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4" d="100"/>
          <a:sy n="64" d="100"/>
        </p:scale>
        <p:origin x="-748" y="-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C875C54-FAC8-4591-8C29-E480AB966F94}" type="datetimeFigureOut">
              <a:rPr lang="en-IN" smtClean="0"/>
              <a:t>13-10-2024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05556DA2-0105-4C09-B28D-B6052D375D93}" type="slidenum">
              <a:rPr lang="en-IN" smtClean="0"/>
              <a:t>‹#›</a:t>
            </a:fld>
            <a:endParaRPr lang="en-IN"/>
          </a:p>
        </p:txBody>
      </p:sp>
    </p:spTree>
    <p:extLst>
      <p:ext uri="{BB962C8B-B14F-4D97-AF65-F5344CB8AC3E}">
        <p14:creationId xmlns:p14="http://schemas.microsoft.com/office/powerpoint/2010/main" val="936044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875C54-FAC8-4591-8C29-E480AB966F94}"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556DA2-0105-4C09-B28D-B6052D375D93}" type="slidenum">
              <a:rPr lang="en-IN" smtClean="0"/>
              <a:t>‹#›</a:t>
            </a:fld>
            <a:endParaRPr lang="en-IN"/>
          </a:p>
        </p:txBody>
      </p:sp>
    </p:spTree>
    <p:extLst>
      <p:ext uri="{BB962C8B-B14F-4D97-AF65-F5344CB8AC3E}">
        <p14:creationId xmlns:p14="http://schemas.microsoft.com/office/powerpoint/2010/main" val="2922666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875C54-FAC8-4591-8C29-E480AB966F94}"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556DA2-0105-4C09-B28D-B6052D375D93}" type="slidenum">
              <a:rPr lang="en-IN" smtClean="0"/>
              <a:t>‹#›</a:t>
            </a:fld>
            <a:endParaRPr lang="en-IN"/>
          </a:p>
        </p:txBody>
      </p:sp>
    </p:spTree>
    <p:extLst>
      <p:ext uri="{BB962C8B-B14F-4D97-AF65-F5344CB8AC3E}">
        <p14:creationId xmlns:p14="http://schemas.microsoft.com/office/powerpoint/2010/main" val="1435320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875C54-FAC8-4591-8C29-E480AB966F94}"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556DA2-0105-4C09-B28D-B6052D375D93}"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06627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875C54-FAC8-4591-8C29-E480AB966F94}"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556DA2-0105-4C09-B28D-B6052D375D93}" type="slidenum">
              <a:rPr lang="en-IN" smtClean="0"/>
              <a:t>‹#›</a:t>
            </a:fld>
            <a:endParaRPr lang="en-IN"/>
          </a:p>
        </p:txBody>
      </p:sp>
    </p:spTree>
    <p:extLst>
      <p:ext uri="{BB962C8B-B14F-4D97-AF65-F5344CB8AC3E}">
        <p14:creationId xmlns:p14="http://schemas.microsoft.com/office/powerpoint/2010/main" val="546002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C875C54-FAC8-4591-8C29-E480AB966F94}" type="datetimeFigureOut">
              <a:rPr lang="en-IN" smtClean="0"/>
              <a:t>13-10-2024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556DA2-0105-4C09-B28D-B6052D375D93}" type="slidenum">
              <a:rPr lang="en-IN" smtClean="0"/>
              <a:t>‹#›</a:t>
            </a:fld>
            <a:endParaRPr lang="en-IN"/>
          </a:p>
        </p:txBody>
      </p:sp>
    </p:spTree>
    <p:extLst>
      <p:ext uri="{BB962C8B-B14F-4D97-AF65-F5344CB8AC3E}">
        <p14:creationId xmlns:p14="http://schemas.microsoft.com/office/powerpoint/2010/main" val="2978053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C875C54-FAC8-4591-8C29-E480AB966F94}" type="datetimeFigureOut">
              <a:rPr lang="en-IN" smtClean="0"/>
              <a:t>13-10-2024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556DA2-0105-4C09-B28D-B6052D375D93}" type="slidenum">
              <a:rPr lang="en-IN" smtClean="0"/>
              <a:t>‹#›</a:t>
            </a:fld>
            <a:endParaRPr lang="en-IN"/>
          </a:p>
        </p:txBody>
      </p:sp>
    </p:spTree>
    <p:extLst>
      <p:ext uri="{BB962C8B-B14F-4D97-AF65-F5344CB8AC3E}">
        <p14:creationId xmlns:p14="http://schemas.microsoft.com/office/powerpoint/2010/main" val="2625025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875C54-FAC8-4591-8C29-E480AB966F94}"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556DA2-0105-4C09-B28D-B6052D375D93}" type="slidenum">
              <a:rPr lang="en-IN" smtClean="0"/>
              <a:t>‹#›</a:t>
            </a:fld>
            <a:endParaRPr lang="en-IN"/>
          </a:p>
        </p:txBody>
      </p:sp>
    </p:spTree>
    <p:extLst>
      <p:ext uri="{BB962C8B-B14F-4D97-AF65-F5344CB8AC3E}">
        <p14:creationId xmlns:p14="http://schemas.microsoft.com/office/powerpoint/2010/main" val="1829823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875C54-FAC8-4591-8C29-E480AB966F94}"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556DA2-0105-4C09-B28D-B6052D375D93}" type="slidenum">
              <a:rPr lang="en-IN" smtClean="0"/>
              <a:t>‹#›</a:t>
            </a:fld>
            <a:endParaRPr lang="en-IN"/>
          </a:p>
        </p:txBody>
      </p:sp>
    </p:spTree>
    <p:extLst>
      <p:ext uri="{BB962C8B-B14F-4D97-AF65-F5344CB8AC3E}">
        <p14:creationId xmlns:p14="http://schemas.microsoft.com/office/powerpoint/2010/main" val="88283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875C54-FAC8-4591-8C29-E480AB966F94}"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556DA2-0105-4C09-B28D-B6052D375D93}" type="slidenum">
              <a:rPr lang="en-IN" smtClean="0"/>
              <a:t>‹#›</a:t>
            </a:fld>
            <a:endParaRPr lang="en-IN"/>
          </a:p>
        </p:txBody>
      </p:sp>
    </p:spTree>
    <p:extLst>
      <p:ext uri="{BB962C8B-B14F-4D97-AF65-F5344CB8AC3E}">
        <p14:creationId xmlns:p14="http://schemas.microsoft.com/office/powerpoint/2010/main" val="2021403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875C54-FAC8-4591-8C29-E480AB966F94}"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556DA2-0105-4C09-B28D-B6052D375D93}" type="slidenum">
              <a:rPr lang="en-IN" smtClean="0"/>
              <a:t>‹#›</a:t>
            </a:fld>
            <a:endParaRPr lang="en-IN"/>
          </a:p>
        </p:txBody>
      </p:sp>
    </p:spTree>
    <p:extLst>
      <p:ext uri="{BB962C8B-B14F-4D97-AF65-F5344CB8AC3E}">
        <p14:creationId xmlns:p14="http://schemas.microsoft.com/office/powerpoint/2010/main" val="239984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875C54-FAC8-4591-8C29-E480AB966F94}"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556DA2-0105-4C09-B28D-B6052D375D93}" type="slidenum">
              <a:rPr lang="en-IN" smtClean="0"/>
              <a:t>‹#›</a:t>
            </a:fld>
            <a:endParaRPr lang="en-IN"/>
          </a:p>
        </p:txBody>
      </p:sp>
    </p:spTree>
    <p:extLst>
      <p:ext uri="{BB962C8B-B14F-4D97-AF65-F5344CB8AC3E}">
        <p14:creationId xmlns:p14="http://schemas.microsoft.com/office/powerpoint/2010/main" val="939350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875C54-FAC8-4591-8C29-E480AB966F94}" type="datetimeFigureOut">
              <a:rPr lang="en-IN" smtClean="0"/>
              <a:t>13-10-2024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556DA2-0105-4C09-B28D-B6052D375D93}" type="slidenum">
              <a:rPr lang="en-IN" smtClean="0"/>
              <a:t>‹#›</a:t>
            </a:fld>
            <a:endParaRPr lang="en-IN"/>
          </a:p>
        </p:txBody>
      </p:sp>
    </p:spTree>
    <p:extLst>
      <p:ext uri="{BB962C8B-B14F-4D97-AF65-F5344CB8AC3E}">
        <p14:creationId xmlns:p14="http://schemas.microsoft.com/office/powerpoint/2010/main" val="712692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875C54-FAC8-4591-8C29-E480AB966F94}" type="datetimeFigureOut">
              <a:rPr lang="en-IN" smtClean="0"/>
              <a:t>13-10-2024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556DA2-0105-4C09-B28D-B6052D375D93}" type="slidenum">
              <a:rPr lang="en-IN" smtClean="0"/>
              <a:t>‹#›</a:t>
            </a:fld>
            <a:endParaRPr lang="en-IN"/>
          </a:p>
        </p:txBody>
      </p:sp>
    </p:spTree>
    <p:extLst>
      <p:ext uri="{BB962C8B-B14F-4D97-AF65-F5344CB8AC3E}">
        <p14:creationId xmlns:p14="http://schemas.microsoft.com/office/powerpoint/2010/main" val="993078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75C54-FAC8-4591-8C29-E480AB966F94}" type="datetimeFigureOut">
              <a:rPr lang="en-IN" smtClean="0"/>
              <a:t>13-10-2024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556DA2-0105-4C09-B28D-B6052D375D93}" type="slidenum">
              <a:rPr lang="en-IN" smtClean="0"/>
              <a:t>‹#›</a:t>
            </a:fld>
            <a:endParaRPr lang="en-IN"/>
          </a:p>
        </p:txBody>
      </p:sp>
    </p:spTree>
    <p:extLst>
      <p:ext uri="{BB962C8B-B14F-4D97-AF65-F5344CB8AC3E}">
        <p14:creationId xmlns:p14="http://schemas.microsoft.com/office/powerpoint/2010/main" val="618891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875C54-FAC8-4591-8C29-E480AB966F94}"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556DA2-0105-4C09-B28D-B6052D375D93}" type="slidenum">
              <a:rPr lang="en-IN" smtClean="0"/>
              <a:t>‹#›</a:t>
            </a:fld>
            <a:endParaRPr lang="en-IN"/>
          </a:p>
        </p:txBody>
      </p:sp>
    </p:spTree>
    <p:extLst>
      <p:ext uri="{BB962C8B-B14F-4D97-AF65-F5344CB8AC3E}">
        <p14:creationId xmlns:p14="http://schemas.microsoft.com/office/powerpoint/2010/main" val="2350914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875C54-FAC8-4591-8C29-E480AB966F94}"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556DA2-0105-4C09-B28D-B6052D375D93}" type="slidenum">
              <a:rPr lang="en-IN" smtClean="0"/>
              <a:t>‹#›</a:t>
            </a:fld>
            <a:endParaRPr lang="en-IN"/>
          </a:p>
        </p:txBody>
      </p:sp>
    </p:spTree>
    <p:extLst>
      <p:ext uri="{BB962C8B-B14F-4D97-AF65-F5344CB8AC3E}">
        <p14:creationId xmlns:p14="http://schemas.microsoft.com/office/powerpoint/2010/main" val="4287188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C875C54-FAC8-4591-8C29-E480AB966F94}" type="datetimeFigureOut">
              <a:rPr lang="en-IN" smtClean="0"/>
              <a:t>13-10-2024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5556DA2-0105-4C09-B28D-B6052D375D93}" type="slidenum">
              <a:rPr lang="en-IN" smtClean="0"/>
              <a:t>‹#›</a:t>
            </a:fld>
            <a:endParaRPr lang="en-IN"/>
          </a:p>
        </p:txBody>
      </p:sp>
    </p:spTree>
    <p:extLst>
      <p:ext uri="{BB962C8B-B14F-4D97-AF65-F5344CB8AC3E}">
        <p14:creationId xmlns:p14="http://schemas.microsoft.com/office/powerpoint/2010/main" val="203820767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8E1CCF-48DD-850E-A124-839DA5DA27FA}"/>
              </a:ext>
            </a:extLst>
          </p:cNvPr>
          <p:cNvSpPr>
            <a:spLocks noGrp="1"/>
          </p:cNvSpPr>
          <p:nvPr>
            <p:ph type="ctrTitle"/>
          </p:nvPr>
        </p:nvSpPr>
        <p:spPr/>
        <p:txBody>
          <a:bodyPr/>
          <a:lstStyle/>
          <a:p>
            <a:r>
              <a:rPr lang="en-IN" dirty="0"/>
              <a:t>ASSET QUALITY REVIEW(AQR) FOR </a:t>
            </a:r>
            <a:br>
              <a:rPr lang="en-IN" dirty="0"/>
            </a:br>
            <a:r>
              <a:rPr lang="en-IN" dirty="0"/>
              <a:t>ABC BANK</a:t>
            </a:r>
          </a:p>
        </p:txBody>
      </p:sp>
      <p:sp>
        <p:nvSpPr>
          <p:cNvPr id="3" name="Subtitle 2">
            <a:extLst>
              <a:ext uri="{FF2B5EF4-FFF2-40B4-BE49-F238E27FC236}">
                <a16:creationId xmlns:a16="http://schemas.microsoft.com/office/drawing/2014/main" xmlns="" id="{5CB179BC-DBF7-8724-10DC-A30F9B301452}"/>
              </a:ext>
            </a:extLst>
          </p:cNvPr>
          <p:cNvSpPr>
            <a:spLocks noGrp="1"/>
          </p:cNvSpPr>
          <p:nvPr>
            <p:ph type="subTitle" idx="1"/>
          </p:nvPr>
        </p:nvSpPr>
        <p:spPr/>
        <p:txBody>
          <a:bodyPr/>
          <a:lstStyle/>
          <a:p>
            <a:r>
              <a:rPr lang="en-IN" dirty="0"/>
              <a:t>POWER BI PROJECT PRESENTATION</a:t>
            </a:r>
          </a:p>
          <a:p>
            <a:r>
              <a:rPr lang="en-IN" dirty="0"/>
              <a:t>By</a:t>
            </a:r>
          </a:p>
          <a:p>
            <a:r>
              <a:rPr lang="en-IN" dirty="0"/>
              <a:t>Akash </a:t>
            </a:r>
            <a:r>
              <a:rPr lang="en-IN" dirty="0" err="1"/>
              <a:t>narang</a:t>
            </a:r>
            <a:endParaRPr lang="en-IN" dirty="0"/>
          </a:p>
        </p:txBody>
      </p:sp>
    </p:spTree>
    <p:extLst>
      <p:ext uri="{BB962C8B-B14F-4D97-AF65-F5344CB8AC3E}">
        <p14:creationId xmlns:p14="http://schemas.microsoft.com/office/powerpoint/2010/main" val="1362594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E3AD0D0-2BA0-2A6C-45AE-45C6D02E7597}"/>
              </a:ext>
            </a:extLst>
          </p:cNvPr>
          <p:cNvSpPr txBox="1"/>
          <p:nvPr/>
        </p:nvSpPr>
        <p:spPr>
          <a:xfrm>
            <a:off x="2612571" y="1175657"/>
            <a:ext cx="7130143" cy="3046988"/>
          </a:xfrm>
          <a:prstGeom prst="rect">
            <a:avLst/>
          </a:prstGeom>
          <a:noFill/>
        </p:spPr>
        <p:txBody>
          <a:bodyPr wrap="square" rtlCol="0">
            <a:spAutoFit/>
          </a:bodyPr>
          <a:lstStyle/>
          <a:p>
            <a:r>
              <a:rPr lang="en-IN" sz="9600" dirty="0"/>
              <a:t>THANK </a:t>
            </a:r>
          </a:p>
          <a:p>
            <a:r>
              <a:rPr lang="en-IN" sz="9600" dirty="0"/>
              <a:t>YOU</a:t>
            </a:r>
          </a:p>
        </p:txBody>
      </p:sp>
    </p:spTree>
    <p:extLst>
      <p:ext uri="{BB962C8B-B14F-4D97-AF65-F5344CB8AC3E}">
        <p14:creationId xmlns:p14="http://schemas.microsoft.com/office/powerpoint/2010/main" val="1460703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9CCF60-B0F4-806D-23DD-C92A76E5911F}"/>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xmlns="" id="{2F900076-EA73-6E48-9389-A9B582C908F7}"/>
              </a:ext>
            </a:extLst>
          </p:cNvPr>
          <p:cNvSpPr>
            <a:spLocks noGrp="1"/>
          </p:cNvSpPr>
          <p:nvPr>
            <p:ph idx="1"/>
          </p:nvPr>
        </p:nvSpPr>
        <p:spPr/>
        <p:txBody>
          <a:bodyPr/>
          <a:lstStyle/>
          <a:p>
            <a:pPr>
              <a:buFont typeface="Wingdings" panose="05000000000000000000" pitchFamily="2" charset="2"/>
              <a:buChar char="Ø"/>
            </a:pPr>
            <a:r>
              <a:rPr lang="en-IN" dirty="0"/>
              <a:t>Objective of AQR   </a:t>
            </a:r>
          </a:p>
          <a:p>
            <a:pPr lvl="1"/>
            <a:r>
              <a:rPr lang="en-IN" dirty="0"/>
              <a:t>    Assess the quality of assets held by bank</a:t>
            </a:r>
          </a:p>
          <a:p>
            <a:pPr lvl="1"/>
            <a:r>
              <a:rPr lang="en-IN" dirty="0"/>
              <a:t>    Identify potential risks and areas for improvement</a:t>
            </a:r>
          </a:p>
          <a:p>
            <a:pPr>
              <a:buFont typeface="Wingdings" panose="05000000000000000000" pitchFamily="2" charset="2"/>
              <a:buChar char="Ø"/>
            </a:pPr>
            <a:r>
              <a:rPr lang="en-IN" dirty="0"/>
              <a:t>Importance of AQR for Banks</a:t>
            </a:r>
          </a:p>
          <a:p>
            <a:pPr lvl="1"/>
            <a:r>
              <a:rPr lang="en-IN" dirty="0"/>
              <a:t>    Regulatory Compliance</a:t>
            </a:r>
          </a:p>
          <a:p>
            <a:pPr lvl="1"/>
            <a:r>
              <a:rPr lang="en-IN" dirty="0"/>
              <a:t>    Risk Management</a:t>
            </a:r>
          </a:p>
          <a:p>
            <a:endParaRPr lang="en-IN" dirty="0"/>
          </a:p>
        </p:txBody>
      </p:sp>
    </p:spTree>
    <p:extLst>
      <p:ext uri="{BB962C8B-B14F-4D97-AF65-F5344CB8AC3E}">
        <p14:creationId xmlns:p14="http://schemas.microsoft.com/office/powerpoint/2010/main" val="2000083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4A65FA-5942-44F3-9B07-D8C24C20A82E}"/>
              </a:ext>
            </a:extLst>
          </p:cNvPr>
          <p:cNvSpPr>
            <a:spLocks noGrp="1"/>
          </p:cNvSpPr>
          <p:nvPr>
            <p:ph type="title"/>
          </p:nvPr>
        </p:nvSpPr>
        <p:spPr/>
        <p:txBody>
          <a:bodyPr/>
          <a:lstStyle/>
          <a:p>
            <a:r>
              <a:rPr lang="en-IN" dirty="0"/>
              <a:t>definition</a:t>
            </a:r>
          </a:p>
        </p:txBody>
      </p:sp>
      <p:sp>
        <p:nvSpPr>
          <p:cNvPr id="3" name="Content Placeholder 2">
            <a:extLst>
              <a:ext uri="{FF2B5EF4-FFF2-40B4-BE49-F238E27FC236}">
                <a16:creationId xmlns:a16="http://schemas.microsoft.com/office/drawing/2014/main" xmlns="" id="{0E44DFF8-81F1-20FE-1D87-1EA3AD320764}"/>
              </a:ext>
            </a:extLst>
          </p:cNvPr>
          <p:cNvSpPr>
            <a:spLocks noGrp="1"/>
          </p:cNvSpPr>
          <p:nvPr>
            <p:ph idx="1"/>
          </p:nvPr>
        </p:nvSpPr>
        <p:spPr>
          <a:xfrm>
            <a:off x="1141412" y="1730829"/>
            <a:ext cx="9905999" cy="4310742"/>
          </a:xfrm>
        </p:spPr>
        <p:txBody>
          <a:bodyPr>
            <a:normAutofit fontScale="92500" lnSpcReduction="10000"/>
          </a:bodyPr>
          <a:lstStyle/>
          <a:p>
            <a:r>
              <a:rPr lang="en-US" dirty="0"/>
              <a:t>An </a:t>
            </a:r>
            <a:r>
              <a:rPr lang="en-US" b="1" dirty="0"/>
              <a:t>Asset Quality Review (AQR)</a:t>
            </a:r>
            <a:r>
              <a:rPr lang="en-US" dirty="0"/>
              <a:t> is a systematic assessment conducted by banks or regulatory authorities to evaluate the quality of a bank's assets, particularly its loan portfolio. The primary objectives of an AQR include:</a:t>
            </a:r>
          </a:p>
          <a:p>
            <a:pPr lvl="1"/>
            <a:r>
              <a:rPr lang="en-US" b="1" dirty="0"/>
              <a:t>Identifying Non-Performing Assets</a:t>
            </a:r>
          </a:p>
          <a:p>
            <a:pPr lvl="1"/>
            <a:r>
              <a:rPr lang="en-US" b="1" dirty="0"/>
              <a:t>Assessing Credit Risk</a:t>
            </a:r>
            <a:endParaRPr lang="en-US" dirty="0"/>
          </a:p>
          <a:p>
            <a:pPr lvl="1"/>
            <a:r>
              <a:rPr lang="en-US" b="1" dirty="0"/>
              <a:t>Evaluating Loan Loss Provisions</a:t>
            </a:r>
            <a:endParaRPr lang="en-US" dirty="0"/>
          </a:p>
          <a:p>
            <a:pPr lvl="1"/>
            <a:r>
              <a:rPr lang="en-US" b="1" dirty="0"/>
              <a:t>Compliance with Regulatory Standards</a:t>
            </a:r>
            <a:endParaRPr lang="en-US" dirty="0"/>
          </a:p>
          <a:p>
            <a:pPr lvl="1"/>
            <a:r>
              <a:rPr lang="en-US" b="1" dirty="0"/>
              <a:t>Improving Risk Management</a:t>
            </a:r>
          </a:p>
          <a:p>
            <a:pPr lvl="1"/>
            <a:endParaRPr lang="en-IN" b="1" dirty="0"/>
          </a:p>
          <a:p>
            <a:pPr marL="457200" lvl="1" indent="0">
              <a:buNone/>
            </a:pPr>
            <a:r>
              <a:rPr lang="en-US" dirty="0"/>
              <a:t>Overall, the AQR aims to provide a clear picture of a bank's financial health and stability by scrutinizing the quality of its assets and ensuring sound risk management practices.</a:t>
            </a:r>
            <a:endParaRPr lang="en-US" b="1" dirty="0"/>
          </a:p>
        </p:txBody>
      </p:sp>
    </p:spTree>
    <p:extLst>
      <p:ext uri="{BB962C8B-B14F-4D97-AF65-F5344CB8AC3E}">
        <p14:creationId xmlns:p14="http://schemas.microsoft.com/office/powerpoint/2010/main" val="2920850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BEF043-CBBB-E436-F4FF-AEB9707EEAD6}"/>
              </a:ext>
            </a:extLst>
          </p:cNvPr>
          <p:cNvSpPr>
            <a:spLocks noGrp="1"/>
          </p:cNvSpPr>
          <p:nvPr>
            <p:ph type="title"/>
          </p:nvPr>
        </p:nvSpPr>
        <p:spPr/>
        <p:txBody>
          <a:bodyPr/>
          <a:lstStyle/>
          <a:p>
            <a:r>
              <a:rPr lang="en-IN" dirty="0"/>
              <a:t>Important terms in </a:t>
            </a:r>
            <a:r>
              <a:rPr lang="en-IN" dirty="0" err="1"/>
              <a:t>aqr</a:t>
            </a:r>
            <a:endParaRPr lang="en-IN" dirty="0"/>
          </a:p>
        </p:txBody>
      </p:sp>
      <p:sp>
        <p:nvSpPr>
          <p:cNvPr id="5" name="Rectangle 2">
            <a:extLst>
              <a:ext uri="{FF2B5EF4-FFF2-40B4-BE49-F238E27FC236}">
                <a16:creationId xmlns:a16="http://schemas.microsoft.com/office/drawing/2014/main" xmlns="" id="{0FB166BA-2288-2CFD-D7B8-64B4EF6A7D3E}"/>
              </a:ext>
            </a:extLst>
          </p:cNvPr>
          <p:cNvSpPr>
            <a:spLocks noGrp="1" noChangeArrowheads="1"/>
          </p:cNvSpPr>
          <p:nvPr>
            <p:ph idx="1"/>
          </p:nvPr>
        </p:nvSpPr>
        <p:spPr bwMode="auto">
          <a:xfrm>
            <a:off x="1141412" y="1665854"/>
            <a:ext cx="10467008"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cs typeface="Arial" panose="020B0604020202020204" pitchFamily="34" charset="0"/>
              </a:rPr>
              <a:t>Asset Quality</a:t>
            </a:r>
            <a:r>
              <a:rPr kumimoji="0" lang="en-US" altLang="en-US" sz="1500" b="0" i="0" u="none" strike="noStrike" cap="none" normalizeH="0" baseline="0" dirty="0">
                <a:ln>
                  <a:noFill/>
                </a:ln>
                <a:solidFill>
                  <a:schemeClr val="tx1"/>
                </a:solidFill>
                <a:effectLst/>
                <a:cs typeface="Arial" panose="020B0604020202020204" pitchFamily="34" charset="0"/>
              </a:rPr>
              <a:t>: Refers to the creditworthiness of a bank's assets, primarily loans and investments, indicating their likelihood of default.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5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cs typeface="Arial" panose="020B0604020202020204" pitchFamily="34" charset="0"/>
              </a:rPr>
              <a:t>Non-Performing Loans (NPLs)</a:t>
            </a:r>
            <a:r>
              <a:rPr kumimoji="0" lang="en-US" altLang="en-US" sz="1500" b="0" i="0" u="none" strike="noStrike" cap="none" normalizeH="0" baseline="0" dirty="0">
                <a:ln>
                  <a:noFill/>
                </a:ln>
                <a:solidFill>
                  <a:schemeClr val="tx1"/>
                </a:solidFill>
                <a:effectLst/>
                <a:cs typeface="Arial" panose="020B0604020202020204" pitchFamily="34" charset="0"/>
              </a:rPr>
              <a:t>: Loans on which the borrower is not making interest payments or repaying any principal.</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5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cs typeface="Arial" panose="020B0604020202020204" pitchFamily="34" charset="0"/>
              </a:rPr>
              <a:t>NPL Ratio</a:t>
            </a:r>
            <a:r>
              <a:rPr kumimoji="0" lang="en-US" altLang="en-US" sz="1500" b="0" i="0" u="none" strike="noStrike" cap="none" normalizeH="0" baseline="0" dirty="0">
                <a:ln>
                  <a:noFill/>
                </a:ln>
                <a:solidFill>
                  <a:schemeClr val="tx1"/>
                </a:solidFill>
                <a:effectLst/>
                <a:cs typeface="Arial" panose="020B0604020202020204" pitchFamily="34" charset="0"/>
              </a:rPr>
              <a:t>: The ratio of non-performing loans to total loans, used to assess the quality of a bank's loan portfolio.</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5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cs typeface="Arial" panose="020B0604020202020204" pitchFamily="34" charset="0"/>
              </a:rPr>
              <a:t>Loan Loss Provisions</a:t>
            </a:r>
            <a:r>
              <a:rPr kumimoji="0" lang="en-US" altLang="en-US" sz="1500" b="0" i="0" u="none" strike="noStrike" cap="none" normalizeH="0" baseline="0" dirty="0">
                <a:ln>
                  <a:noFill/>
                </a:ln>
                <a:solidFill>
                  <a:schemeClr val="tx1"/>
                </a:solidFill>
                <a:effectLst/>
                <a:cs typeface="Arial" panose="020B0604020202020204" pitchFamily="34" charset="0"/>
              </a:rPr>
              <a:t>: Funds set aside by banks to cover potential losses from bad loans, reflecting the bank’s expectations of future loan defaults.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5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cs typeface="Arial" panose="020B0604020202020204" pitchFamily="34" charset="0"/>
              </a:rPr>
              <a:t>Coverage Ratio</a:t>
            </a:r>
            <a:r>
              <a:rPr kumimoji="0" lang="en-US" altLang="en-US" sz="1500" b="0" i="0" u="none" strike="noStrike" cap="none" normalizeH="0" baseline="0" dirty="0">
                <a:ln>
                  <a:noFill/>
                </a:ln>
                <a:solidFill>
                  <a:schemeClr val="tx1"/>
                </a:solidFill>
                <a:effectLst/>
                <a:cs typeface="Arial" panose="020B0604020202020204" pitchFamily="34" charset="0"/>
              </a:rPr>
              <a:t>: A metric that compares the allowance for loan losses to the total non-performing loans, indicating how well a bank can absorb potential losses.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5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500" b="1" dirty="0">
                <a:cs typeface="Arial" panose="020B0604020202020204" pitchFamily="34" charset="0"/>
              </a:rPr>
              <a:t>Standard</a:t>
            </a:r>
            <a:r>
              <a:rPr kumimoji="0" lang="en-US" altLang="en-US" sz="1500" b="1" i="0" u="none" strike="noStrike" cap="none" normalizeH="0" baseline="0" dirty="0">
                <a:ln>
                  <a:noFill/>
                </a:ln>
                <a:solidFill>
                  <a:schemeClr val="tx1"/>
                </a:solidFill>
                <a:effectLst/>
                <a:cs typeface="Arial" panose="020B0604020202020204" pitchFamily="34" charset="0"/>
              </a:rPr>
              <a:t> Loans</a:t>
            </a:r>
            <a:r>
              <a:rPr kumimoji="0" lang="en-US" altLang="en-US" sz="1500" b="0" i="0" u="none" strike="noStrike" cap="none" normalizeH="0" baseline="0" dirty="0">
                <a:ln>
                  <a:noFill/>
                </a:ln>
                <a:solidFill>
                  <a:schemeClr val="tx1"/>
                </a:solidFill>
                <a:effectLst/>
                <a:cs typeface="Arial" panose="020B0604020202020204" pitchFamily="34" charset="0"/>
              </a:rPr>
              <a:t>: Loans that are currently being repaid as scheduled, indicating lower credit risk.</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5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cs typeface="Arial" panose="020B0604020202020204" pitchFamily="34" charset="0"/>
              </a:rPr>
              <a:t>Classified Assets</a:t>
            </a:r>
            <a:r>
              <a:rPr kumimoji="0" lang="en-US" altLang="en-US" sz="1500" b="0" i="0" u="none" strike="noStrike" cap="none" normalizeH="0" baseline="0" dirty="0">
                <a:ln>
                  <a:noFill/>
                </a:ln>
                <a:solidFill>
                  <a:schemeClr val="tx1"/>
                </a:solidFill>
                <a:effectLst/>
                <a:cs typeface="Arial" panose="020B0604020202020204" pitchFamily="34" charset="0"/>
              </a:rPr>
              <a:t>: Assets that have been categorized based on their risk level, including substandard, doubtful, and loss classifications.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5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cs typeface="Arial" panose="020B0604020202020204" pitchFamily="34" charset="0"/>
              </a:rPr>
              <a:t>Regulatory Compliance</a:t>
            </a:r>
            <a:r>
              <a:rPr kumimoji="0" lang="en-US" altLang="en-US" sz="1500" b="0" i="0" u="none" strike="noStrike" cap="none" normalizeH="0" baseline="0" dirty="0">
                <a:ln>
                  <a:noFill/>
                </a:ln>
                <a:solidFill>
                  <a:schemeClr val="tx1"/>
                </a:solidFill>
                <a:effectLst/>
                <a:cs typeface="Arial" panose="020B0604020202020204" pitchFamily="34" charset="0"/>
              </a:rPr>
              <a:t>: Adherence to laws and regulations governing financial institutions, including capital adequacy and asset quality standards.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5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cs typeface="Arial" panose="020B0604020202020204" pitchFamily="34" charset="0"/>
              </a:rPr>
              <a:t>Credit Risk</a:t>
            </a:r>
            <a:r>
              <a:rPr kumimoji="0" lang="en-US" altLang="en-US" sz="1500" b="0" i="0" u="none" strike="noStrike" cap="none" normalizeH="0" baseline="0" dirty="0">
                <a:ln>
                  <a:noFill/>
                </a:ln>
                <a:solidFill>
                  <a:schemeClr val="tx1"/>
                </a:solidFill>
                <a:effectLst/>
                <a:cs typeface="Arial" panose="020B0604020202020204" pitchFamily="34" charset="0"/>
              </a:rPr>
              <a:t>: The risk of loss arising from a borrower’s inability to repay a loan or meet contractual obligations.</a:t>
            </a:r>
          </a:p>
        </p:txBody>
      </p:sp>
    </p:spTree>
    <p:extLst>
      <p:ext uri="{BB962C8B-B14F-4D97-AF65-F5344CB8AC3E}">
        <p14:creationId xmlns:p14="http://schemas.microsoft.com/office/powerpoint/2010/main" val="1289264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C161DE-33BA-C6B1-910C-B25D4ECEDA42}"/>
              </a:ext>
            </a:extLst>
          </p:cNvPr>
          <p:cNvSpPr>
            <a:spLocks noGrp="1"/>
          </p:cNvSpPr>
          <p:nvPr>
            <p:ph type="title"/>
          </p:nvPr>
        </p:nvSpPr>
        <p:spPr/>
        <p:txBody>
          <a:bodyPr/>
          <a:lstStyle/>
          <a:p>
            <a:r>
              <a:rPr lang="en-IN" dirty="0"/>
              <a:t>Data sources and preparation</a:t>
            </a:r>
          </a:p>
        </p:txBody>
      </p:sp>
      <p:sp>
        <p:nvSpPr>
          <p:cNvPr id="4" name="Rectangle 1">
            <a:extLst>
              <a:ext uri="{FF2B5EF4-FFF2-40B4-BE49-F238E27FC236}">
                <a16:creationId xmlns:a16="http://schemas.microsoft.com/office/drawing/2014/main" xmlns="" id="{4FE69FBA-04E1-BE4E-DD32-9ED2D808B741}"/>
              </a:ext>
            </a:extLst>
          </p:cNvPr>
          <p:cNvSpPr>
            <a:spLocks noGrp="1" noChangeArrowheads="1"/>
          </p:cNvSpPr>
          <p:nvPr>
            <p:ph idx="1"/>
          </p:nvPr>
        </p:nvSpPr>
        <p:spPr bwMode="auto">
          <a:xfrm>
            <a:off x="1141412" y="2090713"/>
            <a:ext cx="5712526"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cs typeface="Arial" panose="020B0604020202020204" pitchFamily="34" charset="0"/>
              </a:rPr>
              <a:t>Data Sources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cs typeface="Arial" panose="020B0604020202020204" pitchFamily="34" charset="0"/>
            </a:endParaRPr>
          </a:p>
          <a:p>
            <a:pPr lvl="1" eaLnBrk="0" fontAlgn="base" hangingPunct="0">
              <a:lnSpc>
                <a:spcPct val="100000"/>
              </a:lnSpc>
              <a:spcBef>
                <a:spcPct val="0"/>
              </a:spcBef>
              <a:spcAft>
                <a:spcPct val="0"/>
              </a:spcAft>
              <a:buSzTx/>
            </a:pPr>
            <a:r>
              <a:rPr kumimoji="0" lang="en-US" altLang="en-US" b="0" i="0" u="none" strike="noStrike" cap="none" normalizeH="0" baseline="0" dirty="0">
                <a:ln>
                  <a:noFill/>
                </a:ln>
                <a:solidFill>
                  <a:schemeClr val="tx1"/>
                </a:solidFill>
                <a:effectLst/>
                <a:cs typeface="Arial" panose="020B0604020202020204" pitchFamily="34" charset="0"/>
              </a:rPr>
              <a:t>External sources (market data)</a:t>
            </a:r>
          </a:p>
          <a:p>
            <a:pPr marL="457200" lvl="1" indent="0" eaLnBrk="0" fontAlgn="base" hangingPunct="0">
              <a:lnSpc>
                <a:spcPct val="100000"/>
              </a:lnSpc>
              <a:spcBef>
                <a:spcPct val="0"/>
              </a:spcBef>
              <a:spcAft>
                <a:spcPct val="0"/>
              </a:spcAft>
              <a:buSzTx/>
              <a:buNone/>
            </a:pPr>
            <a:endParaRPr kumimoji="0" lang="en-US" altLang="en-US" b="0" i="0" u="none" strike="noStrike" cap="none" normalizeH="0" baseline="0" dirty="0">
              <a:ln>
                <a:noFill/>
              </a:ln>
              <a:solidFill>
                <a:schemeClr val="tx1"/>
              </a:solidFill>
              <a:effectLst/>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cs typeface="Arial" panose="020B0604020202020204" pitchFamily="34" charset="0"/>
              </a:rPr>
              <a:t>Data Preparation Steps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cs typeface="Arial" panose="020B0604020202020204" pitchFamily="34" charset="0"/>
            </a:endParaRPr>
          </a:p>
          <a:p>
            <a:pPr marL="457200" lvl="1" indent="0" eaLnBrk="0" fontAlgn="base" hangingPunct="0">
              <a:lnSpc>
                <a:spcPct val="100000"/>
              </a:lnSpc>
              <a:spcBef>
                <a:spcPct val="0"/>
              </a:spcBef>
              <a:spcAft>
                <a:spcPct val="0"/>
              </a:spcAft>
              <a:buSzTx/>
              <a:buFontTx/>
              <a:buChar char="•"/>
            </a:pPr>
            <a:r>
              <a:rPr kumimoji="0" lang="en-US" altLang="en-US" b="0" i="0" u="none" strike="noStrike" cap="none" normalizeH="0" baseline="0" dirty="0">
                <a:ln>
                  <a:noFill/>
                </a:ln>
                <a:solidFill>
                  <a:schemeClr val="tx1"/>
                </a:solidFill>
                <a:effectLst/>
                <a:cs typeface="Arial" panose="020B0604020202020204" pitchFamily="34" charset="0"/>
              </a:rPr>
              <a:t>Data cleaning, transformation, and normalization</a:t>
            </a:r>
          </a:p>
          <a:p>
            <a:pPr marL="457200" lvl="1" indent="0" eaLnBrk="0" fontAlgn="base" hangingPunct="0">
              <a:lnSpc>
                <a:spcPct val="100000"/>
              </a:lnSpc>
              <a:spcBef>
                <a:spcPct val="0"/>
              </a:spcBef>
              <a:spcAft>
                <a:spcPct val="0"/>
              </a:spcAft>
              <a:buSzTx/>
              <a:buFontTx/>
              <a:buChar char="•"/>
            </a:pPr>
            <a:endParaRPr kumimoji="0" lang="en-US" altLang="en-US" b="0" i="0" u="none" strike="noStrike" cap="none" normalizeH="0" baseline="0" dirty="0">
              <a:ln>
                <a:noFill/>
              </a:ln>
              <a:solidFill>
                <a:schemeClr val="tx1"/>
              </a:solidFill>
              <a:effectLst/>
              <a:cs typeface="Arial" panose="020B0604020202020204" pitchFamily="34" charset="0"/>
            </a:endParaRPr>
          </a:p>
          <a:p>
            <a:pPr marL="457200" lvl="1" indent="0" eaLnBrk="0" fontAlgn="base" hangingPunct="0">
              <a:lnSpc>
                <a:spcPct val="100000"/>
              </a:lnSpc>
              <a:spcBef>
                <a:spcPct val="0"/>
              </a:spcBef>
              <a:spcAft>
                <a:spcPct val="0"/>
              </a:spcAft>
              <a:buSzTx/>
              <a:buFontTx/>
              <a:buChar char="•"/>
            </a:pPr>
            <a:r>
              <a:rPr kumimoji="0" lang="en-US" altLang="en-US" b="0" i="0" u="none" strike="noStrike" cap="none" normalizeH="0" baseline="0" dirty="0">
                <a:ln>
                  <a:noFill/>
                </a:ln>
                <a:solidFill>
                  <a:schemeClr val="tx1"/>
                </a:solidFill>
                <a:effectLst/>
                <a:cs typeface="Arial" panose="020B0604020202020204" pitchFamily="34" charset="0"/>
              </a:rPr>
              <a:t>Ensuring data accuracy and completeness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8393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0CCD2C-2FB3-7A55-C375-B0F8729B4B4C}"/>
              </a:ext>
            </a:extLst>
          </p:cNvPr>
          <p:cNvSpPr>
            <a:spLocks noGrp="1"/>
          </p:cNvSpPr>
          <p:nvPr>
            <p:ph type="title"/>
          </p:nvPr>
        </p:nvSpPr>
        <p:spPr>
          <a:xfrm>
            <a:off x="1260683" y="0"/>
            <a:ext cx="9905998" cy="904461"/>
          </a:xfrm>
        </p:spPr>
        <p:txBody>
          <a:bodyPr/>
          <a:lstStyle/>
          <a:p>
            <a:pPr algn="ctr"/>
            <a:r>
              <a:rPr lang="en-IN" dirty="0"/>
              <a:t>Power BI report Overview</a:t>
            </a:r>
          </a:p>
        </p:txBody>
      </p:sp>
      <p:sp>
        <p:nvSpPr>
          <p:cNvPr id="7" name="Content Placeholder 6">
            <a:extLst>
              <a:ext uri="{FF2B5EF4-FFF2-40B4-BE49-F238E27FC236}">
                <a16:creationId xmlns:a16="http://schemas.microsoft.com/office/drawing/2014/main" xmlns="" id="{0F00921D-ED9F-5148-CC35-E0C0C4265616}"/>
              </a:ext>
            </a:extLst>
          </p:cNvPr>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904" y="715617"/>
            <a:ext cx="11936895" cy="6013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6985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6B1099-B6FA-20D8-CB95-0BA3A01FFF7C}"/>
              </a:ext>
            </a:extLst>
          </p:cNvPr>
          <p:cNvSpPr>
            <a:spLocks noGrp="1"/>
          </p:cNvSpPr>
          <p:nvPr>
            <p:ph type="title"/>
          </p:nvPr>
        </p:nvSpPr>
        <p:spPr/>
        <p:txBody>
          <a:bodyPr/>
          <a:lstStyle/>
          <a:p>
            <a:r>
              <a:rPr lang="en-US" dirty="0"/>
              <a:t>Key Features of power bi report</a:t>
            </a:r>
            <a:endParaRPr lang="en-IN" dirty="0"/>
          </a:p>
        </p:txBody>
      </p:sp>
      <p:sp>
        <p:nvSpPr>
          <p:cNvPr id="3" name="Content Placeholder 2">
            <a:extLst>
              <a:ext uri="{FF2B5EF4-FFF2-40B4-BE49-F238E27FC236}">
                <a16:creationId xmlns:a16="http://schemas.microsoft.com/office/drawing/2014/main" xmlns="" id="{37DCFF72-BCFB-B1C1-D6FF-4195C563EC25}"/>
              </a:ext>
            </a:extLst>
          </p:cNvPr>
          <p:cNvSpPr>
            <a:spLocks noGrp="1"/>
          </p:cNvSpPr>
          <p:nvPr>
            <p:ph idx="1"/>
          </p:nvPr>
        </p:nvSpPr>
        <p:spPr/>
        <p:txBody>
          <a:bodyPr/>
          <a:lstStyle/>
          <a:p>
            <a:pPr>
              <a:buFont typeface="Wingdings" panose="05000000000000000000" pitchFamily="2" charset="2"/>
              <a:buChar char="Ø"/>
            </a:pPr>
            <a:r>
              <a:rPr lang="en-IN" dirty="0"/>
              <a:t>Interactive filters</a:t>
            </a:r>
          </a:p>
          <a:p>
            <a:pPr lvl="1"/>
            <a:r>
              <a:rPr lang="en-IN" dirty="0"/>
              <a:t>Interactive Filters like Asset Type, Month and Geographical location have been used to clearly explain the key KPI’s.</a:t>
            </a:r>
          </a:p>
          <a:p>
            <a:pPr>
              <a:buFont typeface="Wingdings" panose="05000000000000000000" pitchFamily="2" charset="2"/>
              <a:buChar char="Ø"/>
            </a:pPr>
            <a:r>
              <a:rPr lang="en-US" dirty="0"/>
              <a:t>Key performance indicators (KPIs)</a:t>
            </a:r>
          </a:p>
          <a:p>
            <a:pPr lvl="1"/>
            <a:r>
              <a:rPr lang="en-US" dirty="0"/>
              <a:t>KPI’s such as Total No. of Loans, Total Loan Amount Disbursed, Previous Month Data, Month on Month Increase, Net Income, Portfolio at Risk, Top State have been displayed prominently.</a:t>
            </a:r>
            <a:endParaRPr lang="en-IN" dirty="0"/>
          </a:p>
        </p:txBody>
      </p:sp>
    </p:spTree>
    <p:extLst>
      <p:ext uri="{BB962C8B-B14F-4D97-AF65-F5344CB8AC3E}">
        <p14:creationId xmlns:p14="http://schemas.microsoft.com/office/powerpoint/2010/main" val="4174905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C2A9E6-EE2C-5203-E829-FD522E89919E}"/>
              </a:ext>
            </a:extLst>
          </p:cNvPr>
          <p:cNvSpPr>
            <a:spLocks noGrp="1"/>
          </p:cNvSpPr>
          <p:nvPr>
            <p:ph type="title"/>
          </p:nvPr>
        </p:nvSpPr>
        <p:spPr/>
        <p:txBody>
          <a:bodyPr/>
          <a:lstStyle/>
          <a:p>
            <a:r>
              <a:rPr lang="en-IN" dirty="0"/>
              <a:t>KEY INSIGHTS</a:t>
            </a:r>
          </a:p>
        </p:txBody>
      </p:sp>
      <p:sp>
        <p:nvSpPr>
          <p:cNvPr id="3" name="Content Placeholder 2">
            <a:extLst>
              <a:ext uri="{FF2B5EF4-FFF2-40B4-BE49-F238E27FC236}">
                <a16:creationId xmlns:a16="http://schemas.microsoft.com/office/drawing/2014/main" xmlns="" id="{710DDCB6-1BA5-F008-FA92-7E208AFA4604}"/>
              </a:ext>
            </a:extLst>
          </p:cNvPr>
          <p:cNvSpPr>
            <a:spLocks noGrp="1"/>
          </p:cNvSpPr>
          <p:nvPr>
            <p:ph idx="1"/>
          </p:nvPr>
        </p:nvSpPr>
        <p:spPr/>
        <p:txBody>
          <a:bodyPr>
            <a:normAutofit fontScale="85000" lnSpcReduction="20000"/>
          </a:bodyPr>
          <a:lstStyle/>
          <a:p>
            <a:r>
              <a:rPr lang="en-IN" dirty="0"/>
              <a:t>Overall Portfolio at Risk stands at 15.04%. It has increased from 14% last year to 15.04% this year. </a:t>
            </a:r>
          </a:p>
          <a:p>
            <a:r>
              <a:rPr lang="en-IN" dirty="0"/>
              <a:t>There are 3583 distressed loans that have been sanctioned to employees of 3583 employers. It means that only one loan has been given to employees of these employer and that one loan has become distressed. This seems like an anomaly.</a:t>
            </a:r>
          </a:p>
          <a:p>
            <a:r>
              <a:rPr lang="en-IN" dirty="0"/>
              <a:t>On analysing distressed loans, it was found that the loans that were disbursed on last day of the week form 21% of total distressed loans.</a:t>
            </a:r>
          </a:p>
          <a:p>
            <a:r>
              <a:rPr lang="en-IN" dirty="0"/>
              <a:t>13% of distressed loans have been disbursed in the month of December.</a:t>
            </a:r>
          </a:p>
          <a:p>
            <a:r>
              <a:rPr lang="en-IN" dirty="0"/>
              <a:t>The purpose of loan is Debt Consolidation in 60% of total distressed loans disbursed.</a:t>
            </a:r>
          </a:p>
          <a:p>
            <a:pPr marL="0" indent="0">
              <a:buNone/>
            </a:pPr>
            <a:endParaRPr lang="en-IN" dirty="0"/>
          </a:p>
        </p:txBody>
      </p:sp>
    </p:spTree>
    <p:extLst>
      <p:ext uri="{BB962C8B-B14F-4D97-AF65-F5344CB8AC3E}">
        <p14:creationId xmlns:p14="http://schemas.microsoft.com/office/powerpoint/2010/main" val="1902077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874832-11D2-B385-C550-79DE5437953F}"/>
              </a:ext>
            </a:extLst>
          </p:cNvPr>
          <p:cNvSpPr>
            <a:spLocks noGrp="1"/>
          </p:cNvSpPr>
          <p:nvPr>
            <p:ph type="title"/>
          </p:nvPr>
        </p:nvSpPr>
        <p:spPr/>
        <p:txBody>
          <a:bodyPr/>
          <a:lstStyle/>
          <a:p>
            <a:r>
              <a:rPr lang="en-IN" dirty="0"/>
              <a:t>Recommendations</a:t>
            </a:r>
          </a:p>
        </p:txBody>
      </p:sp>
      <p:sp>
        <p:nvSpPr>
          <p:cNvPr id="4" name="Rectangle 1">
            <a:extLst>
              <a:ext uri="{FF2B5EF4-FFF2-40B4-BE49-F238E27FC236}">
                <a16:creationId xmlns:a16="http://schemas.microsoft.com/office/drawing/2014/main" xmlns="" id="{9C6DD9E3-95D4-B425-7B9D-81F5CC9A8339}"/>
              </a:ext>
            </a:extLst>
          </p:cNvPr>
          <p:cNvSpPr>
            <a:spLocks noGrp="1" noChangeArrowheads="1"/>
          </p:cNvSpPr>
          <p:nvPr>
            <p:ph idx="1"/>
          </p:nvPr>
        </p:nvSpPr>
        <p:spPr bwMode="auto">
          <a:xfrm>
            <a:off x="1141412" y="2065967"/>
            <a:ext cx="5227137"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cs typeface="Arial" panose="020B0604020202020204" pitchFamily="34" charset="0"/>
              </a:rPr>
              <a:t>Strategies for Improvement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cs typeface="Arial" panose="020B0604020202020204" pitchFamily="34" charset="0"/>
            </a:endParaRPr>
          </a:p>
          <a:p>
            <a:pPr marL="457200" lvl="1" indent="0" eaLnBrk="0" fontAlgn="base" hangingPunct="0">
              <a:lnSpc>
                <a:spcPct val="100000"/>
              </a:lnSpc>
              <a:spcBef>
                <a:spcPct val="0"/>
              </a:spcBef>
              <a:spcAft>
                <a:spcPct val="0"/>
              </a:spcAft>
              <a:buSzTx/>
              <a:buFontTx/>
              <a:buChar char="•"/>
            </a:pPr>
            <a:r>
              <a:rPr kumimoji="0" lang="en-US" altLang="en-US" b="0" i="0" u="none" strike="noStrike" cap="none" normalizeH="0" baseline="0" dirty="0">
                <a:ln>
                  <a:noFill/>
                </a:ln>
                <a:solidFill>
                  <a:schemeClr val="tx1"/>
                </a:solidFill>
                <a:effectLst/>
                <a:cs typeface="Arial" panose="020B0604020202020204" pitchFamily="34" charset="0"/>
              </a:rPr>
              <a:t>Strengthening credit underwriting processes.</a:t>
            </a:r>
          </a:p>
          <a:p>
            <a:pPr marL="457200" lvl="1" indent="0" eaLnBrk="0" fontAlgn="base" hangingPunct="0">
              <a:lnSpc>
                <a:spcPct val="100000"/>
              </a:lnSpc>
              <a:spcBef>
                <a:spcPct val="0"/>
              </a:spcBef>
              <a:spcAft>
                <a:spcPct val="0"/>
              </a:spcAft>
              <a:buSzTx/>
              <a:buNone/>
            </a:pPr>
            <a:endParaRPr kumimoji="0" lang="en-US" altLang="en-US" b="0" i="0" u="none" strike="noStrike" cap="none" normalizeH="0" baseline="0" dirty="0">
              <a:ln>
                <a:noFill/>
              </a:ln>
              <a:solidFill>
                <a:schemeClr val="tx1"/>
              </a:solidFill>
              <a:effectLst/>
              <a:cs typeface="Arial" panose="020B0604020202020204" pitchFamily="34" charset="0"/>
            </a:endParaRPr>
          </a:p>
          <a:p>
            <a:pPr marL="457200" lvl="1" indent="0" eaLnBrk="0" fontAlgn="base" hangingPunct="0">
              <a:lnSpc>
                <a:spcPct val="100000"/>
              </a:lnSpc>
              <a:spcBef>
                <a:spcPct val="0"/>
              </a:spcBef>
              <a:spcAft>
                <a:spcPct val="0"/>
              </a:spcAft>
              <a:buSzTx/>
              <a:buFontTx/>
              <a:buChar char="•"/>
            </a:pPr>
            <a:r>
              <a:rPr kumimoji="0" lang="en-US" altLang="en-US" b="0" i="0" u="none" strike="noStrike" cap="none" normalizeH="0" baseline="0" dirty="0">
                <a:ln>
                  <a:noFill/>
                </a:ln>
                <a:solidFill>
                  <a:schemeClr val="tx1"/>
                </a:solidFill>
                <a:effectLst/>
                <a:cs typeface="Arial" panose="020B0604020202020204" pitchFamily="34" charset="0"/>
              </a:rPr>
              <a:t>Enhancing monitoring and reporting systems.</a:t>
            </a:r>
            <a:endParaRPr lang="en-US" altLang="en-US" dirty="0">
              <a:cs typeface="Arial" panose="020B0604020202020204" pitchFamily="34" charset="0"/>
            </a:endParaRPr>
          </a:p>
          <a:p>
            <a:pPr marL="457200" lvl="1" indent="0" eaLnBrk="0" fontAlgn="base" hangingPunct="0">
              <a:lnSpc>
                <a:spcPct val="100000"/>
              </a:lnSpc>
              <a:spcBef>
                <a:spcPct val="0"/>
              </a:spcBef>
              <a:spcAft>
                <a:spcPct val="0"/>
              </a:spcAft>
              <a:buSzTx/>
              <a:buNone/>
            </a:pPr>
            <a:endParaRPr kumimoji="0" lang="en-US" altLang="en-US" sz="1800" b="0" i="0" u="none" strike="noStrike" cap="none" normalizeH="0" baseline="0" dirty="0">
              <a:ln>
                <a:noFill/>
              </a:ln>
              <a:solidFill>
                <a:schemeClr val="tx1"/>
              </a:solidFill>
              <a:effectLst/>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cs typeface="Arial" panose="020B0604020202020204" pitchFamily="34" charset="0"/>
              </a:rPr>
              <a:t>Proactive Risk Management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a:ln>
                <a:noFill/>
              </a:ln>
              <a:solidFill>
                <a:schemeClr val="tx1"/>
              </a:solidFill>
              <a:effectLst/>
              <a:cs typeface="Arial" panose="020B0604020202020204" pitchFamily="34" charset="0"/>
            </a:endParaRPr>
          </a:p>
          <a:p>
            <a:pPr marL="457200" lvl="1" indent="0" eaLnBrk="0" fontAlgn="base" hangingPunct="0">
              <a:lnSpc>
                <a:spcPct val="100000"/>
              </a:lnSpc>
              <a:spcBef>
                <a:spcPct val="0"/>
              </a:spcBef>
              <a:spcAft>
                <a:spcPct val="0"/>
              </a:spcAft>
              <a:buSzTx/>
              <a:buFontTx/>
              <a:buChar char="•"/>
            </a:pPr>
            <a:r>
              <a:rPr kumimoji="0" lang="en-US" altLang="en-US" b="0" i="0" u="none" strike="noStrike" cap="none" normalizeH="0" baseline="0" dirty="0">
                <a:ln>
                  <a:noFill/>
                </a:ln>
                <a:solidFill>
                  <a:schemeClr val="tx1"/>
                </a:solidFill>
                <a:effectLst/>
                <a:cs typeface="Arial" panose="020B0604020202020204" pitchFamily="34" charset="0"/>
              </a:rPr>
              <a:t>Regular reviews of asset quality.</a:t>
            </a:r>
          </a:p>
          <a:p>
            <a:pPr marL="457200" lvl="1" indent="0" eaLnBrk="0" fontAlgn="base" hangingPunct="0">
              <a:lnSpc>
                <a:spcPct val="100000"/>
              </a:lnSpc>
              <a:spcBef>
                <a:spcPct val="0"/>
              </a:spcBef>
              <a:spcAft>
                <a:spcPct val="0"/>
              </a:spcAft>
              <a:buSzTx/>
              <a:buNone/>
            </a:pPr>
            <a:endParaRPr kumimoji="0" lang="en-US" altLang="en-US" b="0" i="0" u="none" strike="noStrike" cap="none" normalizeH="0" baseline="0" dirty="0">
              <a:ln>
                <a:noFill/>
              </a:ln>
              <a:solidFill>
                <a:schemeClr val="tx1"/>
              </a:solidFill>
              <a:effectLst/>
              <a:cs typeface="Arial" panose="020B0604020202020204" pitchFamily="34" charset="0"/>
            </a:endParaRPr>
          </a:p>
          <a:p>
            <a:pPr marL="457200" lvl="1" indent="0" eaLnBrk="0" fontAlgn="base" hangingPunct="0">
              <a:lnSpc>
                <a:spcPct val="100000"/>
              </a:lnSpc>
              <a:spcBef>
                <a:spcPct val="0"/>
              </a:spcBef>
              <a:spcAft>
                <a:spcPct val="0"/>
              </a:spcAft>
              <a:buSzTx/>
              <a:buFontTx/>
              <a:buChar char="•"/>
            </a:pPr>
            <a:r>
              <a:rPr kumimoji="0" lang="en-US" altLang="en-US" b="0" i="0" u="none" strike="noStrike" cap="none" normalizeH="0" baseline="0" dirty="0">
                <a:ln>
                  <a:noFill/>
                </a:ln>
                <a:solidFill>
                  <a:schemeClr val="tx1"/>
                </a:solidFill>
                <a:effectLst/>
                <a:cs typeface="Arial" panose="020B0604020202020204" pitchFamily="34" charset="0"/>
              </a:rPr>
              <a:t>Engaging with borrowers at risk.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47574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103</TotalTime>
  <Words>596</Words>
  <Application>Microsoft Office PowerPoint</Application>
  <PresentationFormat>Custom</PresentationFormat>
  <Paragraphs>74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Circuit</vt:lpstr>
      <vt:lpstr>ASSET QUALITY REVIEW(AQR) FOR  ABC BANK</vt:lpstr>
      <vt:lpstr>introduction</vt:lpstr>
      <vt:lpstr>definition</vt:lpstr>
      <vt:lpstr>Important terms in aqr</vt:lpstr>
      <vt:lpstr>Data sources and preparation</vt:lpstr>
      <vt:lpstr>Power BI report Overview</vt:lpstr>
      <vt:lpstr>Key Features of power bi report</vt:lpstr>
      <vt:lpstr>KEY INSIGHTS</vt:lpstr>
      <vt:lpstr>Recommendations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ASSET QUALITY REVIEW(AQR) FOR  ABC BANK</dc:title>
  <dc:creator>chandni grover</dc:creator>
  <cp:lastModifiedBy>chandni grover</cp:lastModifiedBy>
  <cp:revision>2</cp:revision>
  <dcterms:created xsi:type="dcterms:W3CDTF">2024-10-05T17:25:54Z</dcterms:created>
  <dcterms:modified xsi:type="dcterms:W3CDTF">2024-10-13T15:04:33Z</dcterms:modified>
</cp:coreProperties>
</file>