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748"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946079-1994-492C-BAA4-3138D507AA95}"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65BA3-9CA1-4E6E-B8B6-AE3A584D403C}" type="slidenum">
              <a:rPr lang="en-IN" smtClean="0"/>
              <a:t>‹#›</a:t>
            </a:fld>
            <a:endParaRPr lang="en-IN"/>
          </a:p>
        </p:txBody>
      </p:sp>
    </p:spTree>
    <p:extLst>
      <p:ext uri="{BB962C8B-B14F-4D97-AF65-F5344CB8AC3E}">
        <p14:creationId xmlns:p14="http://schemas.microsoft.com/office/powerpoint/2010/main" val="2172600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46079-1994-492C-BAA4-3138D507AA95}"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F65BA3-9CA1-4E6E-B8B6-AE3A584D403C}" type="slidenum">
              <a:rPr lang="en-IN" smtClean="0"/>
              <a:t>‹#›</a:t>
            </a:fld>
            <a:endParaRPr lang="en-IN"/>
          </a:p>
        </p:txBody>
      </p:sp>
    </p:spTree>
    <p:extLst>
      <p:ext uri="{BB962C8B-B14F-4D97-AF65-F5344CB8AC3E}">
        <p14:creationId xmlns:p14="http://schemas.microsoft.com/office/powerpoint/2010/main" val="4103902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946079-1994-492C-BAA4-3138D507AA95}"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65BA3-9CA1-4E6E-B8B6-AE3A584D403C}" type="slidenum">
              <a:rPr lang="en-IN" smtClean="0"/>
              <a:t>‹#›</a:t>
            </a:fld>
            <a:endParaRPr lang="en-IN"/>
          </a:p>
        </p:txBody>
      </p:sp>
    </p:spTree>
    <p:extLst>
      <p:ext uri="{BB962C8B-B14F-4D97-AF65-F5344CB8AC3E}">
        <p14:creationId xmlns:p14="http://schemas.microsoft.com/office/powerpoint/2010/main" val="532041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946079-1994-492C-BAA4-3138D507AA95}"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65BA3-9CA1-4E6E-B8B6-AE3A584D403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8119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946079-1994-492C-BAA4-3138D507AA95}"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65BA3-9CA1-4E6E-B8B6-AE3A584D403C}" type="slidenum">
              <a:rPr lang="en-IN" smtClean="0"/>
              <a:t>‹#›</a:t>
            </a:fld>
            <a:endParaRPr lang="en-IN"/>
          </a:p>
        </p:txBody>
      </p:sp>
    </p:spTree>
    <p:extLst>
      <p:ext uri="{BB962C8B-B14F-4D97-AF65-F5344CB8AC3E}">
        <p14:creationId xmlns:p14="http://schemas.microsoft.com/office/powerpoint/2010/main" val="3567399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946079-1994-492C-BAA4-3138D507AA95}" type="datetimeFigureOut">
              <a:rPr lang="en-IN" smtClean="0"/>
              <a:t>13-10-2024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65BA3-9CA1-4E6E-B8B6-AE3A584D403C}" type="slidenum">
              <a:rPr lang="en-IN" smtClean="0"/>
              <a:t>‹#›</a:t>
            </a:fld>
            <a:endParaRPr lang="en-IN"/>
          </a:p>
        </p:txBody>
      </p:sp>
    </p:spTree>
    <p:extLst>
      <p:ext uri="{BB962C8B-B14F-4D97-AF65-F5344CB8AC3E}">
        <p14:creationId xmlns:p14="http://schemas.microsoft.com/office/powerpoint/2010/main" val="3209408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946079-1994-492C-BAA4-3138D507AA95}" type="datetimeFigureOut">
              <a:rPr lang="en-IN" smtClean="0"/>
              <a:t>13-10-2024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65BA3-9CA1-4E6E-B8B6-AE3A584D403C}" type="slidenum">
              <a:rPr lang="en-IN" smtClean="0"/>
              <a:t>‹#›</a:t>
            </a:fld>
            <a:endParaRPr lang="en-IN"/>
          </a:p>
        </p:txBody>
      </p:sp>
    </p:spTree>
    <p:extLst>
      <p:ext uri="{BB962C8B-B14F-4D97-AF65-F5344CB8AC3E}">
        <p14:creationId xmlns:p14="http://schemas.microsoft.com/office/powerpoint/2010/main" val="1898008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946079-1994-492C-BAA4-3138D507AA95}"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65BA3-9CA1-4E6E-B8B6-AE3A584D403C}" type="slidenum">
              <a:rPr lang="en-IN" smtClean="0"/>
              <a:t>‹#›</a:t>
            </a:fld>
            <a:endParaRPr lang="en-IN"/>
          </a:p>
        </p:txBody>
      </p:sp>
    </p:spTree>
    <p:extLst>
      <p:ext uri="{BB962C8B-B14F-4D97-AF65-F5344CB8AC3E}">
        <p14:creationId xmlns:p14="http://schemas.microsoft.com/office/powerpoint/2010/main" val="3323244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946079-1994-492C-BAA4-3138D507AA95}"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65BA3-9CA1-4E6E-B8B6-AE3A584D403C}" type="slidenum">
              <a:rPr lang="en-IN" smtClean="0"/>
              <a:t>‹#›</a:t>
            </a:fld>
            <a:endParaRPr lang="en-IN"/>
          </a:p>
        </p:txBody>
      </p:sp>
    </p:spTree>
    <p:extLst>
      <p:ext uri="{BB962C8B-B14F-4D97-AF65-F5344CB8AC3E}">
        <p14:creationId xmlns:p14="http://schemas.microsoft.com/office/powerpoint/2010/main" val="1152234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7946079-1994-492C-BAA4-3138D507AA95}"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65BA3-9CA1-4E6E-B8B6-AE3A584D403C}" type="slidenum">
              <a:rPr lang="en-IN" smtClean="0"/>
              <a:t>‹#›</a:t>
            </a:fld>
            <a:endParaRPr lang="en-IN"/>
          </a:p>
        </p:txBody>
      </p:sp>
    </p:spTree>
    <p:extLst>
      <p:ext uri="{BB962C8B-B14F-4D97-AF65-F5344CB8AC3E}">
        <p14:creationId xmlns:p14="http://schemas.microsoft.com/office/powerpoint/2010/main" val="3244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946079-1994-492C-BAA4-3138D507AA95}"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F65BA3-9CA1-4E6E-B8B6-AE3A584D403C}" type="slidenum">
              <a:rPr lang="en-IN" smtClean="0"/>
              <a:t>‹#›</a:t>
            </a:fld>
            <a:endParaRPr lang="en-IN"/>
          </a:p>
        </p:txBody>
      </p:sp>
    </p:spTree>
    <p:extLst>
      <p:ext uri="{BB962C8B-B14F-4D97-AF65-F5344CB8AC3E}">
        <p14:creationId xmlns:p14="http://schemas.microsoft.com/office/powerpoint/2010/main" val="243258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946079-1994-492C-BAA4-3138D507AA95}"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F65BA3-9CA1-4E6E-B8B6-AE3A584D403C}" type="slidenum">
              <a:rPr lang="en-IN" smtClean="0"/>
              <a:t>‹#›</a:t>
            </a:fld>
            <a:endParaRPr lang="en-IN"/>
          </a:p>
        </p:txBody>
      </p:sp>
    </p:spTree>
    <p:extLst>
      <p:ext uri="{BB962C8B-B14F-4D97-AF65-F5344CB8AC3E}">
        <p14:creationId xmlns:p14="http://schemas.microsoft.com/office/powerpoint/2010/main" val="1280999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946079-1994-492C-BAA4-3138D507AA95}" type="datetimeFigureOut">
              <a:rPr lang="en-IN" smtClean="0"/>
              <a:t>13-10-2024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F65BA3-9CA1-4E6E-B8B6-AE3A584D403C}" type="slidenum">
              <a:rPr lang="en-IN" smtClean="0"/>
              <a:t>‹#›</a:t>
            </a:fld>
            <a:endParaRPr lang="en-IN"/>
          </a:p>
        </p:txBody>
      </p:sp>
    </p:spTree>
    <p:extLst>
      <p:ext uri="{BB962C8B-B14F-4D97-AF65-F5344CB8AC3E}">
        <p14:creationId xmlns:p14="http://schemas.microsoft.com/office/powerpoint/2010/main" val="2224880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7946079-1994-492C-BAA4-3138D507AA95}" type="datetimeFigureOut">
              <a:rPr lang="en-IN" smtClean="0"/>
              <a:t>13-10-2024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2F65BA3-9CA1-4E6E-B8B6-AE3A584D403C}" type="slidenum">
              <a:rPr lang="en-IN" smtClean="0"/>
              <a:t>‹#›</a:t>
            </a:fld>
            <a:endParaRPr lang="en-IN"/>
          </a:p>
        </p:txBody>
      </p:sp>
    </p:spTree>
    <p:extLst>
      <p:ext uri="{BB962C8B-B14F-4D97-AF65-F5344CB8AC3E}">
        <p14:creationId xmlns:p14="http://schemas.microsoft.com/office/powerpoint/2010/main" val="2856837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7946079-1994-492C-BAA4-3138D507AA95}" type="datetimeFigureOut">
              <a:rPr lang="en-IN" smtClean="0"/>
              <a:t>13-10-2024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2F65BA3-9CA1-4E6E-B8B6-AE3A584D403C}" type="slidenum">
              <a:rPr lang="en-IN" smtClean="0"/>
              <a:t>‹#›</a:t>
            </a:fld>
            <a:endParaRPr lang="en-IN"/>
          </a:p>
        </p:txBody>
      </p:sp>
    </p:spTree>
    <p:extLst>
      <p:ext uri="{BB962C8B-B14F-4D97-AF65-F5344CB8AC3E}">
        <p14:creationId xmlns:p14="http://schemas.microsoft.com/office/powerpoint/2010/main" val="43368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7946079-1994-492C-BAA4-3138D507AA95}" type="datetimeFigureOut">
              <a:rPr lang="en-IN" smtClean="0"/>
              <a:t>13-10-2024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2F65BA3-9CA1-4E6E-B8B6-AE3A584D403C}" type="slidenum">
              <a:rPr lang="en-IN" smtClean="0"/>
              <a:t>‹#›</a:t>
            </a:fld>
            <a:endParaRPr lang="en-IN"/>
          </a:p>
        </p:txBody>
      </p:sp>
    </p:spTree>
    <p:extLst>
      <p:ext uri="{BB962C8B-B14F-4D97-AF65-F5344CB8AC3E}">
        <p14:creationId xmlns:p14="http://schemas.microsoft.com/office/powerpoint/2010/main" val="3557438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46079-1994-492C-BAA4-3138D507AA95}"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F65BA3-9CA1-4E6E-B8B6-AE3A584D403C}" type="slidenum">
              <a:rPr lang="en-IN" smtClean="0"/>
              <a:t>‹#›</a:t>
            </a:fld>
            <a:endParaRPr lang="en-IN"/>
          </a:p>
        </p:txBody>
      </p:sp>
    </p:spTree>
    <p:extLst>
      <p:ext uri="{BB962C8B-B14F-4D97-AF65-F5344CB8AC3E}">
        <p14:creationId xmlns:p14="http://schemas.microsoft.com/office/powerpoint/2010/main" val="3665019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7946079-1994-492C-BAA4-3138D507AA95}" type="datetimeFigureOut">
              <a:rPr lang="en-IN" smtClean="0"/>
              <a:t>13-10-2024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2F65BA3-9CA1-4E6E-B8B6-AE3A584D403C}" type="slidenum">
              <a:rPr lang="en-IN" smtClean="0"/>
              <a:t>‹#›</a:t>
            </a:fld>
            <a:endParaRPr lang="en-IN"/>
          </a:p>
        </p:txBody>
      </p:sp>
    </p:spTree>
    <p:extLst>
      <p:ext uri="{BB962C8B-B14F-4D97-AF65-F5344CB8AC3E}">
        <p14:creationId xmlns:p14="http://schemas.microsoft.com/office/powerpoint/2010/main" val="15793873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565B89-1958-27DC-142E-37B7E12AC679}"/>
              </a:ext>
            </a:extLst>
          </p:cNvPr>
          <p:cNvSpPr>
            <a:spLocks noGrp="1"/>
          </p:cNvSpPr>
          <p:nvPr>
            <p:ph type="ctrTitle"/>
          </p:nvPr>
        </p:nvSpPr>
        <p:spPr/>
        <p:txBody>
          <a:bodyPr/>
          <a:lstStyle/>
          <a:p>
            <a:r>
              <a:rPr lang="en-IN" dirty="0"/>
              <a:t>BANK LOAN ANALYSIS</a:t>
            </a:r>
          </a:p>
        </p:txBody>
      </p:sp>
      <p:sp>
        <p:nvSpPr>
          <p:cNvPr id="3" name="Subtitle 2">
            <a:extLst>
              <a:ext uri="{FF2B5EF4-FFF2-40B4-BE49-F238E27FC236}">
                <a16:creationId xmlns:a16="http://schemas.microsoft.com/office/drawing/2014/main" xmlns="" id="{4A7EECA3-0F92-4B80-0FBB-C95584CD8705}"/>
              </a:ext>
            </a:extLst>
          </p:cNvPr>
          <p:cNvSpPr>
            <a:spLocks noGrp="1"/>
          </p:cNvSpPr>
          <p:nvPr>
            <p:ph type="subTitle" idx="1"/>
          </p:nvPr>
        </p:nvSpPr>
        <p:spPr>
          <a:xfrm>
            <a:off x="1154955" y="4777379"/>
            <a:ext cx="8825658" cy="1438225"/>
          </a:xfrm>
        </p:spPr>
        <p:txBody>
          <a:bodyPr/>
          <a:lstStyle/>
          <a:p>
            <a:r>
              <a:rPr lang="en-IN" dirty="0"/>
              <a:t>A COMPREHENSIVE EXAMINATION OF LOAN </a:t>
            </a:r>
            <a:r>
              <a:rPr lang="en-IN" dirty="0" smtClean="0"/>
              <a:t>DATA using excel</a:t>
            </a:r>
            <a:endParaRPr lang="en-IN" dirty="0"/>
          </a:p>
          <a:p>
            <a:r>
              <a:rPr lang="en-IN" dirty="0"/>
              <a:t>BY</a:t>
            </a:r>
          </a:p>
          <a:p>
            <a:r>
              <a:rPr lang="en-IN" dirty="0"/>
              <a:t>AKASH NARANG</a:t>
            </a:r>
          </a:p>
        </p:txBody>
      </p:sp>
    </p:spTree>
    <p:extLst>
      <p:ext uri="{BB962C8B-B14F-4D97-AF65-F5344CB8AC3E}">
        <p14:creationId xmlns:p14="http://schemas.microsoft.com/office/powerpoint/2010/main" val="316079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2207BD-DD88-56A4-7213-1204C62B92D1}"/>
              </a:ext>
            </a:extLst>
          </p:cNvPr>
          <p:cNvSpPr>
            <a:spLocks noGrp="1"/>
          </p:cNvSpPr>
          <p:nvPr>
            <p:ph type="title"/>
          </p:nvPr>
        </p:nvSpPr>
        <p:spPr>
          <a:xfrm>
            <a:off x="646111" y="452718"/>
            <a:ext cx="9404723" cy="947056"/>
          </a:xfrm>
        </p:spPr>
        <p:txBody>
          <a:bodyPr/>
          <a:lstStyle/>
          <a:p>
            <a:pPr algn="ctr"/>
            <a:r>
              <a:rPr lang="en-IN" dirty="0"/>
              <a:t>Background</a:t>
            </a:r>
          </a:p>
        </p:txBody>
      </p:sp>
      <p:sp>
        <p:nvSpPr>
          <p:cNvPr id="3" name="Content Placeholder 2">
            <a:extLst>
              <a:ext uri="{FF2B5EF4-FFF2-40B4-BE49-F238E27FC236}">
                <a16:creationId xmlns:a16="http://schemas.microsoft.com/office/drawing/2014/main" xmlns="" id="{A9AC2324-125D-4B6F-802C-09852DCADC95}"/>
              </a:ext>
            </a:extLst>
          </p:cNvPr>
          <p:cNvSpPr>
            <a:spLocks noGrp="1"/>
          </p:cNvSpPr>
          <p:nvPr>
            <p:ph idx="1"/>
          </p:nvPr>
        </p:nvSpPr>
        <p:spPr>
          <a:xfrm>
            <a:off x="1103312" y="1399774"/>
            <a:ext cx="8946541" cy="4141053"/>
          </a:xfrm>
        </p:spPr>
        <p:txBody>
          <a:bodyPr/>
          <a:lstStyle/>
          <a:p>
            <a:pPr>
              <a:buFont typeface="Wingdings" panose="05000000000000000000" pitchFamily="2" charset="2"/>
              <a:buChar char="Ø"/>
            </a:pPr>
            <a:r>
              <a:rPr lang="en-US" dirty="0"/>
              <a:t>The banking sector plays a critical role in the economy by providing loans to individuals and businesses. Understanding the trends in bank loans—such as the volume, types, and repayment patterns—can help financial institutions optimize their lending strategies, improve customer service, and manage risk more effectively.</a:t>
            </a:r>
          </a:p>
          <a:p>
            <a:pPr>
              <a:buFont typeface="Wingdings" panose="05000000000000000000" pitchFamily="2" charset="2"/>
              <a:buChar char="Ø"/>
            </a:pPr>
            <a:r>
              <a:rPr lang="en-US" dirty="0"/>
              <a:t>Despite the availability of comprehensive loan data, the bank lacks a clear understanding of the overarching trends affecting its loan portfolio. Without insights into how factors such as interest rates, borrower demographics, and economic conditions influence loan origination and performance, the bank may miss opportunities for growth and risk management.</a:t>
            </a:r>
            <a:endParaRPr lang="en-IN" dirty="0"/>
          </a:p>
        </p:txBody>
      </p:sp>
    </p:spTree>
    <p:extLst>
      <p:ext uri="{BB962C8B-B14F-4D97-AF65-F5344CB8AC3E}">
        <p14:creationId xmlns:p14="http://schemas.microsoft.com/office/powerpoint/2010/main" val="43638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74A22F-A6EE-D617-F7E5-2F0BC0F7C23B}"/>
              </a:ext>
            </a:extLst>
          </p:cNvPr>
          <p:cNvSpPr>
            <a:spLocks noGrp="1"/>
          </p:cNvSpPr>
          <p:nvPr>
            <p:ph type="title"/>
          </p:nvPr>
        </p:nvSpPr>
        <p:spPr/>
        <p:txBody>
          <a:bodyPr/>
          <a:lstStyle/>
          <a:p>
            <a:pPr algn="ctr"/>
            <a:r>
              <a:rPr lang="en-IN" dirty="0"/>
              <a:t>Objectives</a:t>
            </a:r>
          </a:p>
        </p:txBody>
      </p:sp>
      <p:sp>
        <p:nvSpPr>
          <p:cNvPr id="3" name="Content Placeholder 2">
            <a:extLst>
              <a:ext uri="{FF2B5EF4-FFF2-40B4-BE49-F238E27FC236}">
                <a16:creationId xmlns:a16="http://schemas.microsoft.com/office/drawing/2014/main" xmlns="" id="{B32DD429-0161-46AF-2F8F-D715F45A2467}"/>
              </a:ext>
            </a:extLst>
          </p:cNvPr>
          <p:cNvSpPr>
            <a:spLocks noGrp="1"/>
          </p:cNvSpPr>
          <p:nvPr>
            <p:ph idx="1"/>
          </p:nvPr>
        </p:nvSpPr>
        <p:spPr>
          <a:xfrm>
            <a:off x="1103312" y="1171172"/>
            <a:ext cx="8946541" cy="4195481"/>
          </a:xfrm>
        </p:spPr>
        <p:txBody>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Identify and analyze trends in loan volume, types, and borrower profiles over time.</a:t>
            </a:r>
          </a:p>
          <a:p>
            <a:pPr>
              <a:buFont typeface="Wingdings" panose="05000000000000000000" pitchFamily="2" charset="2"/>
              <a:buChar char="Ø"/>
            </a:pPr>
            <a:r>
              <a:rPr lang="en-US" dirty="0"/>
              <a:t>Examine the relationship between macroeconomic factors (e.g., interest rates, employment length etc.) and loan performance.</a:t>
            </a:r>
          </a:p>
          <a:p>
            <a:pPr>
              <a:buFont typeface="Wingdings" panose="05000000000000000000" pitchFamily="2" charset="2"/>
              <a:buChar char="Ø"/>
            </a:pPr>
            <a:r>
              <a:rPr lang="en-US" dirty="0"/>
              <a:t>Evaluate shifts in repayment behaviors and default rates across different loan categories.</a:t>
            </a:r>
          </a:p>
          <a:p>
            <a:pPr>
              <a:buFont typeface="Wingdings" panose="05000000000000000000" pitchFamily="2" charset="2"/>
              <a:buChar char="Ø"/>
            </a:pPr>
            <a:r>
              <a:rPr lang="en-US" dirty="0"/>
              <a:t>Provide strategic recommendations based on identified trends to inform future lending practices and policies.</a:t>
            </a:r>
          </a:p>
          <a:p>
            <a:endParaRPr lang="en-IN" dirty="0"/>
          </a:p>
        </p:txBody>
      </p:sp>
    </p:spTree>
    <p:extLst>
      <p:ext uri="{BB962C8B-B14F-4D97-AF65-F5344CB8AC3E}">
        <p14:creationId xmlns:p14="http://schemas.microsoft.com/office/powerpoint/2010/main" val="207362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F595AB-1BE0-2AE8-0478-D40DB1F63FC3}"/>
              </a:ext>
            </a:extLst>
          </p:cNvPr>
          <p:cNvSpPr>
            <a:spLocks noGrp="1"/>
          </p:cNvSpPr>
          <p:nvPr>
            <p:ph type="title"/>
          </p:nvPr>
        </p:nvSpPr>
        <p:spPr>
          <a:xfrm>
            <a:off x="646111" y="6403"/>
            <a:ext cx="10968946" cy="820911"/>
          </a:xfrm>
        </p:spPr>
        <p:txBody>
          <a:bodyPr/>
          <a:lstStyle/>
          <a:p>
            <a:pPr algn="ctr"/>
            <a:r>
              <a:rPr lang="en-IN" dirty="0"/>
              <a:t>EXCEL DASHBOARD</a:t>
            </a:r>
          </a:p>
        </p:txBody>
      </p:sp>
      <p:pic>
        <p:nvPicPr>
          <p:cNvPr id="5" name="Content Placeholder 4">
            <a:extLst>
              <a:ext uri="{FF2B5EF4-FFF2-40B4-BE49-F238E27FC236}">
                <a16:creationId xmlns:a16="http://schemas.microsoft.com/office/drawing/2014/main" xmlns="" id="{2924359A-FC6E-9180-48C3-82230C07CDD6}"/>
              </a:ext>
            </a:extLst>
          </p:cNvPr>
          <p:cNvPicPr>
            <a:picLocks noGrp="1" noChangeAspect="1"/>
          </p:cNvPicPr>
          <p:nvPr>
            <p:ph idx="1"/>
          </p:nvPr>
        </p:nvPicPr>
        <p:blipFill>
          <a:blip r:embed="rId2"/>
          <a:stretch>
            <a:fillRect/>
          </a:stretch>
        </p:blipFill>
        <p:spPr>
          <a:xfrm>
            <a:off x="195097" y="827315"/>
            <a:ext cx="11746532" cy="5704114"/>
          </a:xfrm>
        </p:spPr>
      </p:pic>
    </p:spTree>
    <p:extLst>
      <p:ext uri="{BB962C8B-B14F-4D97-AF65-F5344CB8AC3E}">
        <p14:creationId xmlns:p14="http://schemas.microsoft.com/office/powerpoint/2010/main" val="1839756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FC63CE-47C8-2E6E-5051-66BBDF6C6040}"/>
              </a:ext>
            </a:extLst>
          </p:cNvPr>
          <p:cNvSpPr>
            <a:spLocks noGrp="1"/>
          </p:cNvSpPr>
          <p:nvPr>
            <p:ph type="title"/>
          </p:nvPr>
        </p:nvSpPr>
        <p:spPr>
          <a:xfrm>
            <a:off x="645130" y="311204"/>
            <a:ext cx="9404723" cy="788253"/>
          </a:xfrm>
        </p:spPr>
        <p:txBody>
          <a:bodyPr/>
          <a:lstStyle/>
          <a:p>
            <a:pPr algn="ctr"/>
            <a:r>
              <a:rPr lang="en-IN" dirty="0"/>
              <a:t>INSIGHTS</a:t>
            </a:r>
          </a:p>
        </p:txBody>
      </p:sp>
      <p:sp>
        <p:nvSpPr>
          <p:cNvPr id="3" name="Content Placeholder 2">
            <a:extLst>
              <a:ext uri="{FF2B5EF4-FFF2-40B4-BE49-F238E27FC236}">
                <a16:creationId xmlns:a16="http://schemas.microsoft.com/office/drawing/2014/main" xmlns="" id="{04825CE6-31AF-1A9C-3481-D34320B9D09A}"/>
              </a:ext>
            </a:extLst>
          </p:cNvPr>
          <p:cNvSpPr>
            <a:spLocks noGrp="1"/>
          </p:cNvSpPr>
          <p:nvPr>
            <p:ph idx="1"/>
          </p:nvPr>
        </p:nvSpPr>
        <p:spPr>
          <a:xfrm>
            <a:off x="1103312" y="957944"/>
            <a:ext cx="8946541" cy="5290456"/>
          </a:xfrm>
        </p:spPr>
        <p:txBody>
          <a:bodyPr/>
          <a:lstStyle/>
          <a:p>
            <a:pPr>
              <a:buFont typeface="Wingdings" panose="05000000000000000000" pitchFamily="2" charset="2"/>
              <a:buChar char="Ø"/>
            </a:pPr>
            <a:r>
              <a:rPr lang="en-IN" dirty="0"/>
              <a:t>Total loan portfolio stands at $435.8M.</a:t>
            </a:r>
          </a:p>
          <a:p>
            <a:pPr>
              <a:buFont typeface="Wingdings" panose="05000000000000000000" pitchFamily="2" charset="2"/>
              <a:buChar char="Ø"/>
            </a:pPr>
            <a:r>
              <a:rPr lang="en-IN" dirty="0"/>
              <a:t>Average interest rate across all categories of loans in 12.05%.</a:t>
            </a:r>
          </a:p>
          <a:p>
            <a:pPr>
              <a:buFont typeface="Wingdings" panose="05000000000000000000" pitchFamily="2" charset="2"/>
              <a:buChar char="Ø"/>
            </a:pPr>
            <a:r>
              <a:rPr lang="en-IN" dirty="0"/>
              <a:t>Average Debt to Income ratio across all categories of customers is 13.67%.</a:t>
            </a:r>
          </a:p>
          <a:p>
            <a:pPr>
              <a:buFont typeface="Wingdings" panose="05000000000000000000" pitchFamily="2" charset="2"/>
              <a:buChar char="Ø"/>
            </a:pPr>
            <a:r>
              <a:rPr lang="en-IN" dirty="0"/>
              <a:t>Standard loans form 86.18% of total loan portfolio and distressed loans form 13.82% of total loan portfolio.</a:t>
            </a:r>
          </a:p>
          <a:p>
            <a:pPr>
              <a:buFont typeface="Wingdings" panose="05000000000000000000" pitchFamily="2" charset="2"/>
              <a:buChar char="Ø"/>
            </a:pPr>
            <a:r>
              <a:rPr lang="en-IN" dirty="0"/>
              <a:t>73% of the loans have been sanctioned for a tenure of 36 months and 27% of the loans have been sanctioned for a tenure of 60 months.</a:t>
            </a:r>
          </a:p>
          <a:p>
            <a:pPr>
              <a:buFont typeface="Wingdings" panose="05000000000000000000" pitchFamily="2" charset="2"/>
              <a:buChar char="Ø"/>
            </a:pPr>
            <a:r>
              <a:rPr lang="en-IN" dirty="0"/>
              <a:t>23% of loans have been sanctioned to employees which have been working in a particular organization for 10 years or more. </a:t>
            </a:r>
          </a:p>
        </p:txBody>
      </p:sp>
    </p:spTree>
    <p:extLst>
      <p:ext uri="{BB962C8B-B14F-4D97-AF65-F5344CB8AC3E}">
        <p14:creationId xmlns:p14="http://schemas.microsoft.com/office/powerpoint/2010/main" val="2232352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A8D537-818D-1A13-819D-FF30DDF17BA9}"/>
              </a:ext>
            </a:extLst>
          </p:cNvPr>
          <p:cNvSpPr>
            <a:spLocks noGrp="1"/>
          </p:cNvSpPr>
          <p:nvPr>
            <p:ph type="title"/>
          </p:nvPr>
        </p:nvSpPr>
        <p:spPr/>
        <p:txBody>
          <a:bodyPr/>
          <a:lstStyle/>
          <a:p>
            <a:pPr algn="ctr"/>
            <a:r>
              <a:rPr lang="en-IN" dirty="0"/>
              <a:t>Recommendations</a:t>
            </a:r>
          </a:p>
        </p:txBody>
      </p:sp>
      <p:sp>
        <p:nvSpPr>
          <p:cNvPr id="3" name="Content Placeholder 2">
            <a:extLst>
              <a:ext uri="{FF2B5EF4-FFF2-40B4-BE49-F238E27FC236}">
                <a16:creationId xmlns:a16="http://schemas.microsoft.com/office/drawing/2014/main" xmlns="" id="{A1C6D96B-7060-8750-FF3B-C6B60D621EB6}"/>
              </a:ext>
            </a:extLst>
          </p:cNvPr>
          <p:cNvSpPr>
            <a:spLocks noGrp="1"/>
          </p:cNvSpPr>
          <p:nvPr>
            <p:ph idx="1"/>
          </p:nvPr>
        </p:nvSpPr>
        <p:spPr>
          <a:xfrm>
            <a:off x="1103312" y="1306286"/>
            <a:ext cx="8946541" cy="5170713"/>
          </a:xfrm>
        </p:spPr>
        <p:txBody>
          <a:bodyPr/>
          <a:lstStyle/>
          <a:p>
            <a:pPr>
              <a:buFont typeface="Wingdings" panose="05000000000000000000" pitchFamily="2" charset="2"/>
              <a:buChar char="Ø"/>
            </a:pPr>
            <a:r>
              <a:rPr lang="en-IN" dirty="0"/>
              <a:t>Distressed loans form 13.82% of loan portfolio. This is much higher side compared to industry standard. Immediate focus is required to reduce this number.</a:t>
            </a:r>
          </a:p>
          <a:p>
            <a:pPr>
              <a:buFont typeface="Wingdings" panose="05000000000000000000" pitchFamily="2" charset="2"/>
              <a:buChar char="Ø"/>
            </a:pPr>
            <a:r>
              <a:rPr lang="en-IN" dirty="0"/>
              <a:t>Efforts can be made to sanction loans with a higher tenure. This will ensure long term interest income for the bank and will also increase cross selling opportunities since customers will be associated for a longer term with the bank.</a:t>
            </a:r>
          </a:p>
          <a:p>
            <a:pPr>
              <a:buFont typeface="Wingdings" panose="05000000000000000000" pitchFamily="2" charset="2"/>
              <a:buChar char="Ø"/>
            </a:pPr>
            <a:r>
              <a:rPr lang="en-IN" dirty="0"/>
              <a:t>Average  debt to income ratio is on lower side. This indicates that existing loan customers are not contacted for more upselling possibilities. Efforts should be made to convince existing customers for availing higher amount of loans.</a:t>
            </a:r>
          </a:p>
          <a:p>
            <a:pPr>
              <a:buFont typeface="Wingdings" panose="05000000000000000000" pitchFamily="2" charset="2"/>
              <a:buChar char="Ø"/>
            </a:pPr>
            <a:r>
              <a:rPr lang="en-IN" dirty="0"/>
              <a:t>Possibilities of tie-ups with various organizations can also be explored by launching loan products tailored to the needs of their employees.</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954020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33</TotalTime>
  <Words>427</Words>
  <Application>Microsoft Office PowerPoint</Application>
  <PresentationFormat>Custom</PresentationFormat>
  <Paragraphs>28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Ion</vt:lpstr>
      <vt:lpstr>BANK LOAN ANALYSIS</vt:lpstr>
      <vt:lpstr>Background</vt:lpstr>
      <vt:lpstr>Objectives</vt:lpstr>
      <vt:lpstr>EXCEL DASHBOARD</vt:lpstr>
      <vt:lpstr>INSIGHTS</vt:lpstr>
      <vt:lpstr>Recommendations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ANALYSIS</dc:title>
  <dc:creator>chandni grover</dc:creator>
  <cp:lastModifiedBy>chandni grover</cp:lastModifiedBy>
  <cp:revision>2</cp:revision>
  <dcterms:created xsi:type="dcterms:W3CDTF">2024-10-12T19:27:27Z</dcterms:created>
  <dcterms:modified xsi:type="dcterms:W3CDTF">2024-10-13T15:13:10Z</dcterms:modified>
</cp:coreProperties>
</file>