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305" r:id="rId3"/>
    <p:sldId id="313" r:id="rId4"/>
    <p:sldId id="314" r:id="rId5"/>
    <p:sldId id="315" r:id="rId6"/>
    <p:sldId id="316" r:id="rId7"/>
    <p:sldId id="317" r:id="rId8"/>
    <p:sldId id="320" r:id="rId9"/>
    <p:sldId id="319" r:id="rId10"/>
  </p:sldIdLst>
  <p:sldSz cx="9144000" cy="5143500" type="screen16x9"/>
  <p:notesSz cx="6858000" cy="9144000"/>
  <p:embeddedFontLst>
    <p:embeddedFont>
      <p:font typeface="Bebas Neue" panose="020B0606020202050201" pitchFamily="34" charset="0"/>
      <p:regular r:id="rId12"/>
    </p:embeddedFont>
    <p:embeddedFont>
      <p:font typeface="DM Sans" pitchFamily="2" charset="0"/>
      <p:regular r:id="rId13"/>
      <p:bold r:id="rId14"/>
      <p:italic r:id="rId15"/>
      <p:boldItalic r:id="rId16"/>
    </p:embeddedFont>
    <p:embeddedFont>
      <p:font typeface="Mulish" panose="020B0604020202020204" charset="0"/>
      <p:regular r:id="rId17"/>
    </p:embeddedFont>
    <p:embeddedFont>
      <p:font typeface="Nunito Light" pitchFamily="2" charset="0"/>
      <p:regular r:id="rId18"/>
      <p:italic r:id="rId19"/>
    </p:embeddedFont>
    <p:embeddedFont>
      <p:font typeface="PT Sans" panose="020B0503020203020204" pitchFamily="34" charset="0"/>
      <p:regular r:id="rId20"/>
      <p:bold r:id="rId21"/>
      <p:italic r:id="rId22"/>
      <p:boldItalic r:id="rId23"/>
    </p:embeddedFont>
    <p:embeddedFont>
      <p:font typeface="Quicksand"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1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87" name="Google Shape;87;p1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89" name="Google Shape;89;p1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90" name="Google Shape;90;p1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91" name="Google Shape;91;p1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92" name="Google Shape;92;p11"/>
          <p:cNvSpPr txBox="1">
            <a:spLocks noGrp="1"/>
          </p:cNvSpPr>
          <p:nvPr>
            <p:ph type="title" hasCustomPrompt="1"/>
          </p:nvPr>
        </p:nvSpPr>
        <p:spPr>
          <a:xfrm>
            <a:off x="1284000" y="1429725"/>
            <a:ext cx="6576000" cy="14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a:spLocks noGrp="1"/>
          </p:cNvSpPr>
          <p:nvPr>
            <p:ph type="subTitle" idx="1"/>
          </p:nvPr>
        </p:nvSpPr>
        <p:spPr>
          <a:xfrm>
            <a:off x="1284000" y="2985500"/>
            <a:ext cx="6576000" cy="497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3"/>
          <p:cNvSpPr txBox="1">
            <a:spLocks noGrp="1"/>
          </p:cNvSpPr>
          <p:nvPr>
            <p:ph type="subTitle" idx="1"/>
          </p:nvPr>
        </p:nvSpPr>
        <p:spPr>
          <a:xfrm>
            <a:off x="713225" y="20181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13"/>
          <p:cNvSpPr txBox="1">
            <a:spLocks noGrp="1"/>
          </p:cNvSpPr>
          <p:nvPr>
            <p:ph type="subTitle" idx="2"/>
          </p:nvPr>
        </p:nvSpPr>
        <p:spPr>
          <a:xfrm>
            <a:off x="713225" y="3870728"/>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13"/>
          <p:cNvSpPr txBox="1">
            <a:spLocks noGrp="1"/>
          </p:cNvSpPr>
          <p:nvPr>
            <p:ph type="subTitle" idx="3"/>
          </p:nvPr>
        </p:nvSpPr>
        <p:spPr>
          <a:xfrm>
            <a:off x="3359125"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1" name="Google Shape;101;p13"/>
          <p:cNvSpPr txBox="1">
            <a:spLocks noGrp="1"/>
          </p:cNvSpPr>
          <p:nvPr>
            <p:ph type="subTitle" idx="4"/>
          </p:nvPr>
        </p:nvSpPr>
        <p:spPr>
          <a:xfrm>
            <a:off x="3359125"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title" idx="5" hasCustomPrompt="1"/>
          </p:nvPr>
        </p:nvSpPr>
        <p:spPr>
          <a:xfrm>
            <a:off x="713225" y="1141288"/>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6" hasCustomPrompt="1"/>
          </p:nvPr>
        </p:nvSpPr>
        <p:spPr>
          <a:xfrm>
            <a:off x="33591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7" hasCustomPrompt="1"/>
          </p:nvPr>
        </p:nvSpPr>
        <p:spPr>
          <a:xfrm>
            <a:off x="7132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8" hasCustomPrompt="1"/>
          </p:nvPr>
        </p:nvSpPr>
        <p:spPr>
          <a:xfrm>
            <a:off x="3359125"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9"/>
          </p:nvPr>
        </p:nvSpPr>
        <p:spPr>
          <a:xfrm>
            <a:off x="5997638"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3"/>
          <p:cNvSpPr txBox="1">
            <a:spLocks noGrp="1"/>
          </p:cNvSpPr>
          <p:nvPr>
            <p:ph type="subTitle" idx="13"/>
          </p:nvPr>
        </p:nvSpPr>
        <p:spPr>
          <a:xfrm>
            <a:off x="5997638"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title" idx="14" hasCustomPrompt="1"/>
          </p:nvPr>
        </p:nvSpPr>
        <p:spPr>
          <a:xfrm>
            <a:off x="5997638"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15" hasCustomPrompt="1"/>
          </p:nvPr>
        </p:nvSpPr>
        <p:spPr>
          <a:xfrm>
            <a:off x="5997638"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6"/>
          </p:nvPr>
        </p:nvSpPr>
        <p:spPr>
          <a:xfrm>
            <a:off x="7132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17"/>
          </p:nvPr>
        </p:nvSpPr>
        <p:spPr>
          <a:xfrm>
            <a:off x="713225" y="3447136"/>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18"/>
          </p:nvPr>
        </p:nvSpPr>
        <p:spPr>
          <a:xfrm>
            <a:off x="3359125"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txBox="1">
            <a:spLocks noGrp="1"/>
          </p:cNvSpPr>
          <p:nvPr>
            <p:ph type="subTitle" idx="19"/>
          </p:nvPr>
        </p:nvSpPr>
        <p:spPr>
          <a:xfrm>
            <a:off x="33591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20"/>
          </p:nvPr>
        </p:nvSpPr>
        <p:spPr>
          <a:xfrm>
            <a:off x="5997638"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21"/>
          </p:nvPr>
        </p:nvSpPr>
        <p:spPr>
          <a:xfrm>
            <a:off x="5997638"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cxnSp>
        <p:nvCxnSpPr>
          <p:cNvPr id="116" name="Google Shape;116;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21" name="Google Shape;121;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a:spLocks noGrp="1"/>
          </p:cNvSpPr>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1" name="Google Shape;131;p1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1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35" name="Google Shape;135;p1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37" name="Google Shape;137;p1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38" name="Google Shape;138;p1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39" name="Google Shape;139;p1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40" name="Google Shape;140;p15"/>
          <p:cNvSpPr txBox="1">
            <a:spLocks noGrp="1"/>
          </p:cNvSpPr>
          <p:nvPr>
            <p:ph type="title"/>
          </p:nvPr>
        </p:nvSpPr>
        <p:spPr>
          <a:xfrm>
            <a:off x="720000" y="1148563"/>
            <a:ext cx="3944700" cy="1607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15"/>
          <p:cNvSpPr txBox="1">
            <a:spLocks noGrp="1"/>
          </p:cNvSpPr>
          <p:nvPr>
            <p:ph type="subTitle" idx="1"/>
          </p:nvPr>
        </p:nvSpPr>
        <p:spPr>
          <a:xfrm>
            <a:off x="720000" y="2878638"/>
            <a:ext cx="39447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5"/>
          <p:cNvSpPr>
            <a:spLocks noGrp="1"/>
          </p:cNvSpPr>
          <p:nvPr>
            <p:ph type="pic" idx="2"/>
          </p:nvPr>
        </p:nvSpPr>
        <p:spPr>
          <a:xfrm>
            <a:off x="5149825" y="691038"/>
            <a:ext cx="3070800" cy="3761400"/>
          </a:xfrm>
          <a:prstGeom prst="ellipse">
            <a:avLst/>
          </a:prstGeom>
          <a:noFill/>
          <a:ln w="19050" cap="flat" cmpd="sng">
            <a:solidFill>
              <a:schemeClr val="dk2"/>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43"/>
        <p:cNvGrpSpPr/>
        <p:nvPr/>
      </p:nvGrpSpPr>
      <p:grpSpPr>
        <a:xfrm>
          <a:off x="0" y="0"/>
          <a:ext cx="0" cy="0"/>
          <a:chOff x="0" y="0"/>
          <a:chExt cx="0" cy="0"/>
        </a:xfrm>
      </p:grpSpPr>
      <p:sp>
        <p:nvSpPr>
          <p:cNvPr id="144" name="Google Shape;144;p1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1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46" name="Google Shape;146;p1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1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48" name="Google Shape;148;p1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1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50" name="Google Shape;150;p1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51" name="Google Shape;151;p16"/>
          <p:cNvSpPr txBox="1">
            <a:spLocks noGrp="1"/>
          </p:cNvSpPr>
          <p:nvPr>
            <p:ph type="title"/>
          </p:nvPr>
        </p:nvSpPr>
        <p:spPr>
          <a:xfrm>
            <a:off x="720000" y="1568400"/>
            <a:ext cx="2891400" cy="70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2" name="Google Shape;152;p16"/>
          <p:cNvSpPr txBox="1">
            <a:spLocks noGrp="1"/>
          </p:cNvSpPr>
          <p:nvPr>
            <p:ph type="subTitle" idx="1"/>
          </p:nvPr>
        </p:nvSpPr>
        <p:spPr>
          <a:xfrm>
            <a:off x="720000" y="2268888"/>
            <a:ext cx="2891400" cy="1306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56" name="Google Shape;156;p1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58" name="Google Shape;158;p1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59" name="Google Shape;159;p1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60" name="Google Shape;160;p1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61" name="Google Shape;16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17"/>
          <p:cNvSpPr txBox="1">
            <a:spLocks noGrp="1"/>
          </p:cNvSpPr>
          <p:nvPr>
            <p:ph type="subTitle" idx="1"/>
          </p:nvPr>
        </p:nvSpPr>
        <p:spPr>
          <a:xfrm>
            <a:off x="937625"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17"/>
          <p:cNvSpPr txBox="1">
            <a:spLocks noGrp="1"/>
          </p:cNvSpPr>
          <p:nvPr>
            <p:ph type="subTitle" idx="2"/>
          </p:nvPr>
        </p:nvSpPr>
        <p:spPr>
          <a:xfrm>
            <a:off x="3484346"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7"/>
          <p:cNvSpPr txBox="1">
            <a:spLocks noGrp="1"/>
          </p:cNvSpPr>
          <p:nvPr>
            <p:ph type="subTitle" idx="3"/>
          </p:nvPr>
        </p:nvSpPr>
        <p:spPr>
          <a:xfrm>
            <a:off x="6031074"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17"/>
          <p:cNvSpPr txBox="1">
            <a:spLocks noGrp="1"/>
          </p:cNvSpPr>
          <p:nvPr>
            <p:ph type="subTitle" idx="4"/>
          </p:nvPr>
        </p:nvSpPr>
        <p:spPr>
          <a:xfrm>
            <a:off x="93762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6" name="Google Shape;166;p17"/>
          <p:cNvSpPr txBox="1">
            <a:spLocks noGrp="1"/>
          </p:cNvSpPr>
          <p:nvPr>
            <p:ph type="subTitle" idx="5"/>
          </p:nvPr>
        </p:nvSpPr>
        <p:spPr>
          <a:xfrm>
            <a:off x="3484347"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67" name="Google Shape;167;p17"/>
          <p:cNvSpPr txBox="1">
            <a:spLocks noGrp="1"/>
          </p:cNvSpPr>
          <p:nvPr>
            <p:ph type="subTitle" idx="6"/>
          </p:nvPr>
        </p:nvSpPr>
        <p:spPr>
          <a:xfrm>
            <a:off x="603107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8"/>
          <p:cNvSpPr txBox="1">
            <a:spLocks noGrp="1"/>
          </p:cNvSpPr>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8" name="Google Shape;178;p18"/>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79" name="Google Shape;179;p18"/>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80" name="Google Shape;180;p18"/>
          <p:cNvSpPr txBox="1">
            <a:spLocks noGrp="1"/>
          </p:cNvSpPr>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1" name="Google Shape;181;p18"/>
          <p:cNvSpPr txBox="1">
            <a:spLocks noGrp="1"/>
          </p:cNvSpPr>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82" name="Google Shape;182;p18"/>
          <p:cNvSpPr txBox="1">
            <a:spLocks noGrp="1"/>
          </p:cNvSpPr>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1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190" name="Google Shape;190;p1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9"/>
          <p:cNvSpPr txBox="1">
            <a:spLocks noGrp="1"/>
          </p:cNvSpPr>
          <p:nvPr>
            <p:ph type="subTitle" idx="1"/>
          </p:nvPr>
        </p:nvSpPr>
        <p:spPr>
          <a:xfrm>
            <a:off x="1381625" y="1718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3" name="Google Shape;193;p19"/>
          <p:cNvSpPr txBox="1">
            <a:spLocks noGrp="1"/>
          </p:cNvSpPr>
          <p:nvPr>
            <p:ph type="subTitle" idx="2"/>
          </p:nvPr>
        </p:nvSpPr>
        <p:spPr>
          <a:xfrm>
            <a:off x="1381635" y="2861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19"/>
          <p:cNvSpPr txBox="1">
            <a:spLocks noGrp="1"/>
          </p:cNvSpPr>
          <p:nvPr>
            <p:ph type="subTitle" idx="3"/>
          </p:nvPr>
        </p:nvSpPr>
        <p:spPr>
          <a:xfrm>
            <a:off x="1381635" y="4004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 name="Google Shape;195;p19"/>
          <p:cNvSpPr txBox="1">
            <a:spLocks noGrp="1"/>
          </p:cNvSpPr>
          <p:nvPr>
            <p:ph type="subTitle" idx="4"/>
          </p:nvPr>
        </p:nvSpPr>
        <p:spPr>
          <a:xfrm>
            <a:off x="1381625" y="14060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6" name="Google Shape;196;p19"/>
          <p:cNvSpPr txBox="1">
            <a:spLocks noGrp="1"/>
          </p:cNvSpPr>
          <p:nvPr>
            <p:ph type="subTitle" idx="5"/>
          </p:nvPr>
        </p:nvSpPr>
        <p:spPr>
          <a:xfrm>
            <a:off x="1381625" y="252657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97" name="Google Shape;197;p19"/>
          <p:cNvSpPr txBox="1">
            <a:spLocks noGrp="1"/>
          </p:cNvSpPr>
          <p:nvPr>
            <p:ph type="subTitle" idx="6"/>
          </p:nvPr>
        </p:nvSpPr>
        <p:spPr>
          <a:xfrm>
            <a:off x="1381625" y="36471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0"/>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1" name="Google Shape;201;p20"/>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0"/>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03" name="Google Shape;203;p20"/>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04" name="Google Shape;204;p20"/>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205" name="Google Shape;205;p20"/>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06" name="Google Shape;20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20"/>
          <p:cNvSpPr txBox="1">
            <a:spLocks noGrp="1"/>
          </p:cNvSpPr>
          <p:nvPr>
            <p:ph type="subTitle" idx="1"/>
          </p:nvPr>
        </p:nvSpPr>
        <p:spPr>
          <a:xfrm>
            <a:off x="154577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8" name="Google Shape;208;p20"/>
          <p:cNvSpPr txBox="1">
            <a:spLocks noGrp="1"/>
          </p:cNvSpPr>
          <p:nvPr>
            <p:ph type="subTitle" idx="2"/>
          </p:nvPr>
        </p:nvSpPr>
        <p:spPr>
          <a:xfrm>
            <a:off x="504132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0"/>
          <p:cNvSpPr txBox="1">
            <a:spLocks noGrp="1"/>
          </p:cNvSpPr>
          <p:nvPr>
            <p:ph type="subTitle" idx="3"/>
          </p:nvPr>
        </p:nvSpPr>
        <p:spPr>
          <a:xfrm>
            <a:off x="154577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0" name="Google Shape;210;p20"/>
          <p:cNvSpPr txBox="1">
            <a:spLocks noGrp="1"/>
          </p:cNvSpPr>
          <p:nvPr>
            <p:ph type="subTitle" idx="4"/>
          </p:nvPr>
        </p:nvSpPr>
        <p:spPr>
          <a:xfrm>
            <a:off x="504132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0"/>
          <p:cNvSpPr txBox="1">
            <a:spLocks noGrp="1"/>
          </p:cNvSpPr>
          <p:nvPr>
            <p:ph type="subTitle" idx="5"/>
          </p:nvPr>
        </p:nvSpPr>
        <p:spPr>
          <a:xfrm>
            <a:off x="154577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12" name="Google Shape;212;p20"/>
          <p:cNvSpPr txBox="1">
            <a:spLocks noGrp="1"/>
          </p:cNvSpPr>
          <p:nvPr>
            <p:ph type="subTitle" idx="6"/>
          </p:nvPr>
        </p:nvSpPr>
        <p:spPr>
          <a:xfrm>
            <a:off x="504132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13" name="Google Shape;213;p20"/>
          <p:cNvSpPr txBox="1">
            <a:spLocks noGrp="1"/>
          </p:cNvSpPr>
          <p:nvPr>
            <p:ph type="subTitle" idx="7"/>
          </p:nvPr>
        </p:nvSpPr>
        <p:spPr>
          <a:xfrm>
            <a:off x="154577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214" name="Google Shape;214;p20"/>
          <p:cNvSpPr txBox="1">
            <a:spLocks noGrp="1"/>
          </p:cNvSpPr>
          <p:nvPr>
            <p:ph type="subTitle" idx="8"/>
          </p:nvPr>
        </p:nvSpPr>
        <p:spPr>
          <a:xfrm>
            <a:off x="504132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2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18" name="Google Shape;218;p2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2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0" name="Google Shape;220;p2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21" name="Google Shape;221;p2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222" name="Google Shape;222;p2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23" name="Google Shape;22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1"/>
          <p:cNvSpPr txBox="1">
            <a:spLocks noGrp="1"/>
          </p:cNvSpPr>
          <p:nvPr>
            <p:ph type="subTitle" idx="1"/>
          </p:nvPr>
        </p:nvSpPr>
        <p:spPr>
          <a:xfrm>
            <a:off x="903950" y="2149201"/>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5" name="Google Shape;225;p21"/>
          <p:cNvSpPr txBox="1">
            <a:spLocks noGrp="1"/>
          </p:cNvSpPr>
          <p:nvPr>
            <p:ph type="subTitle" idx="2"/>
          </p:nvPr>
        </p:nvSpPr>
        <p:spPr>
          <a:xfrm>
            <a:off x="3478550" y="2149201"/>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21"/>
          <p:cNvSpPr txBox="1">
            <a:spLocks noGrp="1"/>
          </p:cNvSpPr>
          <p:nvPr>
            <p:ph type="subTitle" idx="3"/>
          </p:nvPr>
        </p:nvSpPr>
        <p:spPr>
          <a:xfrm>
            <a:off x="903950" y="3579425"/>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21"/>
          <p:cNvSpPr txBox="1">
            <a:spLocks noGrp="1"/>
          </p:cNvSpPr>
          <p:nvPr>
            <p:ph type="subTitle" idx="4"/>
          </p:nvPr>
        </p:nvSpPr>
        <p:spPr>
          <a:xfrm>
            <a:off x="3478550" y="3579425"/>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1"/>
          <p:cNvSpPr txBox="1">
            <a:spLocks noGrp="1"/>
          </p:cNvSpPr>
          <p:nvPr>
            <p:ph type="subTitle" idx="5"/>
          </p:nvPr>
        </p:nvSpPr>
        <p:spPr>
          <a:xfrm>
            <a:off x="6048850" y="2149201"/>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9" name="Google Shape;229;p21"/>
          <p:cNvSpPr txBox="1">
            <a:spLocks noGrp="1"/>
          </p:cNvSpPr>
          <p:nvPr>
            <p:ph type="subTitle" idx="6"/>
          </p:nvPr>
        </p:nvSpPr>
        <p:spPr>
          <a:xfrm>
            <a:off x="6048850" y="3579425"/>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21"/>
          <p:cNvSpPr txBox="1">
            <a:spLocks noGrp="1"/>
          </p:cNvSpPr>
          <p:nvPr>
            <p:ph type="subTitle" idx="7"/>
          </p:nvPr>
        </p:nvSpPr>
        <p:spPr>
          <a:xfrm>
            <a:off x="908250" y="16566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1" name="Google Shape;231;p21"/>
          <p:cNvSpPr txBox="1">
            <a:spLocks noGrp="1"/>
          </p:cNvSpPr>
          <p:nvPr>
            <p:ph type="subTitle" idx="8"/>
          </p:nvPr>
        </p:nvSpPr>
        <p:spPr>
          <a:xfrm>
            <a:off x="3482836" y="16566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2" name="Google Shape;232;p21"/>
          <p:cNvSpPr txBox="1">
            <a:spLocks noGrp="1"/>
          </p:cNvSpPr>
          <p:nvPr>
            <p:ph type="subTitle" idx="9"/>
          </p:nvPr>
        </p:nvSpPr>
        <p:spPr>
          <a:xfrm>
            <a:off x="6053173" y="16566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3" name="Google Shape;233;p21"/>
          <p:cNvSpPr txBox="1">
            <a:spLocks noGrp="1"/>
          </p:cNvSpPr>
          <p:nvPr>
            <p:ph type="subTitle" idx="13"/>
          </p:nvPr>
        </p:nvSpPr>
        <p:spPr>
          <a:xfrm>
            <a:off x="908250" y="30868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4" name="Google Shape;234;p21"/>
          <p:cNvSpPr txBox="1">
            <a:spLocks noGrp="1"/>
          </p:cNvSpPr>
          <p:nvPr>
            <p:ph type="subTitle" idx="14"/>
          </p:nvPr>
        </p:nvSpPr>
        <p:spPr>
          <a:xfrm>
            <a:off x="3482836" y="30868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5" name="Google Shape;235;p21"/>
          <p:cNvSpPr txBox="1">
            <a:spLocks noGrp="1"/>
          </p:cNvSpPr>
          <p:nvPr>
            <p:ph type="subTitle" idx="15"/>
          </p:nvPr>
        </p:nvSpPr>
        <p:spPr>
          <a:xfrm>
            <a:off x="6053173" y="30868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22"/>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39" name="Google Shape;239;p22"/>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22"/>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41" name="Google Shape;241;p22"/>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42" name="Google Shape;242;p2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243" name="Google Shape;243;p22"/>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44" name="Google Shape;244;p22"/>
          <p:cNvSpPr txBox="1">
            <a:spLocks noGrp="1"/>
          </p:cNvSpPr>
          <p:nvPr>
            <p:ph type="title" hasCustomPrompt="1"/>
          </p:nvPr>
        </p:nvSpPr>
        <p:spPr>
          <a:xfrm>
            <a:off x="2223600" y="552112"/>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5" name="Google Shape;245;p22"/>
          <p:cNvSpPr txBox="1">
            <a:spLocks noGrp="1"/>
          </p:cNvSpPr>
          <p:nvPr>
            <p:ph type="subTitle" idx="1"/>
          </p:nvPr>
        </p:nvSpPr>
        <p:spPr>
          <a:xfrm>
            <a:off x="2223600" y="1364275"/>
            <a:ext cx="4696800" cy="428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6" name="Google Shape;246;p22"/>
          <p:cNvSpPr txBox="1">
            <a:spLocks noGrp="1"/>
          </p:cNvSpPr>
          <p:nvPr>
            <p:ph type="title" idx="2" hasCustomPrompt="1"/>
          </p:nvPr>
        </p:nvSpPr>
        <p:spPr>
          <a:xfrm>
            <a:off x="2223600" y="190436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7" name="Google Shape;247;p22"/>
          <p:cNvSpPr txBox="1">
            <a:spLocks noGrp="1"/>
          </p:cNvSpPr>
          <p:nvPr>
            <p:ph type="subTitle" idx="3"/>
          </p:nvPr>
        </p:nvSpPr>
        <p:spPr>
          <a:xfrm>
            <a:off x="2223600" y="271652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8" name="Google Shape;248;p22"/>
          <p:cNvSpPr txBox="1">
            <a:spLocks noGrp="1"/>
          </p:cNvSpPr>
          <p:nvPr>
            <p:ph type="title" idx="4" hasCustomPrompt="1"/>
          </p:nvPr>
        </p:nvSpPr>
        <p:spPr>
          <a:xfrm>
            <a:off x="2223600" y="3256624"/>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9" name="Google Shape;249;p22"/>
          <p:cNvSpPr txBox="1">
            <a:spLocks noGrp="1"/>
          </p:cNvSpPr>
          <p:nvPr>
            <p:ph type="subTitle" idx="5"/>
          </p:nvPr>
        </p:nvSpPr>
        <p:spPr>
          <a:xfrm>
            <a:off x="2223600" y="406879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3" name="Google Shape;253;p23"/>
          <p:cNvSpPr txBox="1">
            <a:spLocks noGrp="1"/>
          </p:cNvSpPr>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2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200">
                <a:solidFill>
                  <a:schemeClr val="dk1"/>
                </a:solidFill>
                <a:latin typeface="Mulish"/>
                <a:ea typeface="Mulish"/>
                <a:cs typeface="Mulish"/>
                <a:sym typeface="Mulish"/>
              </a:rPr>
              <a:t>CREDITS: This presentation template was created by </a:t>
            </a:r>
            <a:r>
              <a:rPr lang="en-GB" sz="1200" b="1" u="sng">
                <a:solidFill>
                  <a:schemeClr val="dk1"/>
                </a:solidFill>
                <a:latin typeface="Mulish"/>
                <a:ea typeface="Mulish"/>
                <a:cs typeface="Mulish"/>
                <a:sym typeface="Mulish"/>
                <a:hlinkClick r:id="rId2"/>
              </a:rPr>
              <a:t>Slidesgo</a:t>
            </a:r>
            <a:r>
              <a:rPr lang="en-GB" sz="1200" b="1">
                <a:solidFill>
                  <a:schemeClr val="dk1"/>
                </a:solidFill>
                <a:latin typeface="Mulish"/>
                <a:ea typeface="Mulish"/>
                <a:cs typeface="Mulish"/>
                <a:sym typeface="Mulish"/>
              </a:rPr>
              <a:t>,</a:t>
            </a:r>
            <a:r>
              <a:rPr lang="en-GB" sz="1200">
                <a:solidFill>
                  <a:schemeClr val="dk1"/>
                </a:solidFill>
                <a:latin typeface="Mulish"/>
                <a:ea typeface="Mulish"/>
                <a:cs typeface="Mulish"/>
                <a:sym typeface="Mulish"/>
              </a:rPr>
              <a:t> and includes icons by</a:t>
            </a:r>
            <a:r>
              <a:rPr lang="en-GB" sz="1200" b="1">
                <a:solidFill>
                  <a:schemeClr val="dk1"/>
                </a:solidFill>
                <a:latin typeface="Mulish"/>
                <a:ea typeface="Mulish"/>
                <a:cs typeface="Mulish"/>
                <a:sym typeface="Mulish"/>
              </a:rPr>
              <a:t> </a:t>
            </a:r>
            <a:r>
              <a:rPr lang="en-GB" sz="1200" b="1" u="sng">
                <a:solidFill>
                  <a:schemeClr val="dk1"/>
                </a:solidFill>
                <a:latin typeface="Mulish"/>
                <a:ea typeface="Mulish"/>
                <a:cs typeface="Mulish"/>
                <a:sym typeface="Mulish"/>
                <a:hlinkClick r:id="rId3"/>
              </a:rPr>
              <a:t>Flaticon</a:t>
            </a:r>
            <a:r>
              <a:rPr lang="en-GB" sz="1200" b="1">
                <a:solidFill>
                  <a:schemeClr val="dk1"/>
                </a:solidFill>
                <a:latin typeface="Mulish"/>
                <a:ea typeface="Mulish"/>
                <a:cs typeface="Mulish"/>
                <a:sym typeface="Mulish"/>
              </a:rPr>
              <a:t>,</a:t>
            </a:r>
            <a:r>
              <a:rPr lang="en-GB" sz="1200">
                <a:solidFill>
                  <a:schemeClr val="dk1"/>
                </a:solidFill>
                <a:latin typeface="Mulish"/>
                <a:ea typeface="Mulish"/>
                <a:cs typeface="Mulish"/>
                <a:sym typeface="Mulish"/>
              </a:rPr>
              <a:t> and infographics &amp; images by </a:t>
            </a:r>
            <a:r>
              <a:rPr lang="en-GB" sz="1200" b="1" u="sng">
                <a:solidFill>
                  <a:schemeClr val="dk1"/>
                </a:solidFill>
                <a:latin typeface="Mulish"/>
                <a:ea typeface="Mulish"/>
                <a:cs typeface="Mulish"/>
                <a:sym typeface="Mulish"/>
                <a:hlinkClick r:id="rId4"/>
              </a:rPr>
              <a:t>Freepik</a:t>
            </a:r>
            <a:r>
              <a:rPr lang="en-GB" sz="1200" b="1" u="sng">
                <a:solidFill>
                  <a:schemeClr val="dk1"/>
                </a:solidFill>
                <a:latin typeface="Mulish"/>
                <a:ea typeface="Mulish"/>
                <a:cs typeface="Mulish"/>
                <a:sym typeface="Mulish"/>
              </a:rPr>
              <a:t> </a:t>
            </a:r>
            <a:endParaRPr sz="1200" b="1"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56" name="Google Shape;256;p2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8" name="Google Shape;258;p23"/>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39" name="Google Shape;39;p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41" name="Google Shape;41;p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42" name="Google Shape;42;p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43" name="Google Shape;43;p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5"/>
          <p:cNvSpPr txBox="1">
            <a:spLocks noGrp="1"/>
          </p:cNvSpPr>
          <p:nvPr>
            <p:ph type="subTitle" idx="1"/>
          </p:nvPr>
        </p:nvSpPr>
        <p:spPr>
          <a:xfrm>
            <a:off x="4747387"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6" name="Google Shape;46;p5"/>
          <p:cNvSpPr txBox="1">
            <a:spLocks noGrp="1"/>
          </p:cNvSpPr>
          <p:nvPr>
            <p:ph type="subTitle" idx="2"/>
          </p:nvPr>
        </p:nvSpPr>
        <p:spPr>
          <a:xfrm>
            <a:off x="726675"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47" name="Google Shape;47;p5"/>
          <p:cNvSpPr txBox="1">
            <a:spLocks noGrp="1"/>
          </p:cNvSpPr>
          <p:nvPr>
            <p:ph type="subTitle" idx="3"/>
          </p:nvPr>
        </p:nvSpPr>
        <p:spPr>
          <a:xfrm>
            <a:off x="7266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a:buNone/>
              <a:defRPr sz="2000" b="1">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5"/>
          <p:cNvSpPr txBox="1">
            <a:spLocks noGrp="1"/>
          </p:cNvSpPr>
          <p:nvPr>
            <p:ph type="subTitle" idx="4"/>
          </p:nvPr>
        </p:nvSpPr>
        <p:spPr>
          <a:xfrm>
            <a:off x="47473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56" name="Google Shape;56;p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65" name="Google Shape;65;p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txBox="1">
            <a:spLocks noGrp="1"/>
          </p:cNvSpPr>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71" name="Google Shape;71;p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75" name="Google Shape;75;p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t>‹#›</a:t>
            </a:fld>
            <a:endParaRPr lang="en-GB"/>
          </a:p>
        </p:txBody>
      </p:sp>
      <p:cxnSp>
        <p:nvCxnSpPr>
          <p:cNvPr id="76" name="Google Shape;76;p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0"/>
            <a:ext cx="9144000" cy="5143500"/>
          </a:xfrm>
          <a:prstGeom prst="rect">
            <a:avLst/>
          </a:prstGeom>
          <a:noFill/>
          <a:ln>
            <a:noFill/>
          </a:ln>
        </p:spPr>
      </p:sp>
      <p:sp>
        <p:nvSpPr>
          <p:cNvPr id="83" name="Google Shape;83;p10"/>
          <p:cNvSpPr txBox="1">
            <a:spLocks noGrp="1"/>
          </p:cNvSpPr>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588935" y="1424875"/>
            <a:ext cx="8035871"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sz="5000" dirty="0">
                <a:solidFill>
                  <a:schemeClr val="dk2"/>
                </a:solidFill>
                <a:latin typeface="Times New Roman" panose="02020603050405020304" pitchFamily="18" charset="0"/>
                <a:cs typeface="Times New Roman" panose="02020603050405020304" pitchFamily="18" charset="0"/>
              </a:rPr>
              <a:t>GETTING STARTED WITH EXPRESS</a:t>
            </a:r>
          </a:p>
        </p:txBody>
      </p:sp>
      <p:sp>
        <p:nvSpPr>
          <p:cNvPr id="286" name="Google Shape;286;p29"/>
          <p:cNvSpPr txBox="1">
            <a:spLocks noGrp="1"/>
          </p:cNvSpPr>
          <p:nvPr>
            <p:ph type="subTitle" idx="1"/>
          </p:nvPr>
        </p:nvSpPr>
        <p:spPr>
          <a:xfrm>
            <a:off x="6379615" y="3837247"/>
            <a:ext cx="2327369" cy="8819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AU" altLang="en-GB" dirty="0">
                <a:latin typeface="Times New Roman" panose="02020603050405020304" pitchFamily="18" charset="0"/>
                <a:cs typeface="Times New Roman" panose="02020603050405020304" pitchFamily="18" charset="0"/>
              </a:rPr>
              <a:t>B.SRIVAISHNAVI</a:t>
            </a:r>
          </a:p>
          <a:p>
            <a:pPr marL="0" lvl="0" indent="0" rtl="0">
              <a:spcBef>
                <a:spcPts val="0"/>
              </a:spcBef>
              <a:spcAft>
                <a:spcPts val="0"/>
              </a:spcAft>
              <a:buNone/>
            </a:pPr>
            <a:r>
              <a:rPr lang="en-AU" altLang="en-GB" dirty="0">
                <a:latin typeface="Times New Roman" panose="02020603050405020304" pitchFamily="18" charset="0"/>
                <a:cs typeface="Times New Roman" panose="02020603050405020304" pitchFamily="18" charset="0"/>
              </a:rPr>
              <a:t>22H51A0506</a:t>
            </a:r>
          </a:p>
          <a:p>
            <a:pPr marL="0" lvl="0" indent="0" rtl="0">
              <a:spcBef>
                <a:spcPts val="0"/>
              </a:spcBef>
              <a:spcAft>
                <a:spcPts val="0"/>
              </a:spcAft>
              <a:buNone/>
            </a:pPr>
            <a:r>
              <a:rPr lang="en-AU" altLang="en-GB" dirty="0">
                <a:latin typeface="Times New Roman" panose="02020603050405020304" pitchFamily="18" charset="0"/>
                <a:cs typeface="Times New Roman" panose="02020603050405020304" pitchFamily="18" charset="0"/>
              </a:rPr>
              <a:t>CSE-D</a:t>
            </a:r>
          </a:p>
        </p:txBody>
      </p:sp>
      <p:cxnSp>
        <p:nvCxnSpPr>
          <p:cNvPr id="287" name="Google Shape;287;p29"/>
          <p:cNvCxnSpPr/>
          <p:nvPr/>
        </p:nvCxnSpPr>
        <p:spPr>
          <a:xfrm rot="10800000" flipH="1">
            <a:off x="1600600" y="2544888"/>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1736" y="662001"/>
            <a:ext cx="7704000" cy="572700"/>
          </a:xfrm>
        </p:spPr>
        <p:txBody>
          <a:bodyPr/>
          <a:lstStyle/>
          <a:p>
            <a:pPr algn="ctr"/>
            <a:r>
              <a:rPr lang="en-AU" altLang="en-GB" dirty="0">
                <a:latin typeface="Times New Roman" panose="02020603050405020304" pitchFamily="18" charset="0"/>
                <a:cs typeface="Times New Roman" panose="02020603050405020304" pitchFamily="18" charset="0"/>
              </a:rPr>
              <a:t>INTRODUCTION TO EXPRESS</a:t>
            </a:r>
          </a:p>
        </p:txBody>
      </p:sp>
      <p:sp>
        <p:nvSpPr>
          <p:cNvPr id="6" name="Text Placeholder 5"/>
          <p:cNvSpPr>
            <a:spLocks noGrp="1"/>
          </p:cNvSpPr>
          <p:nvPr>
            <p:ph type="body" idx="1"/>
          </p:nvPr>
        </p:nvSpPr>
        <p:spPr>
          <a:xfrm>
            <a:off x="720000" y="1370055"/>
            <a:ext cx="7704000" cy="3233100"/>
          </a:xfrm>
        </p:spPr>
        <p:txBody>
          <a:bodyPr/>
          <a:lstStyle/>
          <a:p>
            <a:pPr algn="just">
              <a:lnSpc>
                <a:spcPct val="150000"/>
              </a:lnSpc>
              <a:buFont typeface="Wingdings" panose="05000000000000000000" pitchFamily="2" charset="2"/>
              <a:buChar char="Ø"/>
            </a:pPr>
            <a:r>
              <a:rPr lang="en-US" b="0" i="0" dirty="0">
                <a:solidFill>
                  <a:srgbClr val="2C2C2C"/>
                </a:solidFill>
                <a:effectLst/>
                <a:latin typeface="Times New Roman" panose="02020603050405020304" pitchFamily="18" charset="0"/>
                <a:cs typeface="Times New Roman" panose="02020603050405020304" pitchFamily="18" charset="0"/>
              </a:rPr>
              <a:t>Express.js is a streamlined web application framework for Node.js designed to facilitate the creation of web applications and APIs. </a:t>
            </a:r>
          </a:p>
          <a:p>
            <a:pPr algn="just">
              <a:lnSpc>
                <a:spcPct val="150000"/>
              </a:lnSpc>
              <a:buFont typeface="Wingdings" panose="05000000000000000000" pitchFamily="2" charset="2"/>
              <a:buChar char="Ø"/>
            </a:pPr>
            <a:r>
              <a:rPr lang="en-US" b="0" i="0" dirty="0">
                <a:solidFill>
                  <a:srgbClr val="2C2C2C"/>
                </a:solidFill>
                <a:effectLst/>
                <a:latin typeface="Times New Roman" panose="02020603050405020304" pitchFamily="18" charset="0"/>
                <a:cs typeface="Times New Roman" panose="02020603050405020304" pitchFamily="18" charset="0"/>
              </a:rPr>
              <a:t>It extends Node.js's core features, providing a structured approach to managing server-side logic. Known for its minimalistic approach, Express offers essential web application functionalities by default and enables developers to extend its features with middleware and plugins.</a:t>
            </a:r>
          </a:p>
          <a:p>
            <a:pPr algn="just">
              <a:lnSpc>
                <a:spcPct val="150000"/>
              </a:lnSpc>
              <a:buFont typeface="Wingdings" panose="05000000000000000000" pitchFamily="2" charset="2"/>
              <a:buChar char="Ø"/>
            </a:pPr>
            <a:r>
              <a:rPr lang="en-US" b="0" i="0" dirty="0">
                <a:solidFill>
                  <a:srgbClr val="2C2C2C"/>
                </a:solidFill>
                <a:effectLst/>
                <a:latin typeface="Times New Roman" panose="02020603050405020304" pitchFamily="18" charset="0"/>
                <a:cs typeface="Times New Roman" panose="02020603050405020304" pitchFamily="18" charset="0"/>
              </a:rPr>
              <a:t>Express.js is a popular web application framework for Node.js, offering robust features for building web applications, including single-page, multi-page, and API-driven applications</a:t>
            </a:r>
            <a:endParaRPr lang="en-GB"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2</a:t>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0000" y="398055"/>
            <a:ext cx="7704000" cy="572700"/>
          </a:xfrm>
        </p:spPr>
        <p:txBody>
          <a:bodyPr/>
          <a:lstStyle/>
          <a:p>
            <a:pPr algn="ctr"/>
            <a:r>
              <a:rPr lang="en-AU" altLang="en-GB" sz="2400" dirty="0">
                <a:latin typeface="Times New Roman" panose="02020603050405020304" pitchFamily="18" charset="0"/>
                <a:cs typeface="Times New Roman" panose="02020603050405020304" pitchFamily="18" charset="0"/>
              </a:rPr>
              <a:t>KEY FEATURES </a:t>
            </a:r>
            <a:r>
              <a:rPr lang="en-AU" altLang="en-GB" sz="2600" dirty="0">
                <a:latin typeface="Times New Roman" panose="02020603050405020304" pitchFamily="18" charset="0"/>
                <a:cs typeface="Times New Roman" panose="02020603050405020304" pitchFamily="18" charset="0"/>
              </a:rPr>
              <a:t>OF</a:t>
            </a:r>
            <a:r>
              <a:rPr lang="en-AU" altLang="en-GB" sz="2400" dirty="0">
                <a:latin typeface="Times New Roman" panose="02020603050405020304" pitchFamily="18" charset="0"/>
                <a:cs typeface="Times New Roman" panose="02020603050405020304" pitchFamily="18" charset="0"/>
              </a:rPr>
              <a:t> EXPRESS.JS</a:t>
            </a:r>
          </a:p>
        </p:txBody>
      </p:sp>
      <p:sp>
        <p:nvSpPr>
          <p:cNvPr id="6" name="Text Placeholder 5"/>
          <p:cNvSpPr>
            <a:spLocks noGrp="1"/>
          </p:cNvSpPr>
          <p:nvPr>
            <p:ph type="body" idx="1"/>
          </p:nvPr>
        </p:nvSpPr>
        <p:spPr>
          <a:xfrm>
            <a:off x="426203" y="875654"/>
            <a:ext cx="8283844" cy="3727501"/>
          </a:xfrm>
        </p:spPr>
        <p:txBody>
          <a:bodyPr/>
          <a:lstStyle/>
          <a:p>
            <a:pPr algn="just">
              <a:lnSpc>
                <a:spcPct val="15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Middleware:</a:t>
            </a:r>
            <a:r>
              <a:rPr lang="en-US" b="0" i="0" dirty="0">
                <a:solidFill>
                  <a:srgbClr val="2C2C2C"/>
                </a:solidFill>
                <a:effectLst/>
                <a:latin typeface="Times New Roman" panose="02020603050405020304" pitchFamily="18" charset="0"/>
                <a:cs typeface="Times New Roman" panose="02020603050405020304" pitchFamily="18" charset="0"/>
              </a:rPr>
              <a:t> Middleware is essential in Express. It allows you to modify request and response objects, add processing logic, and handle errors effectively.</a:t>
            </a:r>
          </a:p>
          <a:p>
            <a:pPr algn="just">
              <a:lnSpc>
                <a:spcPct val="15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Routing:</a:t>
            </a:r>
            <a:r>
              <a:rPr lang="en-US" b="0" i="0" dirty="0">
                <a:solidFill>
                  <a:srgbClr val="2C2C2C"/>
                </a:solidFill>
                <a:effectLst/>
                <a:latin typeface="Times New Roman" panose="02020603050405020304" pitchFamily="18" charset="0"/>
                <a:cs typeface="Times New Roman" panose="02020603050405020304" pitchFamily="18" charset="0"/>
              </a:rPr>
              <a:t> Express offers a powerful routing mechanism to define application endpoints and handle various HTTP methods (GET, POST, PUT, DELETE, etc.). This feature simplifies the process of building RESTful APIs.</a:t>
            </a:r>
          </a:p>
          <a:p>
            <a:pPr algn="just">
              <a:lnSpc>
                <a:spcPct val="15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Template Engines:</a:t>
            </a:r>
            <a:r>
              <a:rPr lang="en-US" b="1" i="0" dirty="0">
                <a:solidFill>
                  <a:srgbClr val="2C2C2C"/>
                </a:solidFill>
                <a:effectLst/>
                <a:latin typeface="Times New Roman" panose="02020603050405020304" pitchFamily="18" charset="0"/>
                <a:cs typeface="Times New Roman" panose="02020603050405020304" pitchFamily="18" charset="0"/>
              </a:rPr>
              <a:t> </a:t>
            </a:r>
            <a:r>
              <a:rPr lang="en-US" b="0" i="0" dirty="0">
                <a:solidFill>
                  <a:srgbClr val="2C2C2C"/>
                </a:solidFill>
                <a:effectLst/>
                <a:latin typeface="Times New Roman" panose="02020603050405020304" pitchFamily="18" charset="0"/>
                <a:cs typeface="Times New Roman" panose="02020603050405020304" pitchFamily="18" charset="0"/>
              </a:rPr>
              <a:t>Express supports various templating engines, such as Pug, EJS, and Handlebars. These engines enable you to generate dynamic HTML content on the server side.</a:t>
            </a:r>
          </a:p>
          <a:p>
            <a:pPr algn="just">
              <a:lnSpc>
                <a:spcPct val="15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Extensibility:</a:t>
            </a:r>
            <a:r>
              <a:rPr lang="en-US" b="0" i="0" dirty="0">
                <a:solidFill>
                  <a:srgbClr val="2C2C2C"/>
                </a:solidFill>
                <a:effectLst/>
                <a:latin typeface="Times New Roman" panose="02020603050405020304" pitchFamily="18" charset="0"/>
                <a:cs typeface="Times New Roman" panose="02020603050405020304" pitchFamily="18" charset="0"/>
              </a:rPr>
              <a:t> Express is highly extensible and can be integrated with numerous third-party libraries and tools. This flexibility allows you to easily add features like authentication, validation, and logging.</a:t>
            </a:r>
          </a:p>
          <a:p>
            <a:pPr algn="just">
              <a:lnSpc>
                <a:spcPct val="15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Performance:</a:t>
            </a:r>
            <a:r>
              <a:rPr lang="en-US" b="0" i="0" dirty="0">
                <a:solidFill>
                  <a:srgbClr val="2C2C2C"/>
                </a:solidFill>
                <a:effectLst/>
                <a:latin typeface="Times New Roman" panose="02020603050405020304" pitchFamily="18" charset="0"/>
                <a:cs typeface="Times New Roman" panose="02020603050405020304" pitchFamily="18" charset="0"/>
              </a:rPr>
              <a:t> Built on Node.js's asynchronous, non-blocking architecture, Express performs well when handling multiple simultaneous connections.</a:t>
            </a:r>
          </a:p>
          <a:p>
            <a:pPr algn="just">
              <a:lnSpc>
                <a:spcPct val="150000"/>
              </a:lnSpc>
            </a:pPr>
            <a:endParaRPr lang="en-GB" alt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3</a:t>
            </a:fld>
            <a:endParaRPr lang="en-GB"/>
          </a:p>
        </p:txBody>
      </p:sp>
    </p:spTree>
    <p:extLst>
      <p:ext uri="{BB962C8B-B14F-4D97-AF65-F5344CB8AC3E}">
        <p14:creationId xmlns:p14="http://schemas.microsoft.com/office/powerpoint/2010/main" val="43069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77800" algn="ctr">
              <a:buClr>
                <a:schemeClr val="dk2"/>
              </a:buClr>
              <a:buSzPts val="800"/>
              <a:buFont typeface="Arial" charset="0"/>
            </a:pPr>
            <a:r>
              <a:rPr lang="en-AU" altLang="en-GB" sz="2600" dirty="0">
                <a:latin typeface="Times New Roman" panose="02020603050405020304" pitchFamily="18" charset="0"/>
                <a:cs typeface="Times New Roman" panose="02020603050405020304" pitchFamily="18" charset="0"/>
                <a:sym typeface="Arial" charset="0"/>
              </a:rPr>
              <a:t>GETTING STARTED WITH EXPRESS.JS</a:t>
            </a:r>
          </a:p>
        </p:txBody>
      </p:sp>
      <p:sp>
        <p:nvSpPr>
          <p:cNvPr id="6" name="Text Placeholder 5"/>
          <p:cNvSpPr>
            <a:spLocks noGrp="1"/>
          </p:cNvSpPr>
          <p:nvPr>
            <p:ph type="body" idx="1"/>
          </p:nvPr>
        </p:nvSpPr>
        <p:spPr>
          <a:xfrm>
            <a:off x="720000" y="1216617"/>
            <a:ext cx="7704000" cy="3386538"/>
          </a:xfrm>
        </p:spPr>
        <p:txBody>
          <a:bodyPr/>
          <a:lstStyle/>
          <a:p>
            <a:pPr marL="177800" indent="0">
              <a:lnSpc>
                <a:spcPct val="150000"/>
              </a:lnSpc>
              <a:buSzPct val="95000"/>
              <a:buNone/>
            </a:pPr>
            <a:r>
              <a:rPr lang="en-US" b="1" dirty="0">
                <a:latin typeface="Times New Roman" panose="02020603050405020304" pitchFamily="18" charset="0"/>
                <a:cs typeface="Times New Roman" panose="02020603050405020304" pitchFamily="18" charset="0"/>
                <a:sym typeface="Arial" charset="0"/>
              </a:rPr>
              <a:t>Installation:</a:t>
            </a:r>
            <a:r>
              <a:rPr lang="en-US" b="0" i="0" dirty="0">
                <a:solidFill>
                  <a:srgbClr val="273239"/>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Install Express using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a:t>
            </a:r>
          </a:p>
          <a:p>
            <a:pPr marL="177800" indent="0">
              <a:lnSpc>
                <a:spcPct val="1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install express</a:t>
            </a:r>
          </a:p>
          <a:p>
            <a:pPr marL="177800" indent="0">
              <a:lnSpc>
                <a:spcPct val="150000"/>
              </a:lnSpc>
              <a:buNone/>
            </a:pPr>
            <a:r>
              <a:rPr lang="en-US" b="1" dirty="0">
                <a:latin typeface="Times New Roman" panose="02020603050405020304" pitchFamily="18" charset="0"/>
                <a:cs typeface="Times New Roman" panose="02020603050405020304" pitchFamily="18" charset="0"/>
                <a:sym typeface="Arial" charset="0"/>
              </a:rPr>
              <a:t>Basic Example of an Express App:</a:t>
            </a:r>
          </a:p>
          <a:p>
            <a:pPr marL="177800" indent="0">
              <a:lnSpc>
                <a:spcPct val="150000"/>
              </a:lnSpc>
              <a:buNone/>
            </a:pPr>
            <a:r>
              <a:rPr lang="en-US" altLang="en-US" sz="1200" dirty="0">
                <a:latin typeface="Times New Roman" panose="02020603050405020304" pitchFamily="18" charset="0"/>
                <a:cs typeface="Times New Roman" panose="02020603050405020304" pitchFamily="18" charset="0"/>
              </a:rPr>
              <a:t>const express = require('express');</a:t>
            </a:r>
          </a:p>
          <a:p>
            <a:pPr marL="177800" indent="0">
              <a:buNone/>
            </a:pPr>
            <a:r>
              <a:rPr lang="en-US" altLang="en-US" sz="1200" dirty="0">
                <a:latin typeface="Times New Roman" panose="02020603050405020304" pitchFamily="18" charset="0"/>
                <a:cs typeface="Times New Roman" panose="02020603050405020304" pitchFamily="18" charset="0"/>
              </a:rPr>
              <a:t>const app = express();</a:t>
            </a:r>
          </a:p>
          <a:p>
            <a:pPr marL="177800" indent="0">
              <a:buNone/>
            </a:pPr>
            <a:endParaRPr lang="en-US" altLang="en-US" sz="1200" dirty="0">
              <a:latin typeface="Times New Roman" panose="02020603050405020304" pitchFamily="18" charset="0"/>
              <a:cs typeface="Times New Roman" panose="02020603050405020304" pitchFamily="18" charset="0"/>
            </a:endParaRPr>
          </a:p>
          <a:p>
            <a:pPr marL="177800" indent="0">
              <a:buNone/>
            </a:pPr>
            <a:r>
              <a:rPr lang="en-US" altLang="en-US" sz="1200" dirty="0">
                <a:latin typeface="Times New Roman" panose="02020603050405020304" pitchFamily="18" charset="0"/>
                <a:cs typeface="Times New Roman" panose="02020603050405020304" pitchFamily="18" charset="0"/>
              </a:rPr>
              <a:t>// Define routes and middleware here</a:t>
            </a:r>
          </a:p>
          <a:p>
            <a:pPr marL="177800" indent="0">
              <a:buNone/>
            </a:pPr>
            <a:r>
              <a:rPr lang="en-US" altLang="en-US" sz="1200" dirty="0">
                <a:latin typeface="Times New Roman" panose="02020603050405020304" pitchFamily="18" charset="0"/>
                <a:cs typeface="Times New Roman" panose="02020603050405020304" pitchFamily="18" charset="0"/>
              </a:rPr>
              <a:t>// ...</a:t>
            </a:r>
          </a:p>
          <a:p>
            <a:pPr marL="177800" indent="0">
              <a:buNone/>
            </a:pPr>
            <a:endParaRPr lang="en-US" altLang="en-US" sz="1200" dirty="0">
              <a:latin typeface="Times New Roman" panose="02020603050405020304" pitchFamily="18" charset="0"/>
              <a:cs typeface="Times New Roman" panose="02020603050405020304" pitchFamily="18" charset="0"/>
            </a:endParaRPr>
          </a:p>
          <a:p>
            <a:pPr marL="177800" indent="0">
              <a:buNone/>
            </a:pPr>
            <a:r>
              <a:rPr lang="en-US" altLang="en-US" sz="1200" dirty="0">
                <a:latin typeface="Times New Roman" panose="02020603050405020304" pitchFamily="18" charset="0"/>
                <a:cs typeface="Times New Roman" panose="02020603050405020304" pitchFamily="18" charset="0"/>
              </a:rPr>
              <a:t>const PORT = </a:t>
            </a:r>
            <a:r>
              <a:rPr lang="en-US" altLang="en-US" sz="1200" dirty="0" err="1">
                <a:latin typeface="Times New Roman" panose="02020603050405020304" pitchFamily="18" charset="0"/>
                <a:cs typeface="Times New Roman" panose="02020603050405020304" pitchFamily="18" charset="0"/>
              </a:rPr>
              <a:t>process.env.PORT</a:t>
            </a:r>
            <a:r>
              <a:rPr lang="en-US" altLang="en-US" sz="1200" dirty="0">
                <a:latin typeface="Times New Roman" panose="02020603050405020304" pitchFamily="18" charset="0"/>
                <a:cs typeface="Times New Roman" panose="02020603050405020304" pitchFamily="18" charset="0"/>
              </a:rPr>
              <a:t> || 3000;</a:t>
            </a:r>
          </a:p>
          <a:p>
            <a:pPr marL="177800" indent="0">
              <a:buNone/>
            </a:pPr>
            <a:r>
              <a:rPr lang="en-US" altLang="en-US" sz="1200" dirty="0" err="1">
                <a:latin typeface="Times New Roman" panose="02020603050405020304" pitchFamily="18" charset="0"/>
                <a:cs typeface="Times New Roman" panose="02020603050405020304" pitchFamily="18" charset="0"/>
              </a:rPr>
              <a:t>app.listen</a:t>
            </a:r>
            <a:r>
              <a:rPr lang="en-US" altLang="en-US" sz="1200" dirty="0">
                <a:latin typeface="Times New Roman" panose="02020603050405020304" pitchFamily="18" charset="0"/>
                <a:cs typeface="Times New Roman" panose="02020603050405020304" pitchFamily="18" charset="0"/>
              </a:rPr>
              <a:t>(PORT, () =&gt; {</a:t>
            </a:r>
          </a:p>
          <a:p>
            <a:pPr marL="177800" indent="0">
              <a:buNone/>
            </a:pPr>
            <a:r>
              <a:rPr lang="en-US" altLang="en-US" sz="1200" dirty="0">
                <a:latin typeface="Times New Roman" panose="02020603050405020304" pitchFamily="18" charset="0"/>
                <a:cs typeface="Times New Roman" panose="02020603050405020304" pitchFamily="18" charset="0"/>
              </a:rPr>
              <a:t>    console.log(`Server running on port ${PORT}`);</a:t>
            </a:r>
          </a:p>
          <a:p>
            <a:pPr marL="177800" indent="0">
              <a:buNone/>
            </a:pPr>
            <a:r>
              <a:rPr lang="en-US" altLang="en-US" sz="1200" dirty="0">
                <a:latin typeface="Times New Roman" panose="02020603050405020304" pitchFamily="18" charset="0"/>
                <a:cs typeface="Times New Roman" panose="02020603050405020304" pitchFamily="18" charset="0"/>
              </a:rPr>
              <a:t>});</a:t>
            </a:r>
          </a:p>
          <a:p>
            <a:endParaRPr lang="en-GB" alt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4</a:t>
            </a:fld>
            <a:endParaRPr lang="en-GB"/>
          </a:p>
        </p:txBody>
      </p:sp>
      <p:sp>
        <p:nvSpPr>
          <p:cNvPr id="13" name="TextBox 12">
            <a:extLst>
              <a:ext uri="{FF2B5EF4-FFF2-40B4-BE49-F238E27FC236}">
                <a16:creationId xmlns:a16="http://schemas.microsoft.com/office/drawing/2014/main" id="{6CAF51E9-279F-94C5-9799-E8B2BC27B493}"/>
              </a:ext>
            </a:extLst>
          </p:cNvPr>
          <p:cNvSpPr txBox="1"/>
          <p:nvPr/>
        </p:nvSpPr>
        <p:spPr>
          <a:xfrm>
            <a:off x="4430578" y="2022786"/>
            <a:ext cx="4473198" cy="2431435"/>
          </a:xfrm>
          <a:prstGeom prst="rect">
            <a:avLst/>
          </a:prstGeom>
          <a:noFill/>
        </p:spPr>
        <p:txBody>
          <a:bodyPr wrap="square">
            <a:spAutoFit/>
          </a:bodyPr>
          <a:lstStyle/>
          <a:p>
            <a:pPr marL="177800">
              <a:buClr>
                <a:schemeClr val="dk2"/>
              </a:buClr>
              <a:buSzPts val="800"/>
            </a:pPr>
            <a:r>
              <a:rPr lang="en-US" b="1" dirty="0">
                <a:solidFill>
                  <a:schemeClr val="dk1"/>
                </a:solidFill>
                <a:latin typeface="Times New Roman" panose="02020603050405020304" pitchFamily="18" charset="0"/>
                <a:cs typeface="Times New Roman" panose="02020603050405020304" pitchFamily="18" charset="0"/>
                <a:sym typeface="Mulish"/>
              </a:rPr>
              <a:t>Explanation:</a:t>
            </a:r>
          </a:p>
          <a:p>
            <a:pPr marL="177800">
              <a:buClr>
                <a:schemeClr val="dk2"/>
              </a:buClr>
              <a:buSzPts val="800"/>
            </a:pPr>
            <a:endParaRPr lang="en-US" sz="1200" dirty="0">
              <a:solidFill>
                <a:schemeClr val="dk1"/>
              </a:solidFill>
              <a:latin typeface="Times New Roman" panose="02020603050405020304" pitchFamily="18" charset="0"/>
              <a:cs typeface="Times New Roman" panose="02020603050405020304" pitchFamily="18" charset="0"/>
              <a:sym typeface="Mulish"/>
            </a:endParaRPr>
          </a:p>
          <a:p>
            <a:pPr marL="520700" indent="-342900">
              <a:buClr>
                <a:schemeClr val="dk2"/>
              </a:buClr>
              <a:buSzPct val="76000"/>
              <a:buFont typeface="+mj-lt"/>
              <a:buAutoNum type="arabicParenR"/>
            </a:pPr>
            <a:r>
              <a:rPr lang="en-US" dirty="0">
                <a:solidFill>
                  <a:schemeClr val="dk1"/>
                </a:solidFill>
                <a:latin typeface="Times New Roman" panose="02020603050405020304" pitchFamily="18" charset="0"/>
                <a:cs typeface="Times New Roman" panose="02020603050405020304" pitchFamily="18" charset="0"/>
                <a:sym typeface="Mulish"/>
              </a:rPr>
              <a:t>Import the ‘express’ module to create a web application using Node.js.</a:t>
            </a:r>
          </a:p>
          <a:p>
            <a:pPr marL="520700" indent="-342900">
              <a:buClr>
                <a:schemeClr val="dk2"/>
              </a:buClr>
              <a:buSzPct val="76000"/>
              <a:buFont typeface="+mj-lt"/>
              <a:buAutoNum type="arabicParenR"/>
            </a:pPr>
            <a:r>
              <a:rPr lang="en-US" dirty="0">
                <a:solidFill>
                  <a:schemeClr val="dk1"/>
                </a:solidFill>
                <a:latin typeface="Times New Roman" panose="02020603050405020304" pitchFamily="18" charset="0"/>
                <a:cs typeface="Times New Roman" panose="02020603050405020304" pitchFamily="18" charset="0"/>
                <a:sym typeface="Mulish"/>
              </a:rPr>
              <a:t>Initialize an Express app using </a:t>
            </a:r>
          </a:p>
          <a:p>
            <a:pPr marL="177800">
              <a:buClr>
                <a:schemeClr val="dk2"/>
              </a:buClr>
              <a:buSzPct val="76000"/>
            </a:pPr>
            <a:r>
              <a:rPr lang="en-US" dirty="0">
                <a:solidFill>
                  <a:schemeClr val="dk1"/>
                </a:solidFill>
                <a:latin typeface="Times New Roman" panose="02020603050405020304" pitchFamily="18" charset="0"/>
                <a:cs typeface="Times New Roman" panose="02020603050405020304" pitchFamily="18" charset="0"/>
                <a:sym typeface="Mulish"/>
              </a:rPr>
              <a:t>          const app = express();.</a:t>
            </a:r>
          </a:p>
          <a:p>
            <a:pPr marL="520700" indent="-342900">
              <a:buClr>
                <a:schemeClr val="dk2"/>
              </a:buClr>
              <a:buSzPct val="76000"/>
              <a:buFont typeface="+mj-lt"/>
              <a:buAutoNum type="arabicParenR" startAt="3"/>
            </a:pPr>
            <a:r>
              <a:rPr lang="en-US" dirty="0">
                <a:solidFill>
                  <a:schemeClr val="dk1"/>
                </a:solidFill>
                <a:latin typeface="Times New Roman" panose="02020603050405020304" pitchFamily="18" charset="0"/>
                <a:cs typeface="Times New Roman" panose="02020603050405020304" pitchFamily="18" charset="0"/>
                <a:sym typeface="Mulish"/>
              </a:rPr>
              <a:t>Add routes (endpoints) and middleware functions to handle requests and perform tasks like authentication or logging.</a:t>
            </a:r>
          </a:p>
          <a:p>
            <a:pPr marL="520700" indent="-342900">
              <a:buClr>
                <a:schemeClr val="dk2"/>
              </a:buClr>
              <a:buSzPct val="76000"/>
              <a:buFont typeface="+mj-lt"/>
              <a:buAutoNum type="arabicParenR" startAt="3"/>
            </a:pPr>
            <a:r>
              <a:rPr lang="en-US" dirty="0">
                <a:solidFill>
                  <a:schemeClr val="dk1"/>
                </a:solidFill>
                <a:latin typeface="Times New Roman" panose="02020603050405020304" pitchFamily="18" charset="0"/>
                <a:cs typeface="Times New Roman" panose="02020603050405020304" pitchFamily="18" charset="0"/>
                <a:sym typeface="Mulish"/>
              </a:rPr>
              <a:t>Specify a port (defaulting to 3000) for the server to listen on.</a:t>
            </a:r>
            <a:endParaRPr lang="en-IN" dirty="0">
              <a:solidFill>
                <a:schemeClr val="dk1"/>
              </a:solidFill>
              <a:latin typeface="Times New Roman" panose="02020603050405020304" pitchFamily="18" charset="0"/>
              <a:cs typeface="Times New Roman" panose="02020603050405020304" pitchFamily="18" charset="0"/>
              <a:sym typeface="Mulish"/>
            </a:endParaRPr>
          </a:p>
        </p:txBody>
      </p:sp>
    </p:spTree>
    <p:extLst>
      <p:ext uri="{BB962C8B-B14F-4D97-AF65-F5344CB8AC3E}">
        <p14:creationId xmlns:p14="http://schemas.microsoft.com/office/powerpoint/2010/main" val="385354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AU" altLang="en-GB" sz="2600" dirty="0">
                <a:latin typeface="Times New Roman" panose="02020603050405020304" pitchFamily="18" charset="0"/>
                <a:cs typeface="Times New Roman" panose="02020603050405020304" pitchFamily="18" charset="0"/>
              </a:rPr>
              <a:t>EXPRESS.JS MIDDLEWARE</a:t>
            </a:r>
          </a:p>
        </p:txBody>
      </p:sp>
      <p:sp>
        <p:nvSpPr>
          <p:cNvPr id="6" name="Text Placeholder 5"/>
          <p:cNvSpPr>
            <a:spLocks noGrp="1"/>
          </p:cNvSpPr>
          <p:nvPr>
            <p:ph type="body" idx="1"/>
          </p:nvPr>
        </p:nvSpPr>
        <p:spPr>
          <a:xfrm>
            <a:off x="550190" y="1017725"/>
            <a:ext cx="8190854" cy="3585430"/>
          </a:xfrm>
        </p:spPr>
        <p:txBody>
          <a:bodyPr/>
          <a:lstStyle/>
          <a:p>
            <a:pPr marL="177800" indent="0" algn="just">
              <a:lnSpc>
                <a:spcPct val="150000"/>
              </a:lnSpc>
              <a:buNone/>
            </a:pPr>
            <a:r>
              <a:rPr lang="en-US" dirty="0">
                <a:solidFill>
                  <a:srgbClr val="2C2C2C"/>
                </a:solidFill>
                <a:latin typeface="Times New Roman" panose="02020603050405020304" pitchFamily="18" charset="0"/>
                <a:cs typeface="Times New Roman" panose="02020603050405020304" pitchFamily="18" charset="0"/>
              </a:rPr>
              <a:t>Middleware in Express.js refers to functions that have access to the request and response objects, as well as the next middleware function in the application’s request-response cycle. These functions can perform various operations, including executing code, modifying the request and response objects, terminating the request-response cycle, handling cookies, logging requests, and passing control to subsequent middleware functions.</a:t>
            </a:r>
          </a:p>
          <a:p>
            <a:pPr marL="177800" indent="0" algn="just">
              <a:lnSpc>
                <a:spcPct val="150000"/>
              </a:lnSpc>
              <a:buNone/>
            </a:pPr>
            <a:r>
              <a:rPr lang="en-US" altLang="en-US" b="1" dirty="0">
                <a:solidFill>
                  <a:srgbClr val="2C2C2C"/>
                </a:solidFill>
                <a:latin typeface="Times New Roman" panose="02020603050405020304" pitchFamily="18" charset="0"/>
                <a:cs typeface="Times New Roman" panose="02020603050405020304" pitchFamily="18" charset="0"/>
              </a:rPr>
              <a:t>TYPES OF MIDDLEWARE:</a:t>
            </a:r>
          </a:p>
          <a:p>
            <a:pPr marL="720725" indent="-342900" algn="just">
              <a:lnSpc>
                <a:spcPct val="150000"/>
              </a:lnSpc>
              <a:buSzPct val="90000"/>
              <a:buFont typeface="+mj-lt"/>
              <a:buAutoNum type="arabicParenR"/>
            </a:pPr>
            <a:r>
              <a:rPr lang="en-US" altLang="en-US" dirty="0">
                <a:solidFill>
                  <a:srgbClr val="2C2C2C"/>
                </a:solidFill>
                <a:latin typeface="Times New Roman" panose="02020603050405020304" pitchFamily="18" charset="0"/>
                <a:cs typeface="Times New Roman" panose="02020603050405020304" pitchFamily="18" charset="0"/>
              </a:rPr>
              <a:t>Application-level middleware: Binds to an instance of the app object.</a:t>
            </a:r>
          </a:p>
          <a:p>
            <a:pPr marL="720725" indent="-342900" algn="just">
              <a:lnSpc>
                <a:spcPct val="150000"/>
              </a:lnSpc>
              <a:buSzPct val="90000"/>
              <a:buFont typeface="+mj-lt"/>
              <a:buAutoNum type="arabicParenR"/>
            </a:pPr>
            <a:r>
              <a:rPr lang="en-US" altLang="en-US" dirty="0">
                <a:solidFill>
                  <a:srgbClr val="2C2C2C"/>
                </a:solidFill>
                <a:latin typeface="Times New Roman" panose="02020603050405020304" pitchFamily="18" charset="0"/>
                <a:cs typeface="Times New Roman" panose="02020603050405020304" pitchFamily="18" charset="0"/>
              </a:rPr>
              <a:t>Router-level middleware: Binds to an instance of </a:t>
            </a:r>
            <a:r>
              <a:rPr lang="en-US" altLang="en-US" dirty="0" err="1">
                <a:solidFill>
                  <a:srgbClr val="2C2C2C"/>
                </a:solidFill>
                <a:latin typeface="Times New Roman" panose="02020603050405020304" pitchFamily="18" charset="0"/>
                <a:cs typeface="Times New Roman" panose="02020603050405020304" pitchFamily="18" charset="0"/>
              </a:rPr>
              <a:t>express.Router</a:t>
            </a:r>
            <a:r>
              <a:rPr lang="en-US" altLang="en-US" dirty="0">
                <a:solidFill>
                  <a:srgbClr val="2C2C2C"/>
                </a:solidFill>
                <a:latin typeface="Times New Roman" panose="02020603050405020304" pitchFamily="18" charset="0"/>
                <a:cs typeface="Times New Roman" panose="02020603050405020304" pitchFamily="18" charset="0"/>
              </a:rPr>
              <a:t>().</a:t>
            </a:r>
          </a:p>
          <a:p>
            <a:pPr marL="720725" indent="-342900" algn="just">
              <a:lnSpc>
                <a:spcPct val="150000"/>
              </a:lnSpc>
              <a:buSzPct val="90000"/>
              <a:buFont typeface="+mj-lt"/>
              <a:buAutoNum type="arabicParenR"/>
            </a:pPr>
            <a:r>
              <a:rPr lang="en-US" altLang="en-US" dirty="0">
                <a:solidFill>
                  <a:srgbClr val="2C2C2C"/>
                </a:solidFill>
                <a:latin typeface="Times New Roman" panose="02020603050405020304" pitchFamily="18" charset="0"/>
                <a:cs typeface="Times New Roman" panose="02020603050405020304" pitchFamily="18" charset="0"/>
              </a:rPr>
              <a:t>Error-handling middleware: Special middleware that handles errors.</a:t>
            </a:r>
          </a:p>
          <a:p>
            <a:pPr marL="720725" indent="-342900" algn="just">
              <a:lnSpc>
                <a:spcPct val="150000"/>
              </a:lnSpc>
              <a:buSzPct val="90000"/>
              <a:buFont typeface="+mj-lt"/>
              <a:buAutoNum type="arabicParenR"/>
            </a:pPr>
            <a:r>
              <a:rPr lang="en-US" altLang="en-US" dirty="0">
                <a:solidFill>
                  <a:srgbClr val="2C2C2C"/>
                </a:solidFill>
                <a:latin typeface="Times New Roman" panose="02020603050405020304" pitchFamily="18" charset="0"/>
                <a:cs typeface="Times New Roman" panose="02020603050405020304" pitchFamily="18" charset="0"/>
              </a:rPr>
              <a:t>Built-in middleware: Provided by Express, such as </a:t>
            </a:r>
            <a:r>
              <a:rPr lang="en-US" altLang="en-US" dirty="0" err="1">
                <a:solidFill>
                  <a:srgbClr val="2C2C2C"/>
                </a:solidFill>
                <a:latin typeface="Times New Roman" panose="02020603050405020304" pitchFamily="18" charset="0"/>
                <a:cs typeface="Times New Roman" panose="02020603050405020304" pitchFamily="18" charset="0"/>
              </a:rPr>
              <a:t>express.json</a:t>
            </a:r>
            <a:r>
              <a:rPr lang="en-US" altLang="en-US" dirty="0">
                <a:solidFill>
                  <a:srgbClr val="2C2C2C"/>
                </a:solidFill>
                <a:latin typeface="Times New Roman" panose="02020603050405020304" pitchFamily="18" charset="0"/>
                <a:cs typeface="Times New Roman" panose="02020603050405020304" pitchFamily="18" charset="0"/>
              </a:rPr>
              <a:t>() and </a:t>
            </a:r>
            <a:r>
              <a:rPr lang="en-US" altLang="en-US" dirty="0" err="1">
                <a:solidFill>
                  <a:srgbClr val="2C2C2C"/>
                </a:solidFill>
                <a:latin typeface="Times New Roman" panose="02020603050405020304" pitchFamily="18" charset="0"/>
                <a:cs typeface="Times New Roman" panose="02020603050405020304" pitchFamily="18" charset="0"/>
              </a:rPr>
              <a:t>express.static</a:t>
            </a:r>
            <a:r>
              <a:rPr lang="en-US" altLang="en-US" dirty="0">
                <a:solidFill>
                  <a:srgbClr val="2C2C2C"/>
                </a:solidFill>
                <a:latin typeface="Times New Roman" panose="02020603050405020304" pitchFamily="18" charset="0"/>
                <a:cs typeface="Times New Roman" panose="02020603050405020304" pitchFamily="18" charset="0"/>
              </a:rPr>
              <a:t>().</a:t>
            </a:r>
          </a:p>
          <a:p>
            <a:pPr marL="720725" indent="-342900" algn="just">
              <a:lnSpc>
                <a:spcPct val="150000"/>
              </a:lnSpc>
              <a:buSzPct val="90000"/>
              <a:buFont typeface="+mj-lt"/>
              <a:buAutoNum type="arabicParenR"/>
            </a:pPr>
            <a:r>
              <a:rPr lang="en-US" altLang="en-US" dirty="0">
                <a:solidFill>
                  <a:srgbClr val="2C2C2C"/>
                </a:solidFill>
                <a:latin typeface="Times New Roman" panose="02020603050405020304" pitchFamily="18" charset="0"/>
                <a:cs typeface="Times New Roman" panose="02020603050405020304" pitchFamily="18" charset="0"/>
              </a:rPr>
              <a:t>Third-party middleware: Provided by the community, like Morgan, for logging.</a:t>
            </a:r>
            <a:endParaRPr lang="en-GB" altLang="en-US" dirty="0">
              <a:solidFill>
                <a:srgbClr val="2C2C2C"/>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5</a:t>
            </a:fld>
            <a:endParaRPr lang="en-GB"/>
          </a:p>
        </p:txBody>
      </p:sp>
    </p:spTree>
    <p:extLst>
      <p:ext uri="{BB962C8B-B14F-4D97-AF65-F5344CB8AC3E}">
        <p14:creationId xmlns:p14="http://schemas.microsoft.com/office/powerpoint/2010/main" val="59902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AU" altLang="en-GB" sz="2200" dirty="0">
                <a:latin typeface="Times New Roman" panose="02020603050405020304" pitchFamily="18" charset="0"/>
                <a:cs typeface="Times New Roman" panose="02020603050405020304" pitchFamily="18" charset="0"/>
              </a:rPr>
              <a:t>EXPRESS.JS REQUEST AND RESPONSE OBJECTS</a:t>
            </a:r>
          </a:p>
        </p:txBody>
      </p:sp>
      <p:sp>
        <p:nvSpPr>
          <p:cNvPr id="6" name="Text Placeholder 5"/>
          <p:cNvSpPr>
            <a:spLocks noGrp="1"/>
          </p:cNvSpPr>
          <p:nvPr>
            <p:ph type="body" idx="1"/>
          </p:nvPr>
        </p:nvSpPr>
        <p:spPr>
          <a:xfrm>
            <a:off x="573437" y="933845"/>
            <a:ext cx="8113363" cy="3835830"/>
          </a:xfrm>
        </p:spPr>
        <p:txBody>
          <a:bodyPr/>
          <a:lstStyle/>
          <a:p>
            <a:pPr marL="177800" indent="0">
              <a:lnSpc>
                <a:spcPct val="150000"/>
              </a:lnSpc>
              <a:buNone/>
            </a:pPr>
            <a:r>
              <a:rPr lang="en-US" b="0" i="0" dirty="0">
                <a:solidFill>
                  <a:srgbClr val="2C2C2C"/>
                </a:solidFill>
                <a:effectLst/>
                <a:latin typeface="Times New Roman" panose="02020603050405020304" pitchFamily="18" charset="0"/>
                <a:cs typeface="Times New Roman" panose="02020603050405020304" pitchFamily="18" charset="0"/>
              </a:rPr>
              <a:t>Express.js utilizes request and response objects to handle incoming HTTP requests and outgoing HTTP responses. These objects are essential for managing interactions in developing robust and efficient web applications.</a:t>
            </a:r>
          </a:p>
          <a:p>
            <a:pPr marL="177800" indent="0">
              <a:lnSpc>
                <a:spcPct val="150000"/>
              </a:lnSpc>
              <a:buNone/>
            </a:pPr>
            <a:r>
              <a:rPr lang="en-US" altLang="en-US" b="1" dirty="0">
                <a:solidFill>
                  <a:srgbClr val="2C2C2C"/>
                </a:solidFill>
                <a:latin typeface="Times New Roman" panose="02020603050405020304" pitchFamily="18" charset="0"/>
                <a:cs typeface="Times New Roman" panose="02020603050405020304" pitchFamily="18" charset="0"/>
              </a:rPr>
              <a:t>REQUEST OBJECT:</a:t>
            </a:r>
          </a:p>
          <a:p>
            <a:pPr marL="177800" indent="0">
              <a:lnSpc>
                <a:spcPct val="150000"/>
              </a:lnSpc>
              <a:buNone/>
            </a:pPr>
            <a:r>
              <a:rPr lang="en-US" altLang="en-US" dirty="0">
                <a:solidFill>
                  <a:srgbClr val="2C2C2C"/>
                </a:solidFill>
                <a:latin typeface="Times New Roman" panose="02020603050405020304" pitchFamily="18" charset="0"/>
                <a:cs typeface="Times New Roman" panose="02020603050405020304" pitchFamily="18" charset="0"/>
              </a:rPr>
              <a:t>The request object, often abbreviated as req, represents the HTTP request and includes various properties that provide details about the incoming request.</a:t>
            </a:r>
          </a:p>
          <a:p>
            <a:pPr marL="177800" indent="0">
              <a:lnSpc>
                <a:spcPct val="150000"/>
              </a:lnSpc>
              <a:buNone/>
            </a:pPr>
            <a:r>
              <a:rPr lang="en-US" altLang="en-US" b="1" dirty="0">
                <a:solidFill>
                  <a:srgbClr val="2C2C2C"/>
                </a:solidFill>
                <a:latin typeface="Times New Roman" panose="02020603050405020304" pitchFamily="18" charset="0"/>
                <a:cs typeface="Times New Roman" panose="02020603050405020304" pitchFamily="18" charset="0"/>
              </a:rPr>
              <a:t>Key properties and Methods of the Request Object:</a:t>
            </a:r>
          </a:p>
          <a:p>
            <a:pPr marL="877887" indent="-342900">
              <a:buSzPct val="100000"/>
              <a:buFont typeface="+mj-lt"/>
              <a:buAutoNum type="arabicParenR"/>
            </a:pPr>
            <a:r>
              <a:rPr lang="en-US" altLang="en-US" b="1" dirty="0" err="1">
                <a:solidFill>
                  <a:srgbClr val="2C2C2C"/>
                </a:solidFill>
                <a:latin typeface="Times New Roman" panose="02020603050405020304" pitchFamily="18" charset="0"/>
                <a:cs typeface="Times New Roman" panose="02020603050405020304" pitchFamily="18" charset="0"/>
              </a:rPr>
              <a:t>req.query</a:t>
            </a:r>
            <a:r>
              <a:rPr lang="en-US" altLang="en-US" b="1" dirty="0">
                <a:solidFill>
                  <a:srgbClr val="2C2C2C"/>
                </a:solidFill>
                <a:latin typeface="Times New Roman" panose="02020603050405020304" pitchFamily="18" charset="0"/>
                <a:cs typeface="Times New Roman" panose="02020603050405020304" pitchFamily="18" charset="0"/>
              </a:rPr>
              <a:t>:  </a:t>
            </a:r>
            <a:r>
              <a:rPr lang="en-US" altLang="en-US" dirty="0">
                <a:solidFill>
                  <a:srgbClr val="2C2C2C"/>
                </a:solidFill>
                <a:latin typeface="Times New Roman" panose="02020603050405020304" pitchFamily="18" charset="0"/>
                <a:cs typeface="Times New Roman" panose="02020603050405020304" pitchFamily="18" charset="0"/>
              </a:rPr>
              <a:t>Contains the URL query parameters.</a:t>
            </a:r>
          </a:p>
          <a:p>
            <a:pPr marL="877887" indent="-342900">
              <a:buSzPct val="100000"/>
              <a:buFont typeface="+mj-lt"/>
              <a:buAutoNum type="arabicParenR"/>
            </a:pPr>
            <a:r>
              <a:rPr lang="en-US" altLang="en-US" b="1" dirty="0" err="1">
                <a:solidFill>
                  <a:srgbClr val="2C2C2C"/>
                </a:solidFill>
                <a:latin typeface="Times New Roman" panose="02020603050405020304" pitchFamily="18" charset="0"/>
                <a:cs typeface="Times New Roman" panose="02020603050405020304" pitchFamily="18" charset="0"/>
              </a:rPr>
              <a:t>req.params</a:t>
            </a:r>
            <a:r>
              <a:rPr lang="en-US" altLang="en-US" b="1" dirty="0">
                <a:solidFill>
                  <a:srgbClr val="2C2C2C"/>
                </a:solidFill>
                <a:latin typeface="Times New Roman" panose="02020603050405020304" pitchFamily="18" charset="0"/>
                <a:cs typeface="Times New Roman" panose="02020603050405020304" pitchFamily="18" charset="0"/>
              </a:rPr>
              <a:t>:  </a:t>
            </a:r>
            <a:r>
              <a:rPr lang="en-US" altLang="en-US" dirty="0">
                <a:solidFill>
                  <a:srgbClr val="2C2C2C"/>
                </a:solidFill>
                <a:latin typeface="Times New Roman" panose="02020603050405020304" pitchFamily="18" charset="0"/>
                <a:cs typeface="Times New Roman" panose="02020603050405020304" pitchFamily="18" charset="0"/>
              </a:rPr>
              <a:t>Contains route parameters.</a:t>
            </a:r>
          </a:p>
          <a:p>
            <a:pPr marL="877887" indent="-342900">
              <a:buSzPct val="100000"/>
              <a:buFont typeface="+mj-lt"/>
              <a:buAutoNum type="arabicParenR"/>
            </a:pPr>
            <a:r>
              <a:rPr lang="en-US" altLang="en-US" b="1" dirty="0" err="1">
                <a:solidFill>
                  <a:srgbClr val="2C2C2C"/>
                </a:solidFill>
                <a:latin typeface="Times New Roman" panose="02020603050405020304" pitchFamily="18" charset="0"/>
                <a:cs typeface="Times New Roman" panose="02020603050405020304" pitchFamily="18" charset="0"/>
              </a:rPr>
              <a:t>req.body</a:t>
            </a:r>
            <a:r>
              <a:rPr lang="en-US" altLang="en-US" b="1" dirty="0">
                <a:solidFill>
                  <a:srgbClr val="2C2C2C"/>
                </a:solidFill>
                <a:latin typeface="Times New Roman" panose="02020603050405020304" pitchFamily="18" charset="0"/>
                <a:cs typeface="Times New Roman" panose="02020603050405020304" pitchFamily="18" charset="0"/>
              </a:rPr>
              <a:t>:  </a:t>
            </a:r>
            <a:r>
              <a:rPr lang="en-US" altLang="en-US" dirty="0">
                <a:solidFill>
                  <a:srgbClr val="2C2C2C"/>
                </a:solidFill>
                <a:latin typeface="Times New Roman" panose="02020603050405020304" pitchFamily="18" charset="0"/>
                <a:cs typeface="Times New Roman" panose="02020603050405020304" pitchFamily="18" charset="0"/>
              </a:rPr>
              <a:t>Contains data sent in the request body (requires body-parser middleware).</a:t>
            </a:r>
          </a:p>
          <a:p>
            <a:pPr marL="877887" indent="-342900">
              <a:buSzPct val="100000"/>
              <a:buFont typeface="+mj-lt"/>
              <a:buAutoNum type="arabicParenR"/>
            </a:pPr>
            <a:r>
              <a:rPr lang="en-US" altLang="en-US" b="1" dirty="0" err="1">
                <a:solidFill>
                  <a:srgbClr val="2C2C2C"/>
                </a:solidFill>
                <a:latin typeface="Times New Roman" panose="02020603050405020304" pitchFamily="18" charset="0"/>
                <a:cs typeface="Times New Roman" panose="02020603050405020304" pitchFamily="18" charset="0"/>
              </a:rPr>
              <a:t>req.method</a:t>
            </a:r>
            <a:r>
              <a:rPr lang="en-US" altLang="en-US" b="1" dirty="0">
                <a:solidFill>
                  <a:srgbClr val="2C2C2C"/>
                </a:solidFill>
                <a:latin typeface="Times New Roman" panose="02020603050405020304" pitchFamily="18" charset="0"/>
                <a:cs typeface="Times New Roman" panose="02020603050405020304" pitchFamily="18" charset="0"/>
              </a:rPr>
              <a:t>:  </a:t>
            </a:r>
            <a:r>
              <a:rPr lang="en-US" altLang="en-US" dirty="0">
                <a:solidFill>
                  <a:srgbClr val="2C2C2C"/>
                </a:solidFill>
                <a:latin typeface="Times New Roman" panose="02020603050405020304" pitchFamily="18" charset="0"/>
                <a:cs typeface="Times New Roman" panose="02020603050405020304" pitchFamily="18" charset="0"/>
              </a:rPr>
              <a:t>The HTTP method used (GET, POST, etc.).</a:t>
            </a:r>
          </a:p>
          <a:p>
            <a:pPr marL="877887" indent="-342900">
              <a:buSzPct val="100000"/>
              <a:buFont typeface="+mj-lt"/>
              <a:buAutoNum type="arabicParenR"/>
            </a:pPr>
            <a:r>
              <a:rPr lang="en-US" altLang="en-US" b="1" dirty="0">
                <a:solidFill>
                  <a:srgbClr val="2C2C2C"/>
                </a:solidFill>
                <a:latin typeface="Times New Roman" panose="02020603050405020304" pitchFamily="18" charset="0"/>
                <a:cs typeface="Times New Roman" panose="02020603050405020304" pitchFamily="18" charset="0"/>
              </a:rPr>
              <a:t>req.url: </a:t>
            </a:r>
            <a:r>
              <a:rPr lang="en-US" altLang="en-US" dirty="0">
                <a:solidFill>
                  <a:srgbClr val="2C2C2C"/>
                </a:solidFill>
                <a:latin typeface="Times New Roman" panose="02020603050405020304" pitchFamily="18" charset="0"/>
                <a:cs typeface="Times New Roman" panose="02020603050405020304" pitchFamily="18" charset="0"/>
              </a:rPr>
              <a:t>The URL of the request.</a:t>
            </a:r>
          </a:p>
          <a:p>
            <a:pPr marL="877887" indent="-342900">
              <a:buSzPct val="100000"/>
              <a:buFont typeface="+mj-lt"/>
              <a:buAutoNum type="arabicParenR"/>
            </a:pPr>
            <a:r>
              <a:rPr lang="en-US" altLang="en-US" b="1" dirty="0" err="1">
                <a:solidFill>
                  <a:srgbClr val="2C2C2C"/>
                </a:solidFill>
                <a:latin typeface="Times New Roman" panose="02020603050405020304" pitchFamily="18" charset="0"/>
                <a:cs typeface="Times New Roman" panose="02020603050405020304" pitchFamily="18" charset="0"/>
              </a:rPr>
              <a:t>req.headers</a:t>
            </a:r>
            <a:r>
              <a:rPr lang="en-US" altLang="en-US" b="1" dirty="0">
                <a:solidFill>
                  <a:srgbClr val="2C2C2C"/>
                </a:solidFill>
                <a:latin typeface="Times New Roman" panose="02020603050405020304" pitchFamily="18" charset="0"/>
                <a:cs typeface="Times New Roman" panose="02020603050405020304" pitchFamily="18" charset="0"/>
              </a:rPr>
              <a:t>: </a:t>
            </a:r>
            <a:r>
              <a:rPr lang="en-US" altLang="en-US" dirty="0">
                <a:solidFill>
                  <a:srgbClr val="2C2C2C"/>
                </a:solidFill>
                <a:latin typeface="Times New Roman" panose="02020603050405020304" pitchFamily="18" charset="0"/>
                <a:cs typeface="Times New Roman" panose="02020603050405020304" pitchFamily="18" charset="0"/>
              </a:rPr>
              <a:t>Contains the headers of the request.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6</a:t>
            </a:fld>
            <a:endParaRPr lang="en-GB"/>
          </a:p>
        </p:txBody>
      </p:sp>
    </p:spTree>
    <p:extLst>
      <p:ext uri="{BB962C8B-B14F-4D97-AF65-F5344CB8AC3E}">
        <p14:creationId xmlns:p14="http://schemas.microsoft.com/office/powerpoint/2010/main" val="109053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AU" altLang="en-GB" sz="2200" dirty="0">
                <a:latin typeface="Times New Roman" panose="02020603050405020304" pitchFamily="18" charset="0"/>
                <a:cs typeface="Times New Roman" panose="02020603050405020304" pitchFamily="18" charset="0"/>
              </a:rPr>
              <a:t>EXPRESS.JS REQUEST AND RESPONSE OBJECTS</a:t>
            </a:r>
          </a:p>
        </p:txBody>
      </p:sp>
      <p:sp>
        <p:nvSpPr>
          <p:cNvPr id="6" name="Text Placeholder 5"/>
          <p:cNvSpPr>
            <a:spLocks noGrp="1"/>
          </p:cNvSpPr>
          <p:nvPr>
            <p:ph type="body" idx="1"/>
          </p:nvPr>
        </p:nvSpPr>
        <p:spPr>
          <a:xfrm>
            <a:off x="557939" y="953146"/>
            <a:ext cx="8113363" cy="3835830"/>
          </a:xfrm>
        </p:spPr>
        <p:txBody>
          <a:bodyPr/>
          <a:lstStyle/>
          <a:p>
            <a:pPr marL="177800" indent="0">
              <a:lnSpc>
                <a:spcPct val="150000"/>
              </a:lnSpc>
              <a:buNone/>
            </a:pPr>
            <a:r>
              <a:rPr lang="en-US" altLang="en-US" b="1" dirty="0">
                <a:solidFill>
                  <a:srgbClr val="2C2C2C"/>
                </a:solidFill>
                <a:latin typeface="Times New Roman" panose="02020603050405020304" pitchFamily="18" charset="0"/>
                <a:cs typeface="Times New Roman" panose="02020603050405020304" pitchFamily="18" charset="0"/>
              </a:rPr>
              <a:t>RESPONSE OBJECT:</a:t>
            </a:r>
          </a:p>
          <a:p>
            <a:pPr marL="177800" indent="0">
              <a:lnSpc>
                <a:spcPct val="150000"/>
              </a:lnSpc>
              <a:buNone/>
            </a:pPr>
            <a:r>
              <a:rPr lang="en-US" altLang="en-US" dirty="0">
                <a:solidFill>
                  <a:srgbClr val="2C2C2C"/>
                </a:solidFill>
                <a:latin typeface="Times New Roman" panose="02020603050405020304" pitchFamily="18" charset="0"/>
                <a:cs typeface="Times New Roman" panose="02020603050405020304" pitchFamily="18" charset="0"/>
              </a:rPr>
              <a:t>The response object, commonly abbreviated as res, represents the HTTP response that an Express app sends when it gets an HTTP request. It includes methods for setting the response status, headers, and body.</a:t>
            </a:r>
          </a:p>
          <a:p>
            <a:pPr marL="177800" indent="0">
              <a:lnSpc>
                <a:spcPct val="150000"/>
              </a:lnSpc>
              <a:buNone/>
            </a:pPr>
            <a:r>
              <a:rPr lang="en-US" altLang="en-US" b="1" dirty="0">
                <a:solidFill>
                  <a:srgbClr val="2C2C2C"/>
                </a:solidFill>
                <a:latin typeface="Times New Roman" panose="02020603050405020304" pitchFamily="18" charset="0"/>
                <a:cs typeface="Times New Roman" panose="02020603050405020304" pitchFamily="18" charset="0"/>
              </a:rPr>
              <a:t>Key properties and Methods of the Response Object:</a:t>
            </a:r>
          </a:p>
          <a:p>
            <a:pPr marL="877887" indent="-342900">
              <a:lnSpc>
                <a:spcPct val="150000"/>
              </a:lnSpc>
              <a:buSzPct val="100000"/>
              <a:buFont typeface="+mj-lt"/>
              <a:buAutoNum type="arabicParenR"/>
            </a:pPr>
            <a:r>
              <a:rPr lang="en-IN" b="1" dirty="0" err="1">
                <a:solidFill>
                  <a:srgbClr val="2C2C2C"/>
                </a:solidFill>
                <a:latin typeface="Times New Roman" panose="02020603050405020304" pitchFamily="18" charset="0"/>
                <a:cs typeface="Times New Roman" panose="02020603050405020304" pitchFamily="18" charset="0"/>
              </a:rPr>
              <a:t>res.send</a:t>
            </a:r>
            <a:r>
              <a:rPr lang="en-IN" b="1" dirty="0">
                <a:solidFill>
                  <a:srgbClr val="2C2C2C"/>
                </a:solidFill>
                <a:latin typeface="Times New Roman" panose="02020603050405020304" pitchFamily="18" charset="0"/>
                <a:cs typeface="Times New Roman" panose="02020603050405020304" pitchFamily="18" charset="0"/>
              </a:rPr>
              <a:t>(): </a:t>
            </a:r>
            <a:r>
              <a:rPr lang="en-IN" dirty="0">
                <a:solidFill>
                  <a:srgbClr val="2C2C2C"/>
                </a:solidFill>
                <a:latin typeface="Times New Roman" panose="02020603050405020304" pitchFamily="18" charset="0"/>
                <a:cs typeface="Times New Roman" panose="02020603050405020304" pitchFamily="18" charset="0"/>
              </a:rPr>
              <a:t>Sends a response of various types.</a:t>
            </a:r>
          </a:p>
          <a:p>
            <a:pPr marL="877887" indent="-342900">
              <a:lnSpc>
                <a:spcPct val="150000"/>
              </a:lnSpc>
              <a:buSzPct val="100000"/>
              <a:buFont typeface="+mj-lt"/>
              <a:buAutoNum type="arabicParenR"/>
            </a:pPr>
            <a:r>
              <a:rPr lang="en-IN" b="1" dirty="0" err="1">
                <a:solidFill>
                  <a:srgbClr val="2C2C2C"/>
                </a:solidFill>
                <a:latin typeface="Times New Roman" panose="02020603050405020304" pitchFamily="18" charset="0"/>
                <a:cs typeface="Times New Roman" panose="02020603050405020304" pitchFamily="18" charset="0"/>
              </a:rPr>
              <a:t>res.json</a:t>
            </a:r>
            <a:r>
              <a:rPr lang="en-IN" b="1" dirty="0">
                <a:solidFill>
                  <a:srgbClr val="2C2C2C"/>
                </a:solidFill>
                <a:latin typeface="Times New Roman" panose="02020603050405020304" pitchFamily="18" charset="0"/>
                <a:cs typeface="Times New Roman" panose="02020603050405020304" pitchFamily="18" charset="0"/>
              </a:rPr>
              <a:t>(): </a:t>
            </a:r>
            <a:r>
              <a:rPr lang="en-IN" dirty="0">
                <a:solidFill>
                  <a:srgbClr val="2C2C2C"/>
                </a:solidFill>
                <a:latin typeface="Times New Roman" panose="02020603050405020304" pitchFamily="18" charset="0"/>
                <a:cs typeface="Times New Roman" panose="02020603050405020304" pitchFamily="18" charset="0"/>
              </a:rPr>
              <a:t>Sends a JSON response.</a:t>
            </a:r>
          </a:p>
          <a:p>
            <a:pPr marL="877887" indent="-342900">
              <a:lnSpc>
                <a:spcPct val="150000"/>
              </a:lnSpc>
              <a:buSzPct val="100000"/>
              <a:buFont typeface="+mj-lt"/>
              <a:buAutoNum type="arabicParenR"/>
            </a:pPr>
            <a:r>
              <a:rPr lang="en-IN" b="1" dirty="0" err="1">
                <a:solidFill>
                  <a:srgbClr val="2C2C2C"/>
                </a:solidFill>
                <a:latin typeface="Times New Roman" panose="02020603050405020304" pitchFamily="18" charset="0"/>
                <a:cs typeface="Times New Roman" panose="02020603050405020304" pitchFamily="18" charset="0"/>
              </a:rPr>
              <a:t>res.status</a:t>
            </a:r>
            <a:r>
              <a:rPr lang="en-IN" b="1" dirty="0">
                <a:solidFill>
                  <a:srgbClr val="2C2C2C"/>
                </a:solidFill>
                <a:latin typeface="Times New Roman" panose="02020603050405020304" pitchFamily="18" charset="0"/>
                <a:cs typeface="Times New Roman" panose="02020603050405020304" pitchFamily="18" charset="0"/>
              </a:rPr>
              <a:t>(): </a:t>
            </a:r>
            <a:r>
              <a:rPr lang="en-IN" dirty="0">
                <a:solidFill>
                  <a:srgbClr val="2C2C2C"/>
                </a:solidFill>
                <a:latin typeface="Times New Roman" panose="02020603050405020304" pitchFamily="18" charset="0"/>
                <a:cs typeface="Times New Roman" panose="02020603050405020304" pitchFamily="18" charset="0"/>
              </a:rPr>
              <a:t>Sets the HTTP status for the response.</a:t>
            </a:r>
          </a:p>
          <a:p>
            <a:pPr marL="877887" indent="-342900">
              <a:lnSpc>
                <a:spcPct val="150000"/>
              </a:lnSpc>
              <a:buSzPct val="100000"/>
              <a:buFont typeface="+mj-lt"/>
              <a:buAutoNum type="arabicParenR"/>
            </a:pPr>
            <a:r>
              <a:rPr lang="en-IN" b="1" dirty="0" err="1">
                <a:solidFill>
                  <a:srgbClr val="2C2C2C"/>
                </a:solidFill>
                <a:latin typeface="Times New Roman" panose="02020603050405020304" pitchFamily="18" charset="0"/>
                <a:cs typeface="Times New Roman" panose="02020603050405020304" pitchFamily="18" charset="0"/>
              </a:rPr>
              <a:t>res.redirect</a:t>
            </a:r>
            <a:r>
              <a:rPr lang="en-IN" b="1" dirty="0">
                <a:solidFill>
                  <a:srgbClr val="2C2C2C"/>
                </a:solidFill>
                <a:latin typeface="Times New Roman" panose="02020603050405020304" pitchFamily="18" charset="0"/>
                <a:cs typeface="Times New Roman" panose="02020603050405020304" pitchFamily="18" charset="0"/>
              </a:rPr>
              <a:t>(): </a:t>
            </a:r>
            <a:r>
              <a:rPr lang="en-IN" dirty="0">
                <a:solidFill>
                  <a:srgbClr val="2C2C2C"/>
                </a:solidFill>
                <a:latin typeface="Times New Roman" panose="02020603050405020304" pitchFamily="18" charset="0"/>
                <a:cs typeface="Times New Roman" panose="02020603050405020304" pitchFamily="18" charset="0"/>
              </a:rPr>
              <a:t>Redirects to a specified URL.</a:t>
            </a:r>
          </a:p>
          <a:p>
            <a:pPr marL="877887" indent="-342900">
              <a:lnSpc>
                <a:spcPct val="150000"/>
              </a:lnSpc>
              <a:buSzPct val="100000"/>
              <a:buFont typeface="+mj-lt"/>
              <a:buAutoNum type="arabicParenR"/>
            </a:pPr>
            <a:r>
              <a:rPr lang="en-IN" b="1" dirty="0" err="1">
                <a:solidFill>
                  <a:srgbClr val="2C2C2C"/>
                </a:solidFill>
                <a:latin typeface="Times New Roman" panose="02020603050405020304" pitchFamily="18" charset="0"/>
                <a:cs typeface="Times New Roman" panose="02020603050405020304" pitchFamily="18" charset="0"/>
              </a:rPr>
              <a:t>res.render</a:t>
            </a:r>
            <a:r>
              <a:rPr lang="en-IN" b="1" dirty="0">
                <a:solidFill>
                  <a:srgbClr val="2C2C2C"/>
                </a:solidFill>
                <a:latin typeface="Times New Roman" panose="02020603050405020304" pitchFamily="18" charset="0"/>
                <a:cs typeface="Times New Roman" panose="02020603050405020304" pitchFamily="18" charset="0"/>
              </a:rPr>
              <a:t>(): </a:t>
            </a:r>
            <a:r>
              <a:rPr lang="en-IN" dirty="0">
                <a:solidFill>
                  <a:srgbClr val="2C2C2C"/>
                </a:solidFill>
                <a:latin typeface="Times New Roman" panose="02020603050405020304" pitchFamily="18" charset="0"/>
                <a:cs typeface="Times New Roman" panose="02020603050405020304" pitchFamily="18" charset="0"/>
              </a:rPr>
              <a:t>Renders a view template.</a:t>
            </a:r>
          </a:p>
          <a:p>
            <a:pPr marL="877887" indent="-342900">
              <a:lnSpc>
                <a:spcPct val="150000"/>
              </a:lnSpc>
              <a:buSzPct val="100000"/>
              <a:buFont typeface="+mj-lt"/>
              <a:buAutoNum type="arabicParenR"/>
            </a:pPr>
            <a:r>
              <a:rPr lang="en-IN" b="1" dirty="0" err="1">
                <a:solidFill>
                  <a:srgbClr val="2C2C2C"/>
                </a:solidFill>
                <a:latin typeface="Times New Roman" panose="02020603050405020304" pitchFamily="18" charset="0"/>
                <a:cs typeface="Times New Roman" panose="02020603050405020304" pitchFamily="18" charset="0"/>
              </a:rPr>
              <a:t>res.sendFile</a:t>
            </a:r>
            <a:r>
              <a:rPr lang="en-IN" b="1" dirty="0">
                <a:solidFill>
                  <a:srgbClr val="2C2C2C"/>
                </a:solidFill>
                <a:latin typeface="Times New Roman" panose="02020603050405020304" pitchFamily="18" charset="0"/>
                <a:cs typeface="Times New Roman" panose="02020603050405020304" pitchFamily="18" charset="0"/>
              </a:rPr>
              <a:t>(): </a:t>
            </a:r>
            <a:r>
              <a:rPr lang="en-IN" dirty="0">
                <a:solidFill>
                  <a:srgbClr val="2C2C2C"/>
                </a:solidFill>
                <a:latin typeface="Times New Roman" panose="02020603050405020304" pitchFamily="18" charset="0"/>
                <a:cs typeface="Times New Roman" panose="02020603050405020304" pitchFamily="18" charset="0"/>
              </a:rPr>
              <a:t>Sends a file as an octet stream.</a:t>
            </a:r>
          </a:p>
          <a:p>
            <a:pPr marL="177800" indent="0">
              <a:lnSpc>
                <a:spcPct val="150000"/>
              </a:lnSpc>
              <a:buNone/>
            </a:pPr>
            <a:endParaRPr lang="en-US" altLang="en-US" b="1" dirty="0">
              <a:solidFill>
                <a:srgbClr val="2C2C2C"/>
              </a:solidFill>
              <a:latin typeface="Times New Roman" panose="02020603050405020304" pitchFamily="18" charset="0"/>
              <a:cs typeface="Times New Roman" panose="02020603050405020304" pitchFamily="18" charset="0"/>
            </a:endParaRPr>
          </a:p>
          <a:p>
            <a:pPr marL="177800" indent="0">
              <a:lnSpc>
                <a:spcPct val="150000"/>
              </a:lnSpc>
              <a:buNone/>
            </a:pPr>
            <a:endParaRPr lang="en-US" altLang="en-US" b="1" dirty="0">
              <a:solidFill>
                <a:srgbClr val="2C2C2C"/>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7</a:t>
            </a:fld>
            <a:endParaRPr lang="en-GB"/>
          </a:p>
        </p:txBody>
      </p:sp>
    </p:spTree>
    <p:extLst>
      <p:ext uri="{BB962C8B-B14F-4D97-AF65-F5344CB8AC3E}">
        <p14:creationId xmlns:p14="http://schemas.microsoft.com/office/powerpoint/2010/main" val="44549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0000" y="589939"/>
            <a:ext cx="7704000" cy="572700"/>
          </a:xfrm>
        </p:spPr>
        <p:txBody>
          <a:bodyPr/>
          <a:lstStyle/>
          <a:p>
            <a:pPr algn="ctr"/>
            <a:r>
              <a:rPr lang="en-AU" altLang="en-GB" sz="2600" dirty="0">
                <a:latin typeface="Times New Roman" panose="02020603050405020304" pitchFamily="18" charset="0"/>
                <a:cs typeface="Times New Roman" panose="02020603050405020304" pitchFamily="18" charset="0"/>
              </a:rPr>
              <a:t>CONCLUSION</a:t>
            </a:r>
          </a:p>
        </p:txBody>
      </p:sp>
      <p:sp>
        <p:nvSpPr>
          <p:cNvPr id="6" name="Text Placeholder 5"/>
          <p:cNvSpPr>
            <a:spLocks noGrp="1"/>
          </p:cNvSpPr>
          <p:nvPr>
            <p:ph type="body" idx="1"/>
          </p:nvPr>
        </p:nvSpPr>
        <p:spPr>
          <a:xfrm>
            <a:off x="864030" y="1255628"/>
            <a:ext cx="7415939" cy="2789430"/>
          </a:xfrm>
        </p:spPr>
        <p:txBody>
          <a:bodyPr/>
          <a:lstStyle/>
          <a:p>
            <a:pPr marL="12065" marR="5080" indent="0" algn="just">
              <a:lnSpc>
                <a:spcPct val="200000"/>
              </a:lnSpc>
              <a:spcBef>
                <a:spcPts val="50"/>
              </a:spcBef>
              <a:buNone/>
            </a:pPr>
            <a:r>
              <a:rPr lang="en-US" dirty="0">
                <a:solidFill>
                  <a:srgbClr val="2C2C2C"/>
                </a:solidFill>
                <a:latin typeface="Times New Roman" panose="02020603050405020304" pitchFamily="18" charset="0"/>
                <a:cs typeface="Times New Roman" panose="02020603050405020304" pitchFamily="18" charset="0"/>
              </a:rPr>
              <a:t>In conclusion, Express is a powerful framework that simpliﬁes web application development  with its ﬂexibility and ease of use. By understanding its core concepts, you can efﬁciently build robust applications that meet modern web standards. The utilization of request and response objects effectively, can help to manage data retrieval, send appropriate responses, and handle errors efficiently. This knowledge enhances your ability to create robust and functional Express.js applications.</a:t>
            </a:r>
          </a:p>
          <a:p>
            <a:pPr marL="177800" indent="0">
              <a:lnSpc>
                <a:spcPct val="150000"/>
              </a:lnSpc>
              <a:buNone/>
            </a:pPr>
            <a:endParaRPr lang="en-US" altLang="en-US" dirty="0">
              <a:solidFill>
                <a:srgbClr val="2C2C2C"/>
              </a:solidFill>
              <a:latin typeface="Times New Roman" panose="02020603050405020304" pitchFamily="18" charset="0"/>
              <a:cs typeface="Times New Roman" panose="02020603050405020304" pitchFamily="18" charset="0"/>
            </a:endParaRPr>
          </a:p>
          <a:p>
            <a:pPr marL="177800" indent="0">
              <a:lnSpc>
                <a:spcPct val="150000"/>
              </a:lnSpc>
              <a:buNone/>
            </a:pPr>
            <a:endParaRPr lang="en-US" altLang="en-US" b="1" dirty="0">
              <a:solidFill>
                <a:srgbClr val="2C2C2C"/>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a:t>8</a:t>
            </a:fld>
            <a:endParaRPr lang="en-GB"/>
          </a:p>
        </p:txBody>
      </p:sp>
    </p:spTree>
    <p:extLst>
      <p:ext uri="{BB962C8B-B14F-4D97-AF65-F5344CB8AC3E}">
        <p14:creationId xmlns:p14="http://schemas.microsoft.com/office/powerpoint/2010/main" val="352336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517C-FF15-A047-C417-AF6E2450F86D}"/>
              </a:ext>
            </a:extLst>
          </p:cNvPr>
          <p:cNvSpPr>
            <a:spLocks noGrp="1"/>
          </p:cNvSpPr>
          <p:nvPr>
            <p:ph type="title"/>
          </p:nvPr>
        </p:nvSpPr>
        <p:spPr>
          <a:xfrm>
            <a:off x="2138766" y="1472339"/>
            <a:ext cx="5045984" cy="1223961"/>
          </a:xfrm>
        </p:spPr>
        <p:txBody>
          <a:bodyPr/>
          <a:lstStyle/>
          <a:p>
            <a:r>
              <a:rPr lang="en-IN" dirty="0">
                <a:latin typeface="Times New Roman" panose="02020603050405020304" pitchFamily="18" charset="0"/>
                <a:cs typeface="Times New Roman" panose="02020603050405020304" pitchFamily="18" charset="0"/>
              </a:rPr>
              <a:t>THANK YOU</a:t>
            </a:r>
          </a:p>
        </p:txBody>
      </p:sp>
      <p:sp>
        <p:nvSpPr>
          <p:cNvPr id="5" name="Slide Number Placeholder 4">
            <a:extLst>
              <a:ext uri="{FF2B5EF4-FFF2-40B4-BE49-F238E27FC236}">
                <a16:creationId xmlns:a16="http://schemas.microsoft.com/office/drawing/2014/main" id="{CC4476F2-11E2-EEAD-003E-780745BB0BC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51331565"/>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C4DDC5"/>
      </a:lt1>
      <a:dk2>
        <a:srgbClr val="6E8F81"/>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905</Words>
  <Application>Microsoft Office PowerPoint</Application>
  <PresentationFormat>On-screen Show (16:9)</PresentationFormat>
  <Paragraphs>75</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Quicksand</vt:lpstr>
      <vt:lpstr>Arial</vt:lpstr>
      <vt:lpstr>Nunito Light</vt:lpstr>
      <vt:lpstr>Bebas Neue</vt:lpstr>
      <vt:lpstr>DM Sans</vt:lpstr>
      <vt:lpstr>Mulish</vt:lpstr>
      <vt:lpstr>Times New Roman</vt:lpstr>
      <vt:lpstr>PT Sans</vt:lpstr>
      <vt:lpstr>Wingdings</vt:lpstr>
      <vt:lpstr>Elegant Bachelor Thesis by Slidesgo</vt:lpstr>
      <vt:lpstr>GETTING STARTED WITH EXPRESS</vt:lpstr>
      <vt:lpstr>INTRODUCTION TO EXPRESS</vt:lpstr>
      <vt:lpstr>KEY FEATURES OF EXPRESS.JS</vt:lpstr>
      <vt:lpstr>GETTING STARTED WITH EXPRESS.JS</vt:lpstr>
      <vt:lpstr>EXPRESS.JS MIDDLEWARE</vt:lpstr>
      <vt:lpstr>EXPRESS.JS REQUEST AND RESPONSE OBJECTS</vt:lpstr>
      <vt:lpstr>EXPRESS.JS REQUEST AND RESPONSE OBJECTS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Bachelor Thesis</dc:title>
  <dc:creator>BELLARY SRIVAISHNAVI</dc:creator>
  <cp:lastModifiedBy>sbellary2004@outlook.com</cp:lastModifiedBy>
  <cp:revision>4</cp:revision>
  <dcterms:created xsi:type="dcterms:W3CDTF">1900-01-01T00:00:00Z</dcterms:created>
  <dcterms:modified xsi:type="dcterms:W3CDTF">2024-09-10T09:08:47Z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B10F2E690A6C43C18CD5793E09DE4093_13</vt:lpwstr>
  </property>
  <property fmtid="{D5CDD505-2E9C-101B-9397-08002B2CF9AE}" pid="3" name="KSOProductBuildVer">
    <vt:lpwstr>3081-11.33.82</vt:lpwstr>
  </property>
</Properties>
</file>