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9" r:id="rId3"/>
    <p:sldId id="312" r:id="rId4"/>
    <p:sldId id="314" r:id="rId5"/>
    <p:sldId id="315" r:id="rId6"/>
    <p:sldId id="316" r:id="rId7"/>
    <p:sldId id="317" r:id="rId8"/>
    <p:sldId id="318" r:id="rId9"/>
    <p:sldId id="319" r:id="rId10"/>
    <p:sldId id="321" r:id="rId11"/>
    <p:sldId id="322" r:id="rId12"/>
  </p:sldIdLst>
  <p:sldSz cx="9144000" cy="5143500" type="screen16x9"/>
  <p:notesSz cx="6858000" cy="9144000"/>
  <p:embeddedFontLst>
    <p:embeddedFont>
      <p:font typeface="Heebo" pitchFamily="2" charset="-79"/>
      <p:regular r:id="rId14"/>
      <p:bold r:id="rId15"/>
    </p:embeddedFont>
    <p:embeddedFont>
      <p:font typeface="Noto Sans" panose="020B050204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32B519-8719-44EA-881A-A181570B2F9B}">
  <a:tblStyle styleId="{5D32B519-8719-44EA-881A-A181570B2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8E3DA3-F68E-4236-9F22-73359328A0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586ef7bdd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586ef7bdd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30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52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02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71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72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76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8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2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" name="Google Shape;36;p2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Google Shape;49;p2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50" name="Google Shape;50;p2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2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2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1391350" y="1383775"/>
            <a:ext cx="63615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1"/>
          </p:nvPr>
        </p:nvSpPr>
        <p:spPr>
          <a:xfrm>
            <a:off x="1391385" y="3283925"/>
            <a:ext cx="6361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63" name="Google Shape;63;p3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8" name="Google Shape;88;p3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" name="Google Shape;101;p3"/>
          <p:cNvGrpSpPr/>
          <p:nvPr/>
        </p:nvGrpSpPr>
        <p:grpSpPr>
          <a:xfrm>
            <a:off x="275216" y="304200"/>
            <a:ext cx="8634634" cy="4559400"/>
            <a:chOff x="275216" y="304200"/>
            <a:chExt cx="8634634" cy="4559400"/>
          </a:xfrm>
        </p:grpSpPr>
        <p:grpSp>
          <p:nvGrpSpPr>
            <p:cNvPr id="102" name="Google Shape;102;p3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4" name="Google Shape;10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3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" name="Google Shape;106;p3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8447100" y="1832875"/>
              <a:ext cx="6969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038200" y="2417925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308225"/>
            <a:ext cx="1652100" cy="915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3"/>
          <p:cNvSpPr txBox="1">
            <a:spLocks noGrp="1"/>
          </p:cNvSpPr>
          <p:nvPr>
            <p:ph type="subTitle" idx="1"/>
          </p:nvPr>
        </p:nvSpPr>
        <p:spPr>
          <a:xfrm>
            <a:off x="2038200" y="34845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6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218" name="Google Shape;218;p6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219" name="Google Shape;219;p6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6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6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4" name="Google Shape;244;p6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7" name="Google Shape;257;p6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258" name="Google Shape;258;p6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6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260" name="Google Shape;260;p6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1" name="Google Shape;261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" name="Google Shape;262;p6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3" name="Google Shape;26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9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369" name="Google Shape;369;p9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370" name="Google Shape;370;p9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9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9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9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9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9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9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9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9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9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9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9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9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95" name="Google Shape;395;p9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8" name="Google Shape;408;p9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409" name="Google Shape;409;p9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9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413" name="Google Shape;413;p9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14" name="Google Shape;41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5" name="Google Shape;415;p9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16" name="Google Shape;416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9"/>
          <p:cNvSpPr txBox="1">
            <a:spLocks noGrp="1"/>
          </p:cNvSpPr>
          <p:nvPr>
            <p:ph type="subTitle" idx="1"/>
          </p:nvPr>
        </p:nvSpPr>
        <p:spPr>
          <a:xfrm>
            <a:off x="2135550" y="2816924"/>
            <a:ext cx="48729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31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459" name="Google Shape;1459;p31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460" name="Google Shape;1460;p31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31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31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31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31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31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31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31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31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31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31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31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31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31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31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31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31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31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31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31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31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31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31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31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31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85" name="Google Shape;1485;p31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31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31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Google Shape;1488;p31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9" name="Google Shape;1489;p31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31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1" name="Google Shape;1491;p31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1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1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31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31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31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31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8" name="Google Shape;1498;p31"/>
          <p:cNvGrpSpPr/>
          <p:nvPr/>
        </p:nvGrpSpPr>
        <p:grpSpPr>
          <a:xfrm flipH="1">
            <a:off x="254678" y="304200"/>
            <a:ext cx="8634634" cy="4559400"/>
            <a:chOff x="275216" y="304200"/>
            <a:chExt cx="8634634" cy="4559400"/>
          </a:xfrm>
        </p:grpSpPr>
        <p:grpSp>
          <p:nvGrpSpPr>
            <p:cNvPr id="1499" name="Google Shape;1499;p31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1500" name="Google Shape;1500;p31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01" name="Google Shape;1501;p3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2" name="Google Shape;1502;p31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03" name="Google Shape;1503;p31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4" name="Google Shape;1504;p31"/>
          <p:cNvSpPr/>
          <p:nvPr/>
        </p:nvSpPr>
        <p:spPr>
          <a:xfrm rot="-5400000" flipH="1">
            <a:off x="11678" y="1931377"/>
            <a:ext cx="714600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31"/>
          <p:cNvSpPr/>
          <p:nvPr/>
        </p:nvSpPr>
        <p:spPr>
          <a:xfrm rot="-5400000" flipH="1">
            <a:off x="11678" y="2921977"/>
            <a:ext cx="714600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1"/>
          <p:cNvSpPr/>
          <p:nvPr/>
        </p:nvSpPr>
        <p:spPr>
          <a:xfrm rot="-5400000" flipH="1">
            <a:off x="11678" y="3912577"/>
            <a:ext cx="714600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2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509" name="Google Shape;1509;p32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510" name="Google Shape;1510;p32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32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32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32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32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32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32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32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32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32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32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32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32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32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32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32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32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32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32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32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32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32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32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32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32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35" name="Google Shape;1535;p32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32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2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2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8" name="Google Shape;1548;p32"/>
          <p:cNvGrpSpPr/>
          <p:nvPr/>
        </p:nvGrpSpPr>
        <p:grpSpPr>
          <a:xfrm rot="10800000" flipH="1">
            <a:off x="275216" y="201550"/>
            <a:ext cx="8406168" cy="4740375"/>
            <a:chOff x="155350" y="201563"/>
            <a:chExt cx="8686750" cy="4740375"/>
          </a:xfrm>
        </p:grpSpPr>
        <p:sp>
          <p:nvSpPr>
            <p:cNvPr id="1549" name="Google Shape;1549;p32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32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1553" name="Google Shape;1553;p32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54" name="Google Shape;1554;p3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5" name="Google Shape;1555;p32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6"/>
          <p:cNvSpPr txBox="1">
            <a:spLocks noGrp="1"/>
          </p:cNvSpPr>
          <p:nvPr>
            <p:ph type="ctrTitle"/>
          </p:nvPr>
        </p:nvSpPr>
        <p:spPr>
          <a:xfrm>
            <a:off x="1391350" y="1383775"/>
            <a:ext cx="63615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dirty="0">
                <a:solidFill>
                  <a:srgbClr val="FF0000"/>
                </a:solidFill>
                <a:latin typeface="Times New Roman" panose="02020603050405020304" pitchFamily="18" charset="0"/>
                <a:ea typeface="Heebo Black"/>
                <a:cs typeface="Times New Roman" panose="02020603050405020304" pitchFamily="18" charset="0"/>
                <a:sym typeface="Heebo Black"/>
              </a:rPr>
              <a:t>IMPLEMENTING ANGULAR SERVICES IN WEB APPLICATIONS</a:t>
            </a:r>
            <a:endParaRPr sz="3600" b="0" dirty="0">
              <a:solidFill>
                <a:srgbClr val="FF0000"/>
              </a:solidFill>
              <a:latin typeface="Times New Roman" panose="02020603050405020304" pitchFamily="18" charset="0"/>
              <a:ea typeface="Heebo Black"/>
              <a:cs typeface="Times New Roman" panose="02020603050405020304" pitchFamily="18" charset="0"/>
              <a:sym typeface="Heebo Black"/>
            </a:endParaRPr>
          </a:p>
        </p:txBody>
      </p:sp>
      <p:sp>
        <p:nvSpPr>
          <p:cNvPr id="1567" name="Google Shape;1567;p36"/>
          <p:cNvSpPr txBox="1">
            <a:spLocks noGrp="1"/>
          </p:cNvSpPr>
          <p:nvPr>
            <p:ph type="subTitle" idx="1"/>
          </p:nvPr>
        </p:nvSpPr>
        <p:spPr>
          <a:xfrm>
            <a:off x="1391385" y="3283925"/>
            <a:ext cx="6361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-PRESENTED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r>
              <a:rPr lang="e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K.RAKSHITHA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22H51A0529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CSE-D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MR College of Engineering &amp; Technology | Top Engineering College in  Hyderabad">
            <a:extLst>
              <a:ext uri="{FF2B5EF4-FFF2-40B4-BE49-F238E27FC236}">
                <a16:creationId xmlns:a16="http://schemas.microsoft.com/office/drawing/2014/main" id="{6D748A75-186E-64A0-6987-3F56F44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5650"/>
            <a:ext cx="72009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733-6EBB-B5F6-5666-47C4BCC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br>
              <a:rPr lang="en-US" sz="3200" dirty="0"/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r>
              <a:rPr lang="en-US" sz="3200" dirty="0"/>
              <a:t> 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703C8-F816-F3FA-E886-DD2C135EE4A3}"/>
              </a:ext>
            </a:extLst>
          </p:cNvPr>
          <p:cNvSpPr txBox="1"/>
          <p:nvPr/>
        </p:nvSpPr>
        <p:spPr>
          <a:xfrm>
            <a:off x="981307" y="1256371"/>
            <a:ext cx="36873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Implementing services in Angular applications is crucial for effective architecture.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They facilitate code reusability, maintainability, and clean separation of concerns.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Mastering Angular services significantly enhances the development experience and application performance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https://search-letsfade-com.herokuapp.com/proxy?url=http://netmedia.io/wp-content/uploads/angular-project-architecture-diagram3.png">
            <a:extLst>
              <a:ext uri="{FF2B5EF4-FFF2-40B4-BE49-F238E27FC236}">
                <a16:creationId xmlns:a16="http://schemas.microsoft.com/office/drawing/2014/main" id="{679AE52D-B4BD-05B1-0353-A1333B60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462" y="1143000"/>
            <a:ext cx="36873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C07B-43F3-85C2-86A9-B9B892F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16516-3F84-A96D-E862-367B9F87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0" y="1221347"/>
            <a:ext cx="5218770" cy="30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2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733-6EBB-B5F6-5666-47C4BCC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Introduction to Angular Services</a:t>
            </a:r>
            <a:br>
              <a:rPr lang="en-US" sz="3200" dirty="0"/>
            </a:br>
            <a:br>
              <a:rPr lang="en-US" sz="3200" dirty="0"/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B551-6CB2-8FE9-B85B-8A043C5EEF01}"/>
              </a:ext>
            </a:extLst>
          </p:cNvPr>
          <p:cNvSpPr txBox="1"/>
          <p:nvPr/>
        </p:nvSpPr>
        <p:spPr>
          <a:xfrm>
            <a:off x="720001" y="1338146"/>
            <a:ext cx="4758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Angular services are reusable components that encapsulate business logic.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They help in sharing data and functionality across different components in an Angular application.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By promoting modularity, services enhance maintainability and testability of the codebase.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https://search-letsfade-com.herokuapp.com/proxy?url=https://www.simplilearn.com/ice9/free_resources_article_thumb/Angular_Services.PNG">
            <a:extLst>
              <a:ext uri="{FF2B5EF4-FFF2-40B4-BE49-F238E27FC236}">
                <a16:creationId xmlns:a16="http://schemas.microsoft.com/office/drawing/2014/main" id="{DC7C382E-4A73-A220-F61E-4A848BA4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93" y="1143000"/>
            <a:ext cx="326730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733-6EBB-B5F6-5666-47C4BCC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Creating a Basic Angular Service</a:t>
            </a: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FCBE9-CC99-2C3B-FFE5-65922FC1FDCB}"/>
              </a:ext>
            </a:extLst>
          </p:cNvPr>
          <p:cNvSpPr txBox="1"/>
          <p:nvPr/>
        </p:nvSpPr>
        <p:spPr>
          <a:xfrm>
            <a:off x="743415" y="1353015"/>
            <a:ext cx="39177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To create a service, you can use the Angular CLI command `ng generate service service-name`.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create two files: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service.service.ts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contains the logic for your service.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service.service.spec.ts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contains unit tests for the service.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 service is typically defined as a TypeScript class with the `@Injectable()` decorator.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This decorator enables the service to be injected into components or other services.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3D02E0-CDF2-889E-B13E-7462E41B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063" y="1219200"/>
            <a:ext cx="3754243" cy="31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733-6EBB-B5F6-5666-47C4BCC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Location services</a:t>
            </a: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270E-2C5C-003D-39AD-9EC3BA1538D2}"/>
              </a:ext>
            </a:extLst>
          </p:cNvPr>
          <p:cNvSpPr txBox="1"/>
          <p:nvPr/>
        </p:nvSpPr>
        <p:spPr>
          <a:xfrm>
            <a:off x="720000" y="1271239"/>
            <a:ext cx="4015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$location service has methods which return information about the location of the current web page.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$location methods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location.protocol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Returns the protocol of the URL (e.g., http or https).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location.host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Returns the host (e.g., localhost).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location.port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Returns the port number (e.g., 8000).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B8665D-040D-79EC-0633-01877E44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31" y="1271239"/>
            <a:ext cx="3531169" cy="31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733-6EBB-B5F6-5666-47C4BCC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Using HTTP Services for API Calls</a:t>
            </a:r>
            <a:br>
              <a:rPr lang="en-US" sz="3200" dirty="0"/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r>
              <a:rPr lang="en-US" sz="3200" dirty="0"/>
              <a:t> 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270E-2C5C-003D-39AD-9EC3BA1538D2}"/>
              </a:ext>
            </a:extLst>
          </p:cNvPr>
          <p:cNvSpPr txBox="1"/>
          <p:nvPr/>
        </p:nvSpPr>
        <p:spPr>
          <a:xfrm>
            <a:off x="720000" y="1271239"/>
            <a:ext cx="40155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Angular provides the `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` service to perform HTTP requests to external APIs.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You can define methods in your service to handle GET, POST, PUT, and DELETE requests.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Utilizing HTTP services allows for clean separation of data handling from UI components.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741A0-9114-B0A1-41EA-E543819A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51" y="1400011"/>
            <a:ext cx="3688449" cy="28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733-6EBB-B5F6-5666-47C4BCC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sevices</a:t>
            </a:r>
            <a:br>
              <a:rPr lang="en-US" sz="3200" dirty="0"/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r>
              <a:rPr lang="en-US" sz="3200" dirty="0"/>
              <a:t> 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703C8-F816-F3FA-E886-DD2C135EE4A3}"/>
              </a:ext>
            </a:extLst>
          </p:cNvPr>
          <p:cNvSpPr txBox="1"/>
          <p:nvPr/>
        </p:nvSpPr>
        <p:spPr>
          <a:xfrm>
            <a:off x="981307" y="1256371"/>
            <a:ext cx="4438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Angular, the $timeout service was used in AngularJS  to execute code after a delay.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A native JavaScript function used to delay the execution of a callback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triggerTimeout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A function that changes the message after a delay of 3 seconds.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Template: Displays a button to start the timeout, and the message updates after the delay.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Cancel a timeout if needed.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A8D2E-2842-0ED6-A5E3-833A9926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93" y="1112200"/>
            <a:ext cx="3112672" cy="35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733-6EBB-B5F6-5666-47C4BCC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Registering Services in Angular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r>
              <a:rPr lang="en-US" sz="3200" dirty="0"/>
              <a:t> 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703C8-F816-F3FA-E886-DD2C135EE4A3}"/>
              </a:ext>
            </a:extLst>
          </p:cNvPr>
          <p:cNvSpPr txBox="1"/>
          <p:nvPr/>
        </p:nvSpPr>
        <p:spPr>
          <a:xfrm>
            <a:off x="981307" y="1256371"/>
            <a:ext cx="3687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Services can be registered at the root level or in specific modules using the `providers` array.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Registering a service at the root level makes it a singleton, shared across the application.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Local registration allows for multiple instances of the service, scoped to a particular module.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https://search-letsfade-com.herokuapp.com/proxy?url=https://www.simplilearn.com/ice9/free_resources_article_thumb/Features-Angular_Services.PNG">
            <a:extLst>
              <a:ext uri="{FF2B5EF4-FFF2-40B4-BE49-F238E27FC236}">
                <a16:creationId xmlns:a16="http://schemas.microsoft.com/office/drawing/2014/main" id="{84CE0AFE-55F0-FF2D-A501-CC9DF183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32" y="1143000"/>
            <a:ext cx="382486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733-6EBB-B5F6-5666-47C4BCC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Observables and Async Data Handling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r>
              <a:rPr lang="en-US" sz="3200" dirty="0"/>
              <a:t> 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703C8-F816-F3FA-E886-DD2C135EE4A3}"/>
              </a:ext>
            </a:extLst>
          </p:cNvPr>
          <p:cNvSpPr txBox="1"/>
          <p:nvPr/>
        </p:nvSpPr>
        <p:spPr>
          <a:xfrm>
            <a:off x="981307" y="1256371"/>
            <a:ext cx="3687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Angular services often use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RxJS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Observables to manage asynchronous data streams.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Observables allow for reactive programming, handling data changes and updates efficiently.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Components can subscribe to these observables to receive real-time data updates.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https://search-letsfade-com.herokuapp.com/proxy?url=https://www.simplilearn.com/ice9/free_resources_article_thumb/Features-Angular_Services.PNG">
            <a:extLst>
              <a:ext uri="{FF2B5EF4-FFF2-40B4-BE49-F238E27FC236}">
                <a16:creationId xmlns:a16="http://schemas.microsoft.com/office/drawing/2014/main" id="{84CE0AFE-55F0-FF2D-A501-CC9DF183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32" y="1143000"/>
            <a:ext cx="382486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3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733-6EBB-B5F6-5666-47C4BCC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Angular services</a:t>
            </a: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br>
              <a:rPr lang="en-US" sz="3200" dirty="0"/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/>
            </a:br>
            <a:r>
              <a:rPr lang="en-US" sz="3200" dirty="0"/>
              <a:t> 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703C8-F816-F3FA-E886-DD2C135EE4A3}"/>
              </a:ext>
            </a:extLst>
          </p:cNvPr>
          <p:cNvSpPr txBox="1"/>
          <p:nvPr/>
        </p:nvSpPr>
        <p:spPr>
          <a:xfrm>
            <a:off x="981307" y="1256371"/>
            <a:ext cx="3687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Angular services can be tested using Jasmine and Karma for unit testing.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Mocking dependencies allows for isolated testing of service logic without external factors.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Comprehensive tests ensure that services function correctly under various scenarios.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https://search-letsfade-com.herokuapp.com/proxy?url=https://esketchers.com/wp-content/uploads/2022/02/Angular-Unit-Testing.jpg">
            <a:extLst>
              <a:ext uri="{FF2B5EF4-FFF2-40B4-BE49-F238E27FC236}">
                <a16:creationId xmlns:a16="http://schemas.microsoft.com/office/drawing/2014/main" id="{8F29CA4D-1BB7-476F-7C23-E3244A1E0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68" y="1143000"/>
            <a:ext cx="379513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7721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room Rules for Back to School by Slidesgo">
  <a:themeElements>
    <a:clrScheme name="Simple Light">
      <a:dk1>
        <a:srgbClr val="58534F"/>
      </a:dk1>
      <a:lt1>
        <a:srgbClr val="F0DEDA"/>
      </a:lt1>
      <a:dk2>
        <a:srgbClr val="E1B6AA"/>
      </a:dk2>
      <a:lt2>
        <a:srgbClr val="F69480"/>
      </a:lt2>
      <a:accent1>
        <a:srgbClr val="F6C574"/>
      </a:accent1>
      <a:accent2>
        <a:srgbClr val="F7D9B3"/>
      </a:accent2>
      <a:accent3>
        <a:srgbClr val="C1D3DC"/>
      </a:accent3>
      <a:accent4>
        <a:srgbClr val="FFFFFF"/>
      </a:accent4>
      <a:accent5>
        <a:srgbClr val="FFFFFF"/>
      </a:accent5>
      <a:accent6>
        <a:srgbClr val="FFFFFF"/>
      </a:accent6>
      <a:hlink>
        <a:srgbClr val="5853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On-screen Show (16:9)</PresentationFormat>
  <Paragraphs>60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Noto Sans</vt:lpstr>
      <vt:lpstr>Optima</vt:lpstr>
      <vt:lpstr>Heebo</vt:lpstr>
      <vt:lpstr>Times New Roman</vt:lpstr>
      <vt:lpstr>Classroom Rules for Back to School by Slidesgo</vt:lpstr>
      <vt:lpstr>IMPLEMENTING ANGULAR SERVICES IN WEB APPLICATIONS</vt:lpstr>
      <vt:lpstr>Introduction to Angular Services  </vt:lpstr>
      <vt:lpstr>Creating a Basic Angular Service   </vt:lpstr>
      <vt:lpstr>Location services   </vt:lpstr>
      <vt:lpstr>Using HTTP Services for API Calls       </vt:lpstr>
      <vt:lpstr>Timeout sevices       </vt:lpstr>
      <vt:lpstr>Registering Services in Angular        </vt:lpstr>
      <vt:lpstr>Observables and Async Data Handling         </vt:lpstr>
      <vt:lpstr>Testing Angular services         </vt:lpstr>
      <vt:lpstr>Conclusion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Rakshitha Kailasa</dc:creator>
  <cp:lastModifiedBy>Kailasa Rakshitha</cp:lastModifiedBy>
  <cp:revision>1</cp:revision>
  <dcterms:modified xsi:type="dcterms:W3CDTF">2024-09-07T01:32:38Z</dcterms:modified>
</cp:coreProperties>
</file>