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11"/>
    <p:restoredTop sz="94610"/>
  </p:normalViewPr>
  <p:slideViewPr>
    <p:cSldViewPr snapToGrid="0" snapToObjects="1">
      <p:cViewPr varScale="1">
        <p:scale>
          <a:sx n="110" d="100"/>
          <a:sy n="110" d="100"/>
        </p:scale>
        <p:origin x="-658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https://merehead.com/blog/how-build-scalable-web-applications/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https://www.codestack.net/angular/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https://www.geeksforgeeks.org/html/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https://dotnettutorials.net/lesson/angular-component-decorator/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https://jayanttripathy.com/angular-component-communication/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https://blog.knoldus.com/angular-lifecycle-hooks/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https://campolden.org/post/how-to-create-angular-component-in-visual-studio-code.html?save=1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https://www.infragistics.com/community/blogs/b/dhananjay_kumar/posts/introduction-to-angular-2-components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https://jayanttripathy.com/angular-nested-components/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699CB88-5E1A-4FAC-892A-60949ACB1F6F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699CB88-5E1A-4FAC-892A-60949ACB1F6F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699CB88-5E1A-4FAC-892A-60949ACB1F6F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mak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Monotype Corsiva" pitchFamily="66" charset="0"/>
                <a:ea typeface="Optima" pitchFamily="34" charset="-122"/>
                <a:cs typeface="Optima" pitchFamily="34" charset="-120"/>
              </a:rPr>
              <a:t>Angular Components In Web Development</a:t>
            </a:r>
            <a:endParaRPr lang="en-US" sz="4400" dirty="0">
              <a:latin typeface="Monotype Corsiva" pitchFamily="66" charset="0"/>
            </a:endParaRPr>
          </a:p>
        </p:txBody>
      </p:sp>
      <p:sp>
        <p:nvSpPr>
          <p:cNvPr id="3" name="Text 1">
            <a:hlinkClick r:id="rId3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endParaRPr lang="en-US" sz="1000" dirty="0"/>
          </a:p>
        </p:txBody>
      </p:sp>
      <p:sp>
        <p:nvSpPr>
          <p:cNvPr id="4" name="Rectangle 3"/>
          <p:cNvSpPr/>
          <p:nvPr/>
        </p:nvSpPr>
        <p:spPr>
          <a:xfrm>
            <a:off x="6393873" y="3602182"/>
            <a:ext cx="26462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ongolian Baiti" pitchFamily="66" charset="0"/>
                <a:cs typeface="Mongolian Baiti" pitchFamily="66" charset="0"/>
              </a:rPr>
              <a:t>BY:</a:t>
            </a:r>
          </a:p>
          <a:p>
            <a:r>
              <a:rPr lang="en-US" dirty="0" smtClean="0">
                <a:latin typeface="Mongolian Baiti" pitchFamily="66" charset="0"/>
                <a:cs typeface="Mongolian Baiti" pitchFamily="66" charset="0"/>
              </a:rPr>
              <a:t>M.GOPIKA VAISHNAVI</a:t>
            </a:r>
          </a:p>
          <a:p>
            <a:r>
              <a:rPr lang="en-US" dirty="0" smtClean="0">
                <a:latin typeface="Mongolian Baiti" pitchFamily="66" charset="0"/>
                <a:cs typeface="Mongolian Baiti" pitchFamily="66" charset="0"/>
              </a:rPr>
              <a:t>22H51A0538</a:t>
            </a:r>
          </a:p>
          <a:p>
            <a:r>
              <a:rPr lang="en-US" dirty="0" smtClean="0">
                <a:latin typeface="Mongolian Baiti" pitchFamily="66" charset="0"/>
                <a:cs typeface="Mongolian Baiti" pitchFamily="66" charset="0"/>
              </a:rPr>
              <a:t>CSE-D</a:t>
            </a:r>
            <a:endParaRPr lang="en-US" dirty="0">
              <a:latin typeface="Mongolian Baiti" pitchFamily="66" charset="0"/>
              <a:cs typeface="Mongolian Baiti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merehead.com/blog/wp-content/uploads/scalable-web-app-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600" b="1" dirty="0">
                <a:solidFill>
                  <a:srgbClr val="000000"/>
                </a:solidFill>
                <a:latin typeface="Monotype Corsiva" pitchFamily="66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3600" dirty="0">
              <a:latin typeface="Monotype Corsiva" pitchFamily="66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Mongolian Baiti" pitchFamily="66" charset="0"/>
                <a:ea typeface="Optima" pitchFamily="34" charset="-122"/>
                <a:cs typeface="Mongolian Baiti" pitchFamily="66" charset="0"/>
              </a:rPr>
              <a:t>Angular components are essential for building scalable and maintainable web applications.</a:t>
            </a:r>
            <a:endParaRPr lang="en-US" dirty="0">
              <a:latin typeface="Mongolian Baiti" pitchFamily="66" charset="0"/>
              <a:cs typeface="Mongolian Baiti" pitchFamily="66" charset="0"/>
            </a:endParaRPr>
          </a:p>
          <a:p>
            <a:pPr algn="just">
              <a:buFont typeface="Arial" pitchFamily="34" charset="0"/>
              <a:buChar char="•"/>
            </a:pPr>
            <a:endParaRPr lang="en-US" dirty="0">
              <a:latin typeface="Mongolian Baiti" pitchFamily="66" charset="0"/>
              <a:cs typeface="Mongolian Baiti" pitchFamily="66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Mongolian Baiti" pitchFamily="66" charset="0"/>
                <a:ea typeface="Optima" pitchFamily="34" charset="-122"/>
                <a:cs typeface="Mongolian Baiti" pitchFamily="66" charset="0"/>
              </a:rPr>
              <a:t>Understanding components and their lifecycle is crucial for effective Angular development.</a:t>
            </a:r>
            <a:endParaRPr lang="en-US" dirty="0">
              <a:latin typeface="Mongolian Baiti" pitchFamily="66" charset="0"/>
              <a:cs typeface="Mongolian Baiti" pitchFamily="66" charset="0"/>
            </a:endParaRPr>
          </a:p>
          <a:p>
            <a:pPr algn="just">
              <a:buFont typeface="Arial" pitchFamily="34" charset="0"/>
              <a:buChar char="•"/>
            </a:pPr>
            <a:endParaRPr lang="en-US" dirty="0">
              <a:latin typeface="Mongolian Baiti" pitchFamily="66" charset="0"/>
              <a:cs typeface="Mongolian Baiti" pitchFamily="66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Mongolian Baiti" pitchFamily="66" charset="0"/>
                <a:ea typeface="Optima" pitchFamily="34" charset="-122"/>
                <a:cs typeface="Mongolian Baiti" pitchFamily="66" charset="0"/>
              </a:rPr>
              <a:t>By following best practices, developers can create robust applications that leverage Angular's capabilities.</a:t>
            </a:r>
            <a:endParaRPr lang="en-US" dirty="0">
              <a:latin typeface="Mongolian Baiti" pitchFamily="66" charset="0"/>
              <a:cs typeface="Mongolian Baiti" pitchFamily="66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507331" y="1901309"/>
            <a:ext cx="672716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7200" b="1" i="1" dirty="0" smtClean="0">
                <a:solidFill>
                  <a:srgbClr val="FF0000"/>
                </a:solidFill>
                <a:latin typeface="Arial Rounded MT Bold" pitchFamily="34" charset="0"/>
              </a:rPr>
              <a:t>THANKYOU….</a:t>
            </a:r>
            <a:endParaRPr lang="en-US" sz="7200" b="1" i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codestack.net/angular/angular-componen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53836"/>
            <a:ext cx="4114800" cy="308956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600" b="1" dirty="0">
                <a:solidFill>
                  <a:srgbClr val="000000"/>
                </a:solidFill>
                <a:latin typeface="Monotype Corsiva" pitchFamily="66" charset="0"/>
                <a:ea typeface="Optima" pitchFamily="34" charset="-122"/>
                <a:cs typeface="Optima" pitchFamily="34" charset="-120"/>
              </a:rPr>
              <a:t>Introduction to Angular Components</a:t>
            </a:r>
            <a:endParaRPr lang="en-US" sz="3600" dirty="0">
              <a:latin typeface="Monotype Corsiva" pitchFamily="66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Mongolian Baiti" pitchFamily="66" charset="0"/>
                <a:ea typeface="Optima" pitchFamily="34" charset="-122"/>
                <a:cs typeface="Mongolian Baiti" pitchFamily="66" charset="0"/>
              </a:rPr>
              <a:t>Angular is a platform for building web applications using TypeScript.</a:t>
            </a:r>
            <a:endParaRPr lang="en-US" dirty="0">
              <a:latin typeface="Mongolian Baiti" pitchFamily="66" charset="0"/>
              <a:cs typeface="Mongolian Baiti" pitchFamily="66" charset="0"/>
            </a:endParaRPr>
          </a:p>
          <a:p>
            <a:pPr algn="just">
              <a:buFont typeface="Arial" pitchFamily="34" charset="0"/>
              <a:buChar char="•"/>
            </a:pPr>
            <a:endParaRPr lang="en-US" dirty="0">
              <a:latin typeface="Mongolian Baiti" pitchFamily="66" charset="0"/>
              <a:cs typeface="Mongolian Baiti" pitchFamily="66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Mongolian Baiti" pitchFamily="66" charset="0"/>
                <a:ea typeface="Optima" pitchFamily="34" charset="-122"/>
                <a:cs typeface="Mongolian Baiti" pitchFamily="66" charset="0"/>
              </a:rPr>
              <a:t>Components are the building blocks of Angular applications, encapsulating the UI and behavior.</a:t>
            </a:r>
            <a:endParaRPr lang="en-US" dirty="0">
              <a:latin typeface="Mongolian Baiti" pitchFamily="66" charset="0"/>
              <a:cs typeface="Mongolian Baiti" pitchFamily="66" charset="0"/>
            </a:endParaRPr>
          </a:p>
          <a:p>
            <a:pPr algn="just">
              <a:buFont typeface="Arial" pitchFamily="34" charset="0"/>
              <a:buChar char="•"/>
            </a:pPr>
            <a:endParaRPr lang="en-US" dirty="0">
              <a:latin typeface="Mongolian Baiti" pitchFamily="66" charset="0"/>
              <a:cs typeface="Mongolian Baiti" pitchFamily="66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Mongolian Baiti" pitchFamily="66" charset="0"/>
                <a:ea typeface="Optima" pitchFamily="34" charset="-122"/>
                <a:cs typeface="Mongolian Baiti" pitchFamily="66" charset="0"/>
              </a:rPr>
              <a:t>They promote reusability and modularity, making it easier to manage complex apps.</a:t>
            </a:r>
            <a:endParaRPr lang="en-US" dirty="0">
              <a:latin typeface="Mongolian Baiti" pitchFamily="66" charset="0"/>
              <a:cs typeface="Mongolian Baiti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media.geeksforgeeks.org/wp-content/cdn-uploads/20220401160946/HTML-Basic-Forma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just"/>
            <a:r>
              <a:rPr lang="en-US" sz="3600" b="1" dirty="0">
                <a:solidFill>
                  <a:srgbClr val="000000"/>
                </a:solidFill>
                <a:latin typeface="Monotype Corsiva" pitchFamily="66" charset="0"/>
                <a:ea typeface="Optima" pitchFamily="34" charset="-122"/>
                <a:cs typeface="Optima" pitchFamily="34" charset="-120"/>
              </a:rPr>
              <a:t>What is a Component?</a:t>
            </a:r>
            <a:endParaRPr lang="en-US" sz="3600" dirty="0">
              <a:latin typeface="Monotype Corsiva" pitchFamily="66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Mongolian Baiti" pitchFamily="66" charset="0"/>
                <a:ea typeface="Optima" pitchFamily="34" charset="-122"/>
                <a:cs typeface="Mongolian Baiti" pitchFamily="66" charset="0"/>
              </a:rPr>
              <a:t>A component consists of an HTML </a:t>
            </a:r>
            <a:r>
              <a:rPr lang="en-US" dirty="0" err="1" smtClean="0">
                <a:solidFill>
                  <a:srgbClr val="000000"/>
                </a:solidFill>
                <a:latin typeface="Mongolian Baiti" pitchFamily="66" charset="0"/>
                <a:ea typeface="Optima" pitchFamily="34" charset="-122"/>
                <a:cs typeface="Mongolian Baiti" pitchFamily="66" charset="0"/>
              </a:rPr>
              <a:t>template,a</a:t>
            </a:r>
            <a:r>
              <a:rPr lang="en-US" dirty="0" smtClean="0">
                <a:solidFill>
                  <a:srgbClr val="000000"/>
                </a:solidFill>
                <a:latin typeface="Mongolian Baiti" pitchFamily="66" charset="0"/>
                <a:ea typeface="Optima" pitchFamily="34" charset="-122"/>
                <a:cs typeface="Mongolian Baiti" pitchFamily="66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Mongolian Baiti" pitchFamily="66" charset="0"/>
                <a:ea typeface="Optima" pitchFamily="34" charset="-122"/>
                <a:cs typeface="Mongolian Baiti" pitchFamily="66" charset="0"/>
              </a:rPr>
              <a:t>TypeScript</a:t>
            </a:r>
            <a:r>
              <a:rPr lang="en-US" dirty="0" smtClean="0">
                <a:solidFill>
                  <a:srgbClr val="000000"/>
                </a:solidFill>
                <a:latin typeface="Mongolian Baiti" pitchFamily="66" charset="0"/>
                <a:ea typeface="Optima" pitchFamily="34" charset="-122"/>
                <a:cs typeface="Mongolian Baiti" pitchFamily="66" charset="0"/>
              </a:rPr>
              <a:t> class</a:t>
            </a:r>
            <a:r>
              <a:rPr lang="en-US" dirty="0">
                <a:solidFill>
                  <a:srgbClr val="000000"/>
                </a:solidFill>
                <a:latin typeface="Mongolian Baiti" pitchFamily="66" charset="0"/>
                <a:ea typeface="Optima" pitchFamily="34" charset="-122"/>
                <a:cs typeface="Mongolian Baiti" pitchFamily="66" charset="0"/>
              </a:rPr>
              <a:t>, and associated styles.</a:t>
            </a:r>
            <a:endParaRPr lang="en-US" dirty="0">
              <a:latin typeface="Mongolian Baiti" pitchFamily="66" charset="0"/>
              <a:cs typeface="Mongolian Baiti" pitchFamily="66" charset="0"/>
            </a:endParaRPr>
          </a:p>
          <a:p>
            <a:pPr algn="just">
              <a:buFont typeface="Arial" pitchFamily="34" charset="0"/>
              <a:buChar char="•"/>
            </a:pPr>
            <a:endParaRPr lang="en-US" dirty="0">
              <a:latin typeface="Mongolian Baiti" pitchFamily="66" charset="0"/>
              <a:cs typeface="Mongolian Baiti" pitchFamily="66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Mongolian Baiti" pitchFamily="66" charset="0"/>
                <a:ea typeface="Optima" pitchFamily="34" charset="-122"/>
                <a:cs typeface="Mongolian Baiti" pitchFamily="66" charset="0"/>
              </a:rPr>
              <a:t>The template defines the view, while the class contains the logic for the view.</a:t>
            </a:r>
            <a:endParaRPr lang="en-US" dirty="0">
              <a:latin typeface="Mongolian Baiti" pitchFamily="66" charset="0"/>
              <a:cs typeface="Mongolian Baiti" pitchFamily="66" charset="0"/>
            </a:endParaRPr>
          </a:p>
          <a:p>
            <a:pPr algn="just">
              <a:buFont typeface="Arial" pitchFamily="34" charset="0"/>
              <a:buChar char="•"/>
            </a:pPr>
            <a:endParaRPr lang="en-US" dirty="0">
              <a:latin typeface="Mongolian Baiti" pitchFamily="66" charset="0"/>
              <a:cs typeface="Mongolian Baiti" pitchFamily="66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Mongolian Baiti" pitchFamily="66" charset="0"/>
                <a:ea typeface="Optima" pitchFamily="34" charset="-122"/>
                <a:cs typeface="Mongolian Baiti" pitchFamily="66" charset="0"/>
              </a:rPr>
              <a:t>Styles can be scoped to the component, allowing for encapsulated styling.</a:t>
            </a:r>
            <a:endParaRPr lang="en-US" dirty="0">
              <a:latin typeface="Mongolian Baiti" pitchFamily="66" charset="0"/>
              <a:cs typeface="Mongolian Baiti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dotnettutorials.net/wp-content/uploads/2020/03/word-image-153-300x3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600" b="1" dirty="0">
                <a:solidFill>
                  <a:srgbClr val="000000"/>
                </a:solidFill>
                <a:latin typeface="Monotype Corsiva" pitchFamily="66" charset="0"/>
                <a:ea typeface="Optima" pitchFamily="34" charset="-122"/>
                <a:cs typeface="Optima" pitchFamily="34" charset="-120"/>
              </a:rPr>
              <a:t>Anatomy of an Angular Component</a:t>
            </a:r>
            <a:endParaRPr lang="en-US" sz="3600" dirty="0">
              <a:latin typeface="Monotype Corsiva" pitchFamily="66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Mongolian Baiti" pitchFamily="66" charset="0"/>
                <a:ea typeface="Optima" pitchFamily="34" charset="-122"/>
                <a:cs typeface="Mongolian Baiti" pitchFamily="66" charset="0"/>
              </a:rPr>
              <a:t>The component decorator defines metadata such as selector, template URL, and styles.</a:t>
            </a:r>
            <a:endParaRPr lang="en-US" dirty="0">
              <a:latin typeface="Mongolian Baiti" pitchFamily="66" charset="0"/>
              <a:cs typeface="Mongolian Baiti" pitchFamily="66" charset="0"/>
            </a:endParaRPr>
          </a:p>
          <a:p>
            <a:pPr algn="just">
              <a:buFont typeface="Arial" pitchFamily="34" charset="0"/>
              <a:buChar char="•"/>
            </a:pPr>
            <a:endParaRPr lang="en-US" dirty="0">
              <a:latin typeface="Mongolian Baiti" pitchFamily="66" charset="0"/>
              <a:cs typeface="Mongolian Baiti" pitchFamily="66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Mongolian Baiti" pitchFamily="66" charset="0"/>
                <a:ea typeface="Optima" pitchFamily="34" charset="-122"/>
                <a:cs typeface="Mongolian Baiti" pitchFamily="66" charset="0"/>
              </a:rPr>
              <a:t>The class defines properties and methods that dictate the component's behavior.</a:t>
            </a:r>
            <a:endParaRPr lang="en-US" dirty="0">
              <a:latin typeface="Mongolian Baiti" pitchFamily="66" charset="0"/>
              <a:cs typeface="Mongolian Baiti" pitchFamily="66" charset="0"/>
            </a:endParaRPr>
          </a:p>
          <a:p>
            <a:pPr algn="just">
              <a:buFont typeface="Arial" pitchFamily="34" charset="0"/>
              <a:buChar char="•"/>
            </a:pPr>
            <a:endParaRPr lang="en-US" dirty="0">
              <a:latin typeface="Mongolian Baiti" pitchFamily="66" charset="0"/>
              <a:cs typeface="Mongolian Baiti" pitchFamily="66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Mongolian Baiti" pitchFamily="66" charset="0"/>
                <a:ea typeface="Optima" pitchFamily="34" charset="-122"/>
                <a:cs typeface="Mongolian Baiti" pitchFamily="66" charset="0"/>
              </a:rPr>
              <a:t>An example component might look like a simple TypeScript class decorated with `@Component()`.</a:t>
            </a:r>
            <a:endParaRPr lang="en-US" dirty="0">
              <a:latin typeface="Mongolian Baiti" pitchFamily="66" charset="0"/>
              <a:cs typeface="Mongolian Baiti" pitchFamily="66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jayanttripathy.com/wp-content/uploads/2022/09/image-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600" b="1" dirty="0">
                <a:solidFill>
                  <a:srgbClr val="000000"/>
                </a:solidFill>
                <a:latin typeface="Monotype Corsiva" pitchFamily="66" charset="0"/>
                <a:ea typeface="Optima" pitchFamily="34" charset="-122"/>
                <a:cs typeface="Optima" pitchFamily="34" charset="-120"/>
              </a:rPr>
              <a:t>Component Communication</a:t>
            </a:r>
            <a:endParaRPr lang="en-US" sz="3600" dirty="0">
              <a:latin typeface="Monotype Corsiva" pitchFamily="66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Mongolian Baiti" pitchFamily="66" charset="0"/>
                <a:ea typeface="Optima" pitchFamily="34" charset="-122"/>
                <a:cs typeface="Mongolian Baiti" pitchFamily="66" charset="0"/>
              </a:rPr>
              <a:t>Components can communicate with each other using Input and Output properties.</a:t>
            </a:r>
            <a:endParaRPr lang="en-US" dirty="0">
              <a:latin typeface="Mongolian Baiti" pitchFamily="66" charset="0"/>
              <a:cs typeface="Mongolian Baiti" pitchFamily="66" charset="0"/>
            </a:endParaRPr>
          </a:p>
          <a:p>
            <a:pPr algn="just">
              <a:buFont typeface="Arial" pitchFamily="34" charset="0"/>
              <a:buChar char="•"/>
            </a:pPr>
            <a:endParaRPr lang="en-US" dirty="0">
              <a:latin typeface="Mongolian Baiti" pitchFamily="66" charset="0"/>
              <a:cs typeface="Mongolian Baiti" pitchFamily="66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Mongolian Baiti" pitchFamily="66" charset="0"/>
                <a:ea typeface="Optima" pitchFamily="34" charset="-122"/>
                <a:cs typeface="Mongolian Baiti" pitchFamily="66" charset="0"/>
              </a:rPr>
              <a:t>Input properties allow a parent component to pass data to a child component.</a:t>
            </a:r>
            <a:endParaRPr lang="en-US" dirty="0">
              <a:latin typeface="Mongolian Baiti" pitchFamily="66" charset="0"/>
              <a:cs typeface="Mongolian Baiti" pitchFamily="66" charset="0"/>
            </a:endParaRPr>
          </a:p>
          <a:p>
            <a:pPr algn="just">
              <a:buFont typeface="Arial" pitchFamily="34" charset="0"/>
              <a:buChar char="•"/>
            </a:pPr>
            <a:endParaRPr lang="en-US" dirty="0">
              <a:latin typeface="Mongolian Baiti" pitchFamily="66" charset="0"/>
              <a:cs typeface="Mongolian Baiti" pitchFamily="66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Mongolian Baiti" pitchFamily="66" charset="0"/>
                <a:ea typeface="Optima" pitchFamily="34" charset="-122"/>
                <a:cs typeface="Mongolian Baiti" pitchFamily="66" charset="0"/>
              </a:rPr>
              <a:t>Output properties enable child components to emit events to their parent components.</a:t>
            </a:r>
            <a:endParaRPr lang="en-US" dirty="0">
              <a:latin typeface="Mongolian Baiti" pitchFamily="66" charset="0"/>
              <a:cs typeface="Mongolian Baiti" pitchFamily="66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0.wp.com/blog.knoldus.com/wp-content/uploads/2019/03/lifecycleHook.jpg?w=8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600" b="1" dirty="0">
                <a:solidFill>
                  <a:srgbClr val="000000"/>
                </a:solidFill>
                <a:latin typeface="Monotype Corsiva" pitchFamily="66" charset="0"/>
                <a:ea typeface="Optima" pitchFamily="34" charset="-122"/>
                <a:cs typeface="Optima" pitchFamily="34" charset="-120"/>
              </a:rPr>
              <a:t>Lifecycle Hooks</a:t>
            </a:r>
            <a:endParaRPr lang="en-US" sz="3600" dirty="0">
              <a:latin typeface="Monotype Corsiva" pitchFamily="66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Mongolian Baiti" pitchFamily="66" charset="0"/>
                <a:ea typeface="Optima" pitchFamily="34" charset="-122"/>
                <a:cs typeface="Mongolian Baiti" pitchFamily="66" charset="0"/>
              </a:rPr>
              <a:t>Angular components have a lifecycle managed by Angular itself.</a:t>
            </a:r>
            <a:endParaRPr lang="en-US" dirty="0">
              <a:latin typeface="Mongolian Baiti" pitchFamily="66" charset="0"/>
              <a:cs typeface="Mongolian Baiti" pitchFamily="66" charset="0"/>
            </a:endParaRPr>
          </a:p>
          <a:p>
            <a:pPr algn="just">
              <a:buFont typeface="Arial" pitchFamily="34" charset="0"/>
              <a:buChar char="•"/>
            </a:pPr>
            <a:endParaRPr lang="en-US" dirty="0">
              <a:latin typeface="Mongolian Baiti" pitchFamily="66" charset="0"/>
              <a:cs typeface="Mongolian Baiti" pitchFamily="66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Mongolian Baiti" pitchFamily="66" charset="0"/>
                <a:ea typeface="Optima" pitchFamily="34" charset="-122"/>
                <a:cs typeface="Mongolian Baiti" pitchFamily="66" charset="0"/>
              </a:rPr>
              <a:t>Lifecycle hooks allow developers to tap into key events in a component’s life, like initialization and destruction.</a:t>
            </a:r>
            <a:endParaRPr lang="en-US" dirty="0">
              <a:latin typeface="Mongolian Baiti" pitchFamily="66" charset="0"/>
              <a:cs typeface="Mongolian Baiti" pitchFamily="66" charset="0"/>
            </a:endParaRPr>
          </a:p>
          <a:p>
            <a:pPr algn="just">
              <a:buFont typeface="Arial" pitchFamily="34" charset="0"/>
              <a:buChar char="•"/>
            </a:pPr>
            <a:endParaRPr lang="en-US" dirty="0">
              <a:latin typeface="Mongolian Baiti" pitchFamily="66" charset="0"/>
              <a:cs typeface="Mongolian Baiti" pitchFamily="66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Mongolian Baiti" pitchFamily="66" charset="0"/>
                <a:ea typeface="Optima" pitchFamily="34" charset="-122"/>
                <a:cs typeface="Mongolian Baiti" pitchFamily="66" charset="0"/>
              </a:rPr>
              <a:t>Common lifecycle hooks include `ngOnInit()`, `ngOnChanges()`, and `ngOnDestroy()`.</a:t>
            </a:r>
            <a:endParaRPr lang="en-US" dirty="0">
              <a:latin typeface="Mongolian Baiti" pitchFamily="66" charset="0"/>
              <a:cs typeface="Mongolian Baiti" pitchFamily="66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stack.imgur.com/eJdj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600" b="1" dirty="0">
                <a:solidFill>
                  <a:srgbClr val="000000"/>
                </a:solidFill>
                <a:latin typeface="Monotype Corsiva" pitchFamily="66" charset="0"/>
                <a:ea typeface="Optima" pitchFamily="34" charset="-122"/>
                <a:cs typeface="Optima" pitchFamily="34" charset="-120"/>
              </a:rPr>
              <a:t>Creating a Component</a:t>
            </a:r>
            <a:endParaRPr lang="en-US" sz="3600" dirty="0">
              <a:latin typeface="Monotype Corsiva" pitchFamily="66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Mongolian Baiti" pitchFamily="66" charset="0"/>
                <a:ea typeface="Optima" pitchFamily="34" charset="-122"/>
                <a:cs typeface="Mongolian Baiti" pitchFamily="66" charset="0"/>
              </a:rPr>
              <a:t>To create a component, you can use the Angular CLI with the command `ng generate component component-name`.</a:t>
            </a:r>
            <a:endParaRPr lang="en-US" dirty="0">
              <a:latin typeface="Mongolian Baiti" pitchFamily="66" charset="0"/>
              <a:cs typeface="Mongolian Baiti" pitchFamily="66" charset="0"/>
            </a:endParaRPr>
          </a:p>
          <a:p>
            <a:pPr algn="just">
              <a:buFont typeface="Arial" pitchFamily="34" charset="0"/>
              <a:buChar char="•"/>
            </a:pPr>
            <a:endParaRPr lang="en-US" dirty="0">
              <a:latin typeface="Mongolian Baiti" pitchFamily="66" charset="0"/>
              <a:cs typeface="Mongolian Baiti" pitchFamily="66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Mongolian Baiti" pitchFamily="66" charset="0"/>
                <a:ea typeface="Optima" pitchFamily="34" charset="-122"/>
                <a:cs typeface="Mongolian Baiti" pitchFamily="66" charset="0"/>
              </a:rPr>
              <a:t>This command generates the necessary files and updates the module accordingly.</a:t>
            </a:r>
            <a:endParaRPr lang="en-US" dirty="0">
              <a:latin typeface="Mongolian Baiti" pitchFamily="66" charset="0"/>
              <a:cs typeface="Mongolian Baiti" pitchFamily="66" charset="0"/>
            </a:endParaRPr>
          </a:p>
          <a:p>
            <a:pPr algn="just">
              <a:buFont typeface="Arial" pitchFamily="34" charset="0"/>
              <a:buChar char="•"/>
            </a:pPr>
            <a:endParaRPr lang="en-US" dirty="0">
              <a:latin typeface="Mongolian Baiti" pitchFamily="66" charset="0"/>
              <a:cs typeface="Mongolian Baiti" pitchFamily="66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Mongolian Baiti" pitchFamily="66" charset="0"/>
                <a:ea typeface="Optima" pitchFamily="34" charset="-122"/>
                <a:cs typeface="Mongolian Baiti" pitchFamily="66" charset="0"/>
              </a:rPr>
              <a:t>The newly created component can then be used in templates and other components.</a:t>
            </a:r>
            <a:endParaRPr lang="en-US" dirty="0">
              <a:latin typeface="Mongolian Baiti" pitchFamily="66" charset="0"/>
              <a:cs typeface="Mongolian Baiti" pitchFamily="66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infragistics.com/community/cfs-filesystemfile/__key/CommunityServer.Blogs.Components.WeblogFiles/dhananjay_5F00_kumar.angularcomponent/7875.img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600" b="1" dirty="0">
                <a:solidFill>
                  <a:srgbClr val="000000"/>
                </a:solidFill>
                <a:latin typeface="Monotype Corsiva" pitchFamily="66" charset="0"/>
                <a:ea typeface="Optima" pitchFamily="34" charset="-122"/>
                <a:cs typeface="Optima" pitchFamily="34" charset="-120"/>
              </a:rPr>
              <a:t>Component Styles</a:t>
            </a:r>
            <a:endParaRPr lang="en-US" sz="3600" dirty="0">
              <a:latin typeface="Monotype Corsiva" pitchFamily="66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Mongolian Baiti" pitchFamily="66" charset="0"/>
                <a:ea typeface="Optima" pitchFamily="34" charset="-122"/>
                <a:cs typeface="Mongolian Baiti" pitchFamily="66" charset="0"/>
              </a:rPr>
              <a:t>Angular allows you to apply styles directly to components to avoid style conflicts.</a:t>
            </a:r>
            <a:endParaRPr lang="en-US" dirty="0">
              <a:latin typeface="Mongolian Baiti" pitchFamily="66" charset="0"/>
              <a:cs typeface="Mongolian Baiti" pitchFamily="66" charset="0"/>
            </a:endParaRPr>
          </a:p>
          <a:p>
            <a:pPr algn="just">
              <a:buFont typeface="Arial" pitchFamily="34" charset="0"/>
              <a:buChar char="•"/>
            </a:pPr>
            <a:endParaRPr lang="en-US" dirty="0">
              <a:latin typeface="Mongolian Baiti" pitchFamily="66" charset="0"/>
              <a:cs typeface="Mongolian Baiti" pitchFamily="66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Mongolian Baiti" pitchFamily="66" charset="0"/>
                <a:ea typeface="Optima" pitchFamily="34" charset="-122"/>
                <a:cs typeface="Mongolian Baiti" pitchFamily="66" charset="0"/>
              </a:rPr>
              <a:t>Styles can be defined in the component's metadata using the `styles` or `styleUrls` properties.</a:t>
            </a:r>
            <a:endParaRPr lang="en-US" dirty="0">
              <a:latin typeface="Mongolian Baiti" pitchFamily="66" charset="0"/>
              <a:cs typeface="Mongolian Baiti" pitchFamily="66" charset="0"/>
            </a:endParaRPr>
          </a:p>
          <a:p>
            <a:pPr algn="just">
              <a:buFont typeface="Arial" pitchFamily="34" charset="0"/>
              <a:buChar char="•"/>
            </a:pPr>
            <a:endParaRPr lang="en-US" dirty="0">
              <a:latin typeface="Mongolian Baiti" pitchFamily="66" charset="0"/>
              <a:cs typeface="Mongolian Baiti" pitchFamily="66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Mongolian Baiti" pitchFamily="66" charset="0"/>
                <a:ea typeface="Optima" pitchFamily="34" charset="-122"/>
                <a:cs typeface="Mongolian Baiti" pitchFamily="66" charset="0"/>
              </a:rPr>
              <a:t>Angular also supports encapsulation strategies such as Emulated, Native, and None.</a:t>
            </a:r>
            <a:endParaRPr lang="en-US" dirty="0">
              <a:latin typeface="Mongolian Baiti" pitchFamily="66" charset="0"/>
              <a:cs typeface="Mongolian Baiti" pitchFamily="66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jayanttripathy.com/wp-content/uploads/2022/08/image-1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600" b="1" dirty="0">
                <a:solidFill>
                  <a:srgbClr val="000000"/>
                </a:solidFill>
                <a:latin typeface="Monotype Corsiva" pitchFamily="66" charset="0"/>
                <a:ea typeface="Optima" pitchFamily="34" charset="-122"/>
                <a:cs typeface="Optima" pitchFamily="34" charset="-120"/>
              </a:rPr>
              <a:t>Nested Components</a:t>
            </a:r>
            <a:endParaRPr lang="en-US" sz="3600" dirty="0">
              <a:latin typeface="Monotype Corsiva" pitchFamily="66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Mongolian Baiti" pitchFamily="66" charset="0"/>
                <a:ea typeface="Optima" pitchFamily="34" charset="-122"/>
                <a:cs typeface="Mongolian Baiti" pitchFamily="66" charset="0"/>
              </a:rPr>
              <a:t>Angular allows the creation of nested components, enabling a hierarchical structure.</a:t>
            </a:r>
            <a:endParaRPr lang="en-US" dirty="0">
              <a:latin typeface="Mongolian Baiti" pitchFamily="66" charset="0"/>
              <a:cs typeface="Mongolian Baiti" pitchFamily="66" charset="0"/>
            </a:endParaRPr>
          </a:p>
          <a:p>
            <a:pPr algn="just">
              <a:buFont typeface="Arial" pitchFamily="34" charset="0"/>
              <a:buChar char="•"/>
            </a:pPr>
            <a:endParaRPr lang="en-US" dirty="0">
              <a:latin typeface="Mongolian Baiti" pitchFamily="66" charset="0"/>
              <a:cs typeface="Mongolian Baiti" pitchFamily="66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Mongolian Baiti" pitchFamily="66" charset="0"/>
                <a:ea typeface="Optima" pitchFamily="34" charset="-122"/>
                <a:cs typeface="Mongolian Baiti" pitchFamily="66" charset="0"/>
              </a:rPr>
              <a:t>Parent components can manage the state and behavior of child components effectively.</a:t>
            </a:r>
            <a:endParaRPr lang="en-US" dirty="0">
              <a:latin typeface="Mongolian Baiti" pitchFamily="66" charset="0"/>
              <a:cs typeface="Mongolian Baiti" pitchFamily="66" charset="0"/>
            </a:endParaRPr>
          </a:p>
          <a:p>
            <a:pPr algn="just">
              <a:buFont typeface="Arial" pitchFamily="34" charset="0"/>
              <a:buChar char="•"/>
            </a:pPr>
            <a:endParaRPr lang="en-US" dirty="0">
              <a:latin typeface="Mongolian Baiti" pitchFamily="66" charset="0"/>
              <a:cs typeface="Mongolian Baiti" pitchFamily="66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Mongolian Baiti" pitchFamily="66" charset="0"/>
                <a:ea typeface="Optima" pitchFamily="34" charset="-122"/>
                <a:cs typeface="Mongolian Baiti" pitchFamily="66" charset="0"/>
              </a:rPr>
              <a:t>This structure promotes a clear separation of concerns and better organization of code.</a:t>
            </a:r>
            <a:endParaRPr lang="en-US" dirty="0">
              <a:latin typeface="Mongolian Baiti" pitchFamily="66" charset="0"/>
              <a:cs typeface="Mongolian Baiti" pitchFamily="66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</TotalTime>
  <Words>490</Words>
  <Application>Microsoft Office PowerPoint</Application>
  <PresentationFormat>On-screen Show (16:9)</PresentationFormat>
  <Paragraphs>80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SlideMake.com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Components In Web Development</dc:title>
  <dc:subject>Angular Components In Web Development</dc:subject>
  <dc:creator>SlideMake.com</dc:creator>
  <cp:lastModifiedBy>Dell</cp:lastModifiedBy>
  <cp:revision>3</cp:revision>
  <dcterms:created xsi:type="dcterms:W3CDTF">2024-09-08T16:58:08Z</dcterms:created>
  <dcterms:modified xsi:type="dcterms:W3CDTF">2024-09-08T17:09:07Z</dcterms:modified>
</cp:coreProperties>
</file>