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2T14:46:03.359"/>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2T14:50:24.345"/>
    </inkml:context>
    <inkml:brush xml:id="br0">
      <inkml:brushProperty name="width" value="0.05" units="cm"/>
      <inkml:brushProperty name="height" value="0.05" units="cm"/>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2T14:50:53.926"/>
    </inkml:context>
    <inkml:brush xml:id="br0">
      <inkml:brushProperty name="width" value="0.05" units="cm"/>
      <inkml:brushProperty name="height" value="0.05" units="cm"/>
    </inkml:brush>
  </inkml:definitions>
  <inkml:trace contextRef="#ctx0" brushRef="#br0">0 1 24575</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ustomXml" Target="../ink/ink3.xml"/><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47199-3A0D-AB86-9B9D-EA3F6309AC6B}"/>
              </a:ext>
            </a:extLst>
          </p:cNvPr>
          <p:cNvSpPr>
            <a:spLocks noGrp="1"/>
          </p:cNvSpPr>
          <p:nvPr>
            <p:ph type="ctrTitle"/>
          </p:nvPr>
        </p:nvSpPr>
        <p:spPr/>
        <p:txBody>
          <a:bodyPr/>
          <a:lstStyle/>
          <a:p>
            <a:r>
              <a:rPr lang="en-US" b="1" dirty="0"/>
              <a:t>Implementing HTTP Services in Node.js</a:t>
            </a:r>
            <a:endParaRPr lang="en-IN" b="1" dirty="0"/>
          </a:p>
        </p:txBody>
      </p:sp>
      <p:sp>
        <p:nvSpPr>
          <p:cNvPr id="3" name="Subtitle 2">
            <a:extLst>
              <a:ext uri="{FF2B5EF4-FFF2-40B4-BE49-F238E27FC236}">
                <a16:creationId xmlns:a16="http://schemas.microsoft.com/office/drawing/2014/main" id="{8A402360-C53F-A219-B19B-86C40346E2C4}"/>
              </a:ext>
            </a:extLst>
          </p:cNvPr>
          <p:cNvSpPr>
            <a:spLocks noGrp="1"/>
          </p:cNvSpPr>
          <p:nvPr>
            <p:ph type="subTitle" idx="1"/>
          </p:nvPr>
        </p:nvSpPr>
        <p:spPr/>
        <p:txBody>
          <a:bodyPr>
            <a:normAutofit fontScale="77500" lnSpcReduction="20000"/>
          </a:bodyPr>
          <a:lstStyle/>
          <a:p>
            <a:r>
              <a:rPr lang="en-US" b="1" dirty="0"/>
              <a:t>PRESENTED BY:</a:t>
            </a:r>
          </a:p>
          <a:p>
            <a:r>
              <a:rPr lang="en-US" b="1" dirty="0"/>
              <a:t>SUMEHRA</a:t>
            </a:r>
          </a:p>
          <a:p>
            <a:r>
              <a:rPr lang="en-US" b="1" dirty="0"/>
              <a:t>CSE-D</a:t>
            </a:r>
          </a:p>
          <a:p>
            <a:r>
              <a:rPr lang="en-IN" b="1" dirty="0"/>
              <a:t>22H51A05C2</a:t>
            </a:r>
          </a:p>
        </p:txBody>
      </p:sp>
    </p:spTree>
    <p:extLst>
      <p:ext uri="{BB962C8B-B14F-4D97-AF65-F5344CB8AC3E}">
        <p14:creationId xmlns:p14="http://schemas.microsoft.com/office/powerpoint/2010/main" val="2445166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D2AE40-BDCE-8971-0511-546A3FF70F49}"/>
              </a:ext>
            </a:extLst>
          </p:cNvPr>
          <p:cNvSpPr>
            <a:spLocks noGrp="1"/>
          </p:cNvSpPr>
          <p:nvPr>
            <p:ph type="title"/>
          </p:nvPr>
        </p:nvSpPr>
        <p:spPr>
          <a:xfrm>
            <a:off x="1035629" y="1574415"/>
            <a:ext cx="9601196" cy="711586"/>
          </a:xfrm>
        </p:spPr>
        <p:txBody>
          <a:bodyPr>
            <a:normAutofit fontScale="90000"/>
          </a:bodyPr>
          <a:lstStyle/>
          <a:p>
            <a:r>
              <a:rPr lang="en-IN" b="1" i="0" dirty="0">
                <a:solidFill>
                  <a:srgbClr val="273239"/>
                </a:solidFill>
                <a:effectLst/>
                <a:highlight>
                  <a:srgbClr val="FFFFFF"/>
                </a:highlight>
                <a:latin typeface="Nunito" pitchFamily="2" charset="0"/>
              </a:rPr>
              <a:t>Conclusion</a:t>
            </a:r>
            <a:br>
              <a:rPr lang="en-IN" b="1" i="0" dirty="0">
                <a:solidFill>
                  <a:srgbClr val="273239"/>
                </a:solidFill>
                <a:effectLst/>
                <a:highlight>
                  <a:srgbClr val="FFFFFF"/>
                </a:highlight>
                <a:latin typeface="Nunito" pitchFamily="2" charset="0"/>
              </a:rPr>
            </a:br>
            <a:endParaRPr lang="en-IN" dirty="0"/>
          </a:p>
        </p:txBody>
      </p:sp>
      <p:sp>
        <p:nvSpPr>
          <p:cNvPr id="7" name="TextBox 6">
            <a:extLst>
              <a:ext uri="{FF2B5EF4-FFF2-40B4-BE49-F238E27FC236}">
                <a16:creationId xmlns:a16="http://schemas.microsoft.com/office/drawing/2014/main" id="{9E2FD889-518C-C82F-C3ED-0040F96DBCB4}"/>
              </a:ext>
            </a:extLst>
          </p:cNvPr>
          <p:cNvSpPr txBox="1"/>
          <p:nvPr/>
        </p:nvSpPr>
        <p:spPr>
          <a:xfrm>
            <a:off x="2964007" y="2932884"/>
            <a:ext cx="6115050" cy="2031325"/>
          </a:xfrm>
          <a:prstGeom prst="rect">
            <a:avLst/>
          </a:prstGeom>
          <a:noFill/>
        </p:spPr>
        <p:txBody>
          <a:bodyPr wrap="square">
            <a:spAutoFit/>
          </a:bodyPr>
          <a:lstStyle/>
          <a:p>
            <a:pPr algn="just" rtl="0" fontAlgn="base"/>
            <a:r>
              <a:rPr lang="en-US" b="0" i="0" dirty="0">
                <a:solidFill>
                  <a:srgbClr val="273239"/>
                </a:solidFill>
                <a:effectLst/>
                <a:highlight>
                  <a:srgbClr val="FFFFFF"/>
                </a:highlight>
                <a:latin typeface="Nunito" pitchFamily="2" charset="0"/>
              </a:rPr>
              <a:t>The HTTP module is essential for Node.js developers, providing powerful tools for creating and managing HTTP servers and clients. Its versatility and integration capabilities make it a cornerstone of Node.js application development.</a:t>
            </a:r>
          </a:p>
          <a:p>
            <a:pPr algn="just"/>
            <a:br>
              <a:rPr lang="en-US" dirty="0"/>
            </a:br>
            <a:endParaRPr lang="en-IN" dirty="0"/>
          </a:p>
        </p:txBody>
      </p:sp>
    </p:spTree>
    <p:extLst>
      <p:ext uri="{BB962C8B-B14F-4D97-AF65-F5344CB8AC3E}">
        <p14:creationId xmlns:p14="http://schemas.microsoft.com/office/powerpoint/2010/main" val="723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1D68-5B0A-3C4E-D6E7-5446FA0676B0}"/>
              </a:ext>
            </a:extLst>
          </p:cNvPr>
          <p:cNvSpPr>
            <a:spLocks noGrp="1"/>
          </p:cNvSpPr>
          <p:nvPr>
            <p:ph type="title"/>
          </p:nvPr>
        </p:nvSpPr>
        <p:spPr/>
        <p:txBody>
          <a:bodyPr/>
          <a:lstStyle/>
          <a:p>
            <a:r>
              <a:rPr lang="en-IN" b="1" dirty="0"/>
              <a:t>Introduction to Node.js</a:t>
            </a:r>
          </a:p>
        </p:txBody>
      </p:sp>
      <p:sp>
        <p:nvSpPr>
          <p:cNvPr id="4" name="Rectangle 1">
            <a:extLst>
              <a:ext uri="{FF2B5EF4-FFF2-40B4-BE49-F238E27FC236}">
                <a16:creationId xmlns:a16="http://schemas.microsoft.com/office/drawing/2014/main" id="{6945612C-54E6-22C2-53FC-B2A9B333B598}"/>
              </a:ext>
            </a:extLst>
          </p:cNvPr>
          <p:cNvSpPr>
            <a:spLocks noGrp="1" noChangeArrowheads="1"/>
          </p:cNvSpPr>
          <p:nvPr>
            <p:ph idx="1"/>
          </p:nvPr>
        </p:nvSpPr>
        <p:spPr bwMode="auto">
          <a:xfrm>
            <a:off x="1766454" y="2483708"/>
            <a:ext cx="8156864"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Node.js is an open-source, cross-platform runtime environment that allows you to run JavaScript on the server-side.</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is built on Chrome's V8 JavaScript engine, which executes JavaScript code efficiently. </a:t>
            </a:r>
          </a:p>
        </p:txBody>
      </p:sp>
    </p:spTree>
    <p:extLst>
      <p:ext uri="{BB962C8B-B14F-4D97-AF65-F5344CB8AC3E}">
        <p14:creationId xmlns:p14="http://schemas.microsoft.com/office/powerpoint/2010/main" val="405380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2A7-FBED-A785-B813-80D5010D5048}"/>
              </a:ext>
            </a:extLst>
          </p:cNvPr>
          <p:cNvSpPr>
            <a:spLocks noGrp="1"/>
          </p:cNvSpPr>
          <p:nvPr>
            <p:ph type="title"/>
          </p:nvPr>
        </p:nvSpPr>
        <p:spPr/>
        <p:txBody>
          <a:bodyPr/>
          <a:lstStyle/>
          <a:p>
            <a:r>
              <a:rPr lang="en-US" b="1" dirty="0"/>
              <a:t>HTTP</a:t>
            </a:r>
            <a:endParaRPr lang="en-IN" b="1" dirty="0"/>
          </a:p>
        </p:txBody>
      </p:sp>
      <p:sp>
        <p:nvSpPr>
          <p:cNvPr id="3" name="TextBox 2">
            <a:extLst>
              <a:ext uri="{FF2B5EF4-FFF2-40B4-BE49-F238E27FC236}">
                <a16:creationId xmlns:a16="http://schemas.microsoft.com/office/drawing/2014/main" id="{3DB3A71F-057D-513D-F2A3-5553DA07B9EC}"/>
              </a:ext>
            </a:extLst>
          </p:cNvPr>
          <p:cNvSpPr txBox="1"/>
          <p:nvPr/>
        </p:nvSpPr>
        <p:spPr>
          <a:xfrm>
            <a:off x="1295402" y="2524176"/>
            <a:ext cx="9504216" cy="338169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i="0" dirty="0">
                <a:solidFill>
                  <a:srgbClr val="273239"/>
                </a:solidFill>
                <a:effectLst/>
                <a:highlight>
                  <a:srgbClr val="FFFFFF"/>
                </a:highlight>
                <a:latin typeface="Nunito" pitchFamily="2" charset="0"/>
              </a:rPr>
              <a:t>HTTP (Hypertext Transfer Protocol) is a fundamental protocol</a:t>
            </a:r>
            <a:r>
              <a:rPr lang="en-US" b="0" i="0" dirty="0">
                <a:solidFill>
                  <a:srgbClr val="273239"/>
                </a:solidFill>
                <a:effectLst/>
                <a:highlight>
                  <a:srgbClr val="FFFFFF"/>
                </a:highlight>
                <a:latin typeface="Nunito" pitchFamily="2" charset="0"/>
              </a:rPr>
              <a:t> of the Internet, enabling the transfer of data between a client and a server.</a:t>
            </a:r>
          </a:p>
          <a:p>
            <a:pPr marL="285750" indent="-285750" algn="just">
              <a:lnSpc>
                <a:spcPct val="150000"/>
              </a:lnSpc>
              <a:buFont typeface="Arial" panose="020B0604020202020204" pitchFamily="34" charset="0"/>
              <a:buChar char="•"/>
            </a:pPr>
            <a:r>
              <a:rPr lang="en-US" b="0" i="0" dirty="0">
                <a:solidFill>
                  <a:srgbClr val="273239"/>
                </a:solidFill>
                <a:effectLst/>
                <a:highlight>
                  <a:srgbClr val="FFFFFF"/>
                </a:highlight>
                <a:latin typeface="Nunito" pitchFamily="2" charset="0"/>
              </a:rPr>
              <a:t>It is the foundation of data communication for the World Wide Web. HTTP provides a standard between a web browser and a web server to establish communication. </a:t>
            </a:r>
          </a:p>
          <a:p>
            <a:pPr marL="285750" indent="-285750" algn="just">
              <a:lnSpc>
                <a:spcPct val="150000"/>
              </a:lnSpc>
              <a:buFont typeface="Arial" panose="020B0604020202020204" pitchFamily="34" charset="0"/>
              <a:buChar char="•"/>
            </a:pPr>
            <a:r>
              <a:rPr lang="en-US" b="0" i="0" dirty="0">
                <a:solidFill>
                  <a:srgbClr val="273239"/>
                </a:solidFill>
                <a:effectLst/>
                <a:highlight>
                  <a:srgbClr val="FFFFFF"/>
                </a:highlight>
                <a:latin typeface="Nunito" pitchFamily="2" charset="0"/>
              </a:rPr>
              <a:t>Data such as text, images, and other multimedia files are shared on the World Wide Web. Whenever a web user opens their web browser, the user indirectly uses HTTP. </a:t>
            </a:r>
          </a:p>
          <a:p>
            <a:pPr marL="285750" indent="-285750" algn="just">
              <a:lnSpc>
                <a:spcPct val="150000"/>
              </a:lnSpc>
              <a:buFont typeface="Arial" panose="020B0604020202020204" pitchFamily="34" charset="0"/>
              <a:buChar char="•"/>
            </a:pPr>
            <a:r>
              <a:rPr lang="en-US" b="0" i="0" dirty="0">
                <a:solidFill>
                  <a:srgbClr val="273239"/>
                </a:solidFill>
                <a:effectLst/>
                <a:highlight>
                  <a:srgbClr val="FFFFFF"/>
                </a:highlight>
                <a:latin typeface="Nunito" pitchFamily="2" charset="0"/>
              </a:rPr>
              <a:t>It is an application protocol that is used for distributed, collaborative, hypermedia information systems.</a:t>
            </a:r>
            <a:endParaRPr lang="en-IN" dirty="0"/>
          </a:p>
        </p:txBody>
      </p:sp>
    </p:spTree>
    <p:extLst>
      <p:ext uri="{BB962C8B-B14F-4D97-AF65-F5344CB8AC3E}">
        <p14:creationId xmlns:p14="http://schemas.microsoft.com/office/powerpoint/2010/main" val="373306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a:extLst>
              <a:ext uri="{FF2B5EF4-FFF2-40B4-BE49-F238E27FC236}">
                <a16:creationId xmlns:a16="http://schemas.microsoft.com/office/drawing/2014/main" id="{36127248-4BC1-11E3-EAE1-D7A28B059767}"/>
              </a:ext>
            </a:extLst>
          </p:cNvPr>
          <p:cNvSpPr>
            <a:spLocks noChangeAspect="1" noChangeArrowheads="1"/>
          </p:cNvSpPr>
          <p:nvPr/>
        </p:nvSpPr>
        <p:spPr bwMode="auto">
          <a:xfrm>
            <a:off x="3543300" y="876300"/>
            <a:ext cx="2705100" cy="2705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5B3C377E-30F7-C54D-689C-E48CA1861F79}"/>
              </a:ext>
            </a:extLst>
          </p:cNvPr>
          <p:cNvPicPr>
            <a:picLocks noChangeAspect="1"/>
          </p:cNvPicPr>
          <p:nvPr/>
        </p:nvPicPr>
        <p:blipFill>
          <a:blip r:embed="rId2"/>
          <a:stretch>
            <a:fillRect/>
          </a:stretch>
        </p:blipFill>
        <p:spPr>
          <a:xfrm>
            <a:off x="2817669" y="1543050"/>
            <a:ext cx="6286500" cy="3562350"/>
          </a:xfrm>
          <a:prstGeom prst="rect">
            <a:avLst/>
          </a:prstGeom>
        </p:spPr>
      </p:pic>
    </p:spTree>
    <p:extLst>
      <p:ext uri="{BB962C8B-B14F-4D97-AF65-F5344CB8AC3E}">
        <p14:creationId xmlns:p14="http://schemas.microsoft.com/office/powerpoint/2010/main" val="107329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5ED316-0AF9-5581-A7DF-B42B86C20315}"/>
              </a:ext>
            </a:extLst>
          </p:cNvPr>
          <p:cNvSpPr txBox="1"/>
          <p:nvPr/>
        </p:nvSpPr>
        <p:spPr>
          <a:xfrm>
            <a:off x="2142259" y="2249811"/>
            <a:ext cx="3333750"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73239"/>
                </a:solidFill>
                <a:effectLst/>
                <a:highlight>
                  <a:srgbClr val="FFFFFF"/>
                </a:highlight>
                <a:latin typeface="Nunito" pitchFamily="2" charset="0"/>
              </a:rPr>
              <a:t>The HTTP module in Node.js provides utilities for creating HTTP servers and clients. It’s a fundamental part of Node.js, enabling the handling of HTTP requests and responses.</a:t>
            </a:r>
            <a:endParaRPr lang="en-IN" dirty="0"/>
          </a:p>
        </p:txBody>
      </p:sp>
      <p:sp>
        <p:nvSpPr>
          <p:cNvPr id="3" name="TextBox 2">
            <a:extLst>
              <a:ext uri="{FF2B5EF4-FFF2-40B4-BE49-F238E27FC236}">
                <a16:creationId xmlns:a16="http://schemas.microsoft.com/office/drawing/2014/main" id="{AB4A7939-0CB2-7E1D-4CC6-FA6847F9770C}"/>
              </a:ext>
            </a:extLst>
          </p:cNvPr>
          <p:cNvSpPr txBox="1"/>
          <p:nvPr/>
        </p:nvSpPr>
        <p:spPr>
          <a:xfrm>
            <a:off x="1787236" y="1049482"/>
            <a:ext cx="8042564" cy="1200329"/>
          </a:xfrm>
          <a:prstGeom prst="rect">
            <a:avLst/>
          </a:prstGeom>
          <a:noFill/>
        </p:spPr>
        <p:txBody>
          <a:bodyPr wrap="square" rtlCol="0">
            <a:spAutoFit/>
          </a:bodyPr>
          <a:lstStyle/>
          <a:p>
            <a:r>
              <a:rPr lang="en-IN" sz="3600" b="1" i="0" dirty="0">
                <a:solidFill>
                  <a:srgbClr val="273239"/>
                </a:solidFill>
                <a:effectLst/>
                <a:highlight>
                  <a:srgbClr val="FFFFFF"/>
                </a:highlight>
                <a:latin typeface="Source Sans 3"/>
              </a:rPr>
              <a:t>Node.js HTTP Module</a:t>
            </a:r>
          </a:p>
          <a:p>
            <a:endParaRPr lang="en-IN" sz="3600" dirty="0"/>
          </a:p>
        </p:txBody>
      </p:sp>
      <p:pic>
        <p:nvPicPr>
          <p:cNvPr id="2050" name="Picture 2" descr="Image result for client server">
            <a:extLst>
              <a:ext uri="{FF2B5EF4-FFF2-40B4-BE49-F238E27FC236}">
                <a16:creationId xmlns:a16="http://schemas.microsoft.com/office/drawing/2014/main" id="{95D535F8-811E-F6D8-A449-E358A7C4D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9269" y="1827074"/>
            <a:ext cx="4867275" cy="3674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05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37AF2C-CBFC-648F-C81D-1EAF5B61B24B}"/>
              </a:ext>
            </a:extLst>
          </p:cNvPr>
          <p:cNvSpPr txBox="1"/>
          <p:nvPr/>
        </p:nvSpPr>
        <p:spPr>
          <a:xfrm>
            <a:off x="1821007" y="1197325"/>
            <a:ext cx="6115050" cy="523220"/>
          </a:xfrm>
          <a:prstGeom prst="rect">
            <a:avLst/>
          </a:prstGeom>
          <a:noFill/>
        </p:spPr>
        <p:txBody>
          <a:bodyPr wrap="square">
            <a:spAutoFit/>
          </a:bodyPr>
          <a:lstStyle/>
          <a:p>
            <a:pPr algn="l" fontAlgn="base"/>
            <a:r>
              <a:rPr lang="en-IN" sz="2800" b="1" i="0" dirty="0">
                <a:solidFill>
                  <a:srgbClr val="273239"/>
                </a:solidFill>
                <a:effectLst/>
                <a:highlight>
                  <a:srgbClr val="FFFFFF"/>
                </a:highlight>
                <a:latin typeface="Nunito" pitchFamily="2" charset="0"/>
              </a:rPr>
              <a:t>HTTP Module</a:t>
            </a:r>
          </a:p>
        </p:txBody>
      </p:sp>
      <p:sp>
        <p:nvSpPr>
          <p:cNvPr id="6" name="TextBox 5">
            <a:extLst>
              <a:ext uri="{FF2B5EF4-FFF2-40B4-BE49-F238E27FC236}">
                <a16:creationId xmlns:a16="http://schemas.microsoft.com/office/drawing/2014/main" id="{A87FACF1-5FBF-4EC6-D708-E55B427FB9B8}"/>
              </a:ext>
            </a:extLst>
          </p:cNvPr>
          <p:cNvSpPr txBox="1"/>
          <p:nvPr/>
        </p:nvSpPr>
        <p:spPr>
          <a:xfrm>
            <a:off x="1620982" y="2113255"/>
            <a:ext cx="8472054" cy="2970044"/>
          </a:xfrm>
          <a:prstGeom prst="rect">
            <a:avLst/>
          </a:prstGeom>
          <a:noFill/>
        </p:spPr>
        <p:txBody>
          <a:bodyPr wrap="square" rtlCol="0">
            <a:spAutoFit/>
          </a:bodyPr>
          <a:lstStyle/>
          <a:p>
            <a:pPr algn="just"/>
            <a:r>
              <a:rPr kumimoji="0" lang="en-US" altLang="en-US" sz="1800" b="0" i="0" u="none" strike="noStrike" cap="none" normalizeH="0" baseline="0" dirty="0">
                <a:ln>
                  <a:noFill/>
                </a:ln>
                <a:effectLst/>
                <a:latin typeface="Nunito" pitchFamily="2" charset="0"/>
              </a:rPr>
              <a:t>To make HTTP requests in Node.js, there is a built-in module </a:t>
            </a:r>
            <a:r>
              <a:rPr kumimoji="0" lang="en-US" altLang="en-US" sz="1800" b="1" i="0" u="none" strike="noStrike" cap="none" normalizeH="0" baseline="0" dirty="0">
                <a:ln>
                  <a:noFill/>
                </a:ln>
                <a:effectLst/>
                <a:latin typeface="Nunito" pitchFamily="2" charset="0"/>
              </a:rPr>
              <a:t>HTTP</a:t>
            </a:r>
            <a:r>
              <a:rPr kumimoji="0" lang="en-US" altLang="en-US" sz="1800" b="0" i="0" u="none" strike="noStrike" cap="none" normalizeH="0" baseline="0" dirty="0">
                <a:ln>
                  <a:noFill/>
                </a:ln>
                <a:effectLst/>
                <a:latin typeface="Nunito" pitchFamily="2" charset="0"/>
              </a:rPr>
              <a:t> in Node.js to transfer data over the HTTP. To use the HTTP server in the node, we need to require the HTTP module. The HTTP module creates an HTTP server that listens to server ports and gives a response back to the client.</a:t>
            </a:r>
          </a:p>
          <a:p>
            <a:pPr algn="just"/>
            <a:endParaRPr lang="en-US" altLang="en-US" dirty="0">
              <a:latin typeface="Nunito" pitchFamily="2" charset="0"/>
            </a:endParaRPr>
          </a:p>
          <a:p>
            <a:pPr algn="just"/>
            <a:endParaRPr kumimoji="0" lang="en-US" altLang="en-US" sz="1050" b="0" i="0" u="none" strike="noStrike" cap="none" normalizeH="0" baseline="0" dirty="0">
              <a:ln>
                <a:noFill/>
              </a:ln>
              <a:effectLst/>
              <a:latin typeface="Nunito" pitchFamily="2" charset="0"/>
            </a:endParaRPr>
          </a:p>
          <a:p>
            <a:pPr algn="just"/>
            <a:endParaRPr kumimoji="0" lang="en-US" altLang="en-US" sz="105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Nunito" pitchFamily="2" charset="0"/>
              </a:rPr>
              <a:t>Syntax:</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nsolas" panose="020B0609020204030204" pitchFamily="49" charset="0"/>
              </a:rPr>
              <a:t>           const http = require('http');</a:t>
            </a:r>
            <a:r>
              <a:rPr kumimoji="0" lang="en-US" altLang="en-US" sz="105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a:p>
            <a:pPr algn="just"/>
            <a:endParaRPr lang="en-IN" dirty="0"/>
          </a:p>
        </p:txBody>
      </p:sp>
    </p:spTree>
    <p:extLst>
      <p:ext uri="{BB962C8B-B14F-4D97-AF65-F5344CB8AC3E}">
        <p14:creationId xmlns:p14="http://schemas.microsoft.com/office/powerpoint/2010/main" val="334964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F1D4E4-1537-75CA-776F-DCD4865DFC8F}"/>
              </a:ext>
            </a:extLst>
          </p:cNvPr>
          <p:cNvSpPr txBox="1"/>
          <p:nvPr/>
        </p:nvSpPr>
        <p:spPr>
          <a:xfrm>
            <a:off x="1330036" y="1509191"/>
            <a:ext cx="8551719" cy="3416320"/>
          </a:xfrm>
          <a:prstGeom prst="rect">
            <a:avLst/>
          </a:prstGeom>
          <a:noFill/>
        </p:spPr>
        <p:txBody>
          <a:bodyPr wrap="square">
            <a:spAutoFit/>
          </a:bodyPr>
          <a:lstStyle/>
          <a:p>
            <a:pPr marL="285750" indent="-285750"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Creating Servers:</a:t>
            </a:r>
          </a:p>
          <a:p>
            <a:pPr lvl="1" algn="just" fontAlgn="base"/>
            <a:r>
              <a:rPr lang="en-US" b="0" i="0" dirty="0">
                <a:solidFill>
                  <a:srgbClr val="273239"/>
                </a:solidFill>
                <a:effectLst/>
                <a:highlight>
                  <a:srgbClr val="FFFFFF"/>
                </a:highlight>
                <a:latin typeface="Nunito" pitchFamily="2" charset="0"/>
              </a:rPr>
              <a:t>The HTTP module allows you to create a server using the </a:t>
            </a:r>
            <a:r>
              <a:rPr lang="en-US" b="1" i="0" dirty="0">
                <a:solidFill>
                  <a:srgbClr val="273239"/>
                </a:solidFill>
                <a:effectLst/>
                <a:highlight>
                  <a:srgbClr val="FFFFFF"/>
                </a:highlight>
                <a:latin typeface="Nunito" pitchFamily="2" charset="0"/>
              </a:rPr>
              <a:t>http.createServer() </a:t>
            </a:r>
            <a:r>
              <a:rPr lang="en-US" b="0" i="0" dirty="0">
                <a:solidFill>
                  <a:srgbClr val="273239"/>
                </a:solidFill>
                <a:effectLst/>
                <a:highlight>
                  <a:srgbClr val="FFFFFF"/>
                </a:highlight>
                <a:latin typeface="Nunito" pitchFamily="2" charset="0"/>
              </a:rPr>
              <a:t>method, which listens for incoming requests and handles them using a callback function.</a:t>
            </a:r>
          </a:p>
          <a:p>
            <a:pPr lvl="1" algn="just" fontAlgn="base"/>
            <a:endParaRPr lang="en-US" dirty="0">
              <a:solidFill>
                <a:srgbClr val="273239"/>
              </a:solidFill>
              <a:highlight>
                <a:srgbClr val="FFFFFF"/>
              </a:highlight>
              <a:latin typeface="Nunito" pitchFamily="2" charset="0"/>
            </a:endParaRPr>
          </a:p>
          <a:p>
            <a:pPr lvl="1" algn="just" fontAlgn="base"/>
            <a:endParaRPr lang="en-US" b="0" i="0" dirty="0">
              <a:solidFill>
                <a:srgbClr val="273239"/>
              </a:solidFill>
              <a:effectLst/>
              <a:highlight>
                <a:srgbClr val="FFFFFF"/>
              </a:highlight>
              <a:latin typeface="Nunito" pitchFamily="2" charset="0"/>
            </a:endParaRPr>
          </a:p>
          <a:p>
            <a:pPr marL="285750" indent="-285750"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Handling Requests:</a:t>
            </a:r>
          </a:p>
          <a:p>
            <a:pPr lvl="1" fontAlgn="base"/>
            <a:r>
              <a:rPr lang="en-US" b="0" i="0" dirty="0">
                <a:solidFill>
                  <a:srgbClr val="273239"/>
                </a:solidFill>
                <a:effectLst/>
                <a:highlight>
                  <a:srgbClr val="FFFFFF"/>
                </a:highlight>
                <a:latin typeface="Nunito" pitchFamily="2" charset="0"/>
              </a:rPr>
              <a:t>You can handle HTTP requests and responses by accessing the request and response objects within the callback function of </a:t>
            </a:r>
            <a:r>
              <a:rPr lang="en-US" b="1" i="0" dirty="0">
                <a:solidFill>
                  <a:srgbClr val="273239"/>
                </a:solidFill>
                <a:effectLst/>
                <a:highlight>
                  <a:srgbClr val="FFFFFF"/>
                </a:highlight>
                <a:latin typeface="Nunito" pitchFamily="2" charset="0"/>
              </a:rPr>
              <a:t>createServer(). </a:t>
            </a:r>
            <a:r>
              <a:rPr lang="en-US" b="0" i="0" dirty="0">
                <a:solidFill>
                  <a:srgbClr val="273239"/>
                </a:solidFill>
                <a:effectLst/>
                <a:highlight>
                  <a:srgbClr val="FFFFFF"/>
                </a:highlight>
                <a:latin typeface="Nunito" pitchFamily="2" charset="0"/>
              </a:rPr>
              <a:t>The request object contains data from the client, while the response object is used to send data back.</a:t>
            </a:r>
          </a:p>
          <a:p>
            <a:pPr lvl="1" algn="just" fontAlgn="base"/>
            <a:endParaRPr lang="en-US" b="0" i="0" dirty="0">
              <a:solidFill>
                <a:srgbClr val="273239"/>
              </a:solidFill>
              <a:effectLst/>
              <a:highlight>
                <a:srgbClr val="FFFFFF"/>
              </a:highlight>
              <a:latin typeface="Nunito" pitchFamily="2" charset="0"/>
            </a:endParaRPr>
          </a:p>
        </p:txBody>
      </p:sp>
    </p:spTree>
    <p:extLst>
      <p:ext uri="{BB962C8B-B14F-4D97-AF65-F5344CB8AC3E}">
        <p14:creationId xmlns:p14="http://schemas.microsoft.com/office/powerpoint/2010/main" val="2269999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5DDE8D-CDBC-2AC5-CF47-6E0A8FF74B73}"/>
              </a:ext>
            </a:extLst>
          </p:cNvPr>
          <p:cNvSpPr txBox="1"/>
          <p:nvPr/>
        </p:nvSpPr>
        <p:spPr>
          <a:xfrm>
            <a:off x="1919352" y="1205346"/>
            <a:ext cx="7738629" cy="369332"/>
          </a:xfrm>
          <a:prstGeom prst="rect">
            <a:avLst/>
          </a:prstGeom>
          <a:noFill/>
        </p:spPr>
        <p:txBody>
          <a:bodyPr wrap="square">
            <a:spAutoFit/>
          </a:bodyPr>
          <a:lstStyle/>
          <a:p>
            <a:r>
              <a:rPr lang="en-US" b="1" dirty="0">
                <a:solidFill>
                  <a:srgbClr val="273239"/>
                </a:solidFill>
                <a:highlight>
                  <a:srgbClr val="FFFFFF"/>
                </a:highlight>
                <a:latin typeface="Nunito" pitchFamily="2" charset="0"/>
              </a:rPr>
              <a:t>C</a:t>
            </a:r>
            <a:r>
              <a:rPr lang="en-US" b="1" i="0" dirty="0">
                <a:solidFill>
                  <a:srgbClr val="273239"/>
                </a:solidFill>
                <a:effectLst/>
                <a:highlight>
                  <a:srgbClr val="FFFFFF"/>
                </a:highlight>
                <a:latin typeface="Nunito" pitchFamily="2" charset="0"/>
              </a:rPr>
              <a:t>reating an HTTP server with the help of http.createServer() method. </a:t>
            </a:r>
            <a:endParaRPr lang="en-IN" b="1" dirty="0"/>
          </a:p>
        </p:txBody>
      </p:sp>
      <p:pic>
        <p:nvPicPr>
          <p:cNvPr id="7" name="Picture 6">
            <a:extLst>
              <a:ext uri="{FF2B5EF4-FFF2-40B4-BE49-F238E27FC236}">
                <a16:creationId xmlns:a16="http://schemas.microsoft.com/office/drawing/2014/main" id="{CE5F3485-20DB-6DA6-9D2B-11A450565094}"/>
              </a:ext>
            </a:extLst>
          </p:cNvPr>
          <p:cNvPicPr>
            <a:picLocks noChangeAspect="1"/>
          </p:cNvPicPr>
          <p:nvPr/>
        </p:nvPicPr>
        <p:blipFill>
          <a:blip r:embed="rId2"/>
          <a:stretch>
            <a:fillRect/>
          </a:stretch>
        </p:blipFill>
        <p:spPr>
          <a:xfrm>
            <a:off x="1919352" y="2239021"/>
            <a:ext cx="7738629" cy="2800570"/>
          </a:xfrm>
          <a:prstGeom prst="rect">
            <a:avLst/>
          </a:prstGeom>
        </p:spPr>
      </p:pic>
    </p:spTree>
    <p:extLst>
      <p:ext uri="{BB962C8B-B14F-4D97-AF65-F5344CB8AC3E}">
        <p14:creationId xmlns:p14="http://schemas.microsoft.com/office/powerpoint/2010/main" val="225145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741D81-1C42-59CC-3FE9-562DB28A2D5A}"/>
              </a:ext>
            </a:extLst>
          </p:cNvPr>
          <p:cNvSpPr txBox="1"/>
          <p:nvPr/>
        </p:nvSpPr>
        <p:spPr>
          <a:xfrm>
            <a:off x="1454729" y="1226128"/>
            <a:ext cx="9434944" cy="113877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73239"/>
              </a:solidFill>
              <a:effectLst/>
              <a:latin typeface="Nunito" pitchFamily="2"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273239"/>
                </a:solidFill>
                <a:effectLst/>
                <a:latin typeface="Nunito" pitchFamily="2" charset="0"/>
              </a:rPr>
              <a:t>Run this </a:t>
            </a:r>
            <a:r>
              <a:rPr lang="en-US" altLang="en-US" b="1" dirty="0">
                <a:solidFill>
                  <a:srgbClr val="273239"/>
                </a:solidFill>
                <a:latin typeface="Nunito" pitchFamily="2" charset="0"/>
              </a:rPr>
              <a:t>index</a:t>
            </a:r>
            <a:r>
              <a:rPr kumimoji="0" lang="en-US" altLang="en-US" sz="1800" b="1" i="0" u="none" strike="noStrike" cap="none" normalizeH="0" baseline="0" dirty="0">
                <a:ln>
                  <a:noFill/>
                </a:ln>
                <a:solidFill>
                  <a:srgbClr val="273239"/>
                </a:solidFill>
                <a:effectLst/>
                <a:latin typeface="Nunito" pitchFamily="2" charset="0"/>
              </a:rPr>
              <a:t>.js</a:t>
            </a:r>
            <a:r>
              <a:rPr kumimoji="0" lang="en-US" altLang="en-US" sz="1800" b="0" i="0" u="none" strike="noStrike" cap="none" normalizeH="0" baseline="0" dirty="0">
                <a:ln>
                  <a:noFill/>
                </a:ln>
                <a:solidFill>
                  <a:srgbClr val="273239"/>
                </a:solidFill>
                <a:effectLst/>
                <a:latin typeface="Nunito" pitchFamily="2" charset="0"/>
              </a:rPr>
              <a:t> file using the below command:</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8213C5D2-E241-967C-8080-9A16275604DC}"/>
              </a:ext>
            </a:extLst>
          </p:cNvPr>
          <p:cNvSpPr/>
          <p:nvPr/>
        </p:nvSpPr>
        <p:spPr>
          <a:xfrm>
            <a:off x="4327740" y="1891370"/>
            <a:ext cx="2160000" cy="540000"/>
          </a:xfrm>
          <a:prstGeom prst="rect">
            <a:avLst/>
          </a:prstGeom>
          <a:solidFill>
            <a:srgbClr val="000000">
              <a:alpha val="5000"/>
            </a:srgbClr>
          </a:solidFill>
          <a:ln w="180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altLang="en-US" sz="1800" b="0" i="0" u="none" strike="noStrike" cap="none" normalizeH="0" baseline="0" dirty="0">
                <a:ln>
                  <a:noFill/>
                </a:ln>
                <a:solidFill>
                  <a:schemeClr val="tx1"/>
                </a:solidFill>
                <a:effectLst/>
                <a:latin typeface="Consolas" panose="020B0609020204030204" pitchFamily="49" charset="0"/>
              </a:rPr>
              <a:t>node </a:t>
            </a:r>
            <a:r>
              <a:rPr kumimoji="0" lang="en-US" altLang="en-US" b="0" i="0" u="none" strike="noStrike" cap="none" normalizeH="0" baseline="0" dirty="0">
                <a:ln>
                  <a:noFill/>
                </a:ln>
                <a:solidFill>
                  <a:schemeClr val="tx1"/>
                </a:solidFill>
                <a:effectLst/>
                <a:latin typeface="Consolas" panose="020B0609020204030204" pitchFamily="49" charset="0"/>
              </a:rPr>
              <a:t>index</a:t>
            </a:r>
            <a:r>
              <a:rPr kumimoji="0" lang="en-US" altLang="en-US" sz="1800" b="0" i="0" u="none" strike="noStrike" cap="none" normalizeH="0" baseline="0" dirty="0">
                <a:ln>
                  <a:noFill/>
                </a:ln>
                <a:solidFill>
                  <a:schemeClr val="tx1"/>
                </a:solidFill>
                <a:effectLst/>
                <a:latin typeface="Consolas" panose="020B0609020204030204" pitchFamily="49" charset="0"/>
              </a:rPr>
              <a:t>.js</a:t>
            </a:r>
            <a:endParaRPr lang="en-IN" dirty="0">
              <a:solidFill>
                <a:srgbClr val="000000"/>
              </a:solidFill>
            </a:endParaRP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DB504446-0F44-6E90-BF80-36E2D4E0AA83}"/>
                  </a:ext>
                </a:extLst>
              </p14:cNvPr>
              <p14:cNvContentPartPr/>
              <p14:nvPr/>
            </p14:nvContentPartPr>
            <p14:xfrm>
              <a:off x="6265653" y="3137678"/>
              <a:ext cx="360" cy="360"/>
            </p14:xfrm>
          </p:contentPart>
        </mc:Choice>
        <mc:Fallback>
          <p:pic>
            <p:nvPicPr>
              <p:cNvPr id="7" name="Ink 6">
                <a:extLst>
                  <a:ext uri="{FF2B5EF4-FFF2-40B4-BE49-F238E27FC236}">
                    <a16:creationId xmlns:a16="http://schemas.microsoft.com/office/drawing/2014/main" id="{DB504446-0F44-6E90-BF80-36E2D4E0AA83}"/>
                  </a:ext>
                </a:extLst>
              </p:cNvPr>
              <p:cNvPicPr/>
              <p:nvPr/>
            </p:nvPicPr>
            <p:blipFill>
              <a:blip r:embed="rId3"/>
              <a:stretch>
                <a:fillRect/>
              </a:stretch>
            </p:blipFill>
            <p:spPr>
              <a:xfrm>
                <a:off x="6257013" y="3129038"/>
                <a:ext cx="18000" cy="18000"/>
              </a:xfrm>
              <a:prstGeom prst="rect">
                <a:avLst/>
              </a:prstGeom>
            </p:spPr>
          </p:pic>
        </mc:Fallback>
      </mc:AlternateContent>
      <p:sp>
        <p:nvSpPr>
          <p:cNvPr id="9" name="TextBox 8">
            <a:extLst>
              <a:ext uri="{FF2B5EF4-FFF2-40B4-BE49-F238E27FC236}">
                <a16:creationId xmlns:a16="http://schemas.microsoft.com/office/drawing/2014/main" id="{F20DAFE8-1045-82BF-E7AD-01F19E4B98F4}"/>
              </a:ext>
            </a:extLst>
          </p:cNvPr>
          <p:cNvSpPr txBox="1"/>
          <p:nvPr/>
        </p:nvSpPr>
        <p:spPr>
          <a:xfrm>
            <a:off x="1527824" y="2496447"/>
            <a:ext cx="6041954" cy="1200329"/>
          </a:xfrm>
          <a:prstGeom prst="rect">
            <a:avLst/>
          </a:prstGeom>
          <a:noFill/>
        </p:spPr>
        <p:txBody>
          <a:bodyPr wrap="square">
            <a:spAutoFit/>
          </a:bodyPr>
          <a:lstStyle/>
          <a:p>
            <a:pPr algn="l" rtl="0" fontAlgn="base"/>
            <a:r>
              <a:rPr lang="en-IN" b="1" i="0" dirty="0">
                <a:solidFill>
                  <a:srgbClr val="273239"/>
                </a:solidFill>
                <a:effectLst/>
                <a:highlight>
                  <a:srgbClr val="FFFFFF"/>
                </a:highlight>
                <a:latin typeface="Nunito" pitchFamily="2" charset="0"/>
              </a:rPr>
              <a:t>Output:</a:t>
            </a:r>
          </a:p>
          <a:p>
            <a:pPr marL="285750" indent="-285750" algn="l" rtl="0" fontAlgn="base">
              <a:buFont typeface="Arial" panose="020B0604020202020204" pitchFamily="34" charset="0"/>
              <a:buChar char="•"/>
            </a:pPr>
            <a:r>
              <a:rPr lang="en-IN" b="1" i="0" dirty="0">
                <a:solidFill>
                  <a:srgbClr val="273239"/>
                </a:solidFill>
                <a:effectLst/>
                <a:highlight>
                  <a:srgbClr val="FFFFFF"/>
                </a:highlight>
                <a:latin typeface="Nunito" pitchFamily="2" charset="0"/>
              </a:rPr>
              <a:t>Console Output:</a:t>
            </a:r>
            <a:endParaRPr lang="en-IN" b="0" i="0" dirty="0">
              <a:solidFill>
                <a:srgbClr val="273239"/>
              </a:solidFill>
              <a:effectLst/>
              <a:highlight>
                <a:srgbClr val="FFFFFF"/>
              </a:highlight>
              <a:latin typeface="Nunito" pitchFamily="2" charset="0"/>
            </a:endParaRPr>
          </a:p>
          <a:p>
            <a:br>
              <a:rPr lang="en-IN" dirty="0"/>
            </a:br>
            <a:endParaRPr lang="en-IN" dirty="0"/>
          </a:p>
        </p:txBody>
      </p:sp>
      <p:pic>
        <p:nvPicPr>
          <p:cNvPr id="11" name="Picture 10">
            <a:extLst>
              <a:ext uri="{FF2B5EF4-FFF2-40B4-BE49-F238E27FC236}">
                <a16:creationId xmlns:a16="http://schemas.microsoft.com/office/drawing/2014/main" id="{C42C06C3-F452-B54C-EA94-D00CE31A135E}"/>
              </a:ext>
            </a:extLst>
          </p:cNvPr>
          <p:cNvPicPr>
            <a:picLocks noChangeAspect="1"/>
          </p:cNvPicPr>
          <p:nvPr/>
        </p:nvPicPr>
        <p:blipFill>
          <a:blip r:embed="rId4"/>
          <a:stretch>
            <a:fillRect/>
          </a:stretch>
        </p:blipFill>
        <p:spPr>
          <a:xfrm>
            <a:off x="2267504" y="3270549"/>
            <a:ext cx="8722777" cy="764873"/>
          </a:xfrm>
          <a:prstGeom prst="rect">
            <a:avLst/>
          </a:prstGeom>
        </p:spPr>
      </p:pic>
      <p:pic>
        <p:nvPicPr>
          <p:cNvPr id="13" name="Picture 12">
            <a:extLst>
              <a:ext uri="{FF2B5EF4-FFF2-40B4-BE49-F238E27FC236}">
                <a16:creationId xmlns:a16="http://schemas.microsoft.com/office/drawing/2014/main" id="{3376E75B-36FE-B970-7E73-BAC910D19856}"/>
              </a:ext>
            </a:extLst>
          </p:cNvPr>
          <p:cNvPicPr>
            <a:picLocks noChangeAspect="1"/>
          </p:cNvPicPr>
          <p:nvPr/>
        </p:nvPicPr>
        <p:blipFill>
          <a:blip r:embed="rId5"/>
          <a:stretch>
            <a:fillRect/>
          </a:stretch>
        </p:blipFill>
        <p:spPr>
          <a:xfrm>
            <a:off x="4031673" y="5033650"/>
            <a:ext cx="4914900" cy="1205030"/>
          </a:xfrm>
          <a:prstGeom prst="rect">
            <a:avLst/>
          </a:prstGeom>
        </p:spPr>
      </p:pic>
      <mc:AlternateContent xmlns:mc="http://schemas.openxmlformats.org/markup-compatibility/2006">
        <mc:Choice xmlns:p14="http://schemas.microsoft.com/office/powerpoint/2010/main" Requires="p14">
          <p:contentPart p14:bwMode="auto" r:id="rId6">
            <p14:nvContentPartPr>
              <p14:cNvPr id="18" name="Ink 17">
                <a:extLst>
                  <a:ext uri="{FF2B5EF4-FFF2-40B4-BE49-F238E27FC236}">
                    <a16:creationId xmlns:a16="http://schemas.microsoft.com/office/drawing/2014/main" id="{ECEA8578-3606-4551-020B-14B9973EC5CC}"/>
                  </a:ext>
                </a:extLst>
              </p14:cNvPr>
              <p14:cNvContentPartPr/>
              <p14:nvPr/>
            </p14:nvContentPartPr>
            <p14:xfrm>
              <a:off x="6628893" y="5548598"/>
              <a:ext cx="360" cy="360"/>
            </p14:xfrm>
          </p:contentPart>
        </mc:Choice>
        <mc:Fallback>
          <p:pic>
            <p:nvPicPr>
              <p:cNvPr id="18" name="Ink 17">
                <a:extLst>
                  <a:ext uri="{FF2B5EF4-FFF2-40B4-BE49-F238E27FC236}">
                    <a16:creationId xmlns:a16="http://schemas.microsoft.com/office/drawing/2014/main" id="{ECEA8578-3606-4551-020B-14B9973EC5CC}"/>
                  </a:ext>
                </a:extLst>
              </p:cNvPr>
              <p:cNvPicPr/>
              <p:nvPr/>
            </p:nvPicPr>
            <p:blipFill>
              <a:blip r:embed="rId3"/>
              <a:stretch>
                <a:fillRect/>
              </a:stretch>
            </p:blipFill>
            <p:spPr>
              <a:xfrm>
                <a:off x="6620253" y="5539598"/>
                <a:ext cx="18000" cy="18000"/>
              </a:xfrm>
              <a:prstGeom prst="rect">
                <a:avLst/>
              </a:prstGeom>
            </p:spPr>
          </p:pic>
        </mc:Fallback>
      </mc:AlternateContent>
      <p:sp>
        <p:nvSpPr>
          <p:cNvPr id="20" name="Rectangle 19">
            <a:extLst>
              <a:ext uri="{FF2B5EF4-FFF2-40B4-BE49-F238E27FC236}">
                <a16:creationId xmlns:a16="http://schemas.microsoft.com/office/drawing/2014/main" id="{4EB728A8-2EF5-EE87-3CE1-EFC73DD3B737}"/>
              </a:ext>
            </a:extLst>
          </p:cNvPr>
          <p:cNvSpPr/>
          <p:nvPr/>
        </p:nvSpPr>
        <p:spPr>
          <a:xfrm>
            <a:off x="3753049" y="5033650"/>
            <a:ext cx="3060000" cy="900000"/>
          </a:xfrm>
          <a:prstGeom prst="rect">
            <a:avLst/>
          </a:prstGeom>
          <a:solidFill>
            <a:srgbClr val="000000">
              <a:alpha val="5000"/>
            </a:srgbClr>
          </a:solidFill>
          <a:ln w="180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000000"/>
              </a:solidFill>
            </a:endParaRPr>
          </a:p>
        </p:txBody>
      </p:sp>
      <mc:AlternateContent xmlns:mc="http://schemas.openxmlformats.org/markup-compatibility/2006">
        <mc:Choice xmlns:p14="http://schemas.microsoft.com/office/powerpoint/2010/main" Requires="p14">
          <p:contentPart p14:bwMode="auto" r:id="rId7">
            <p14:nvContentPartPr>
              <p14:cNvPr id="21" name="Ink 20">
                <a:extLst>
                  <a:ext uri="{FF2B5EF4-FFF2-40B4-BE49-F238E27FC236}">
                    <a16:creationId xmlns:a16="http://schemas.microsoft.com/office/drawing/2014/main" id="{124EEC6E-820A-6430-030A-02CAA2318EB7}"/>
                  </a:ext>
                </a:extLst>
              </p14:cNvPr>
              <p14:cNvContentPartPr/>
              <p14:nvPr/>
            </p14:nvContentPartPr>
            <p14:xfrm>
              <a:off x="7762173" y="5652638"/>
              <a:ext cx="360" cy="360"/>
            </p14:xfrm>
          </p:contentPart>
        </mc:Choice>
        <mc:Fallback>
          <p:pic>
            <p:nvPicPr>
              <p:cNvPr id="21" name="Ink 20">
                <a:extLst>
                  <a:ext uri="{FF2B5EF4-FFF2-40B4-BE49-F238E27FC236}">
                    <a16:creationId xmlns:a16="http://schemas.microsoft.com/office/drawing/2014/main" id="{124EEC6E-820A-6430-030A-02CAA2318EB7}"/>
                  </a:ext>
                </a:extLst>
              </p:cNvPr>
              <p:cNvPicPr/>
              <p:nvPr/>
            </p:nvPicPr>
            <p:blipFill>
              <a:blip r:embed="rId3"/>
              <a:stretch>
                <a:fillRect/>
              </a:stretch>
            </p:blipFill>
            <p:spPr>
              <a:xfrm>
                <a:off x="7753173" y="5643638"/>
                <a:ext cx="18000" cy="18000"/>
              </a:xfrm>
              <a:prstGeom prst="rect">
                <a:avLst/>
              </a:prstGeom>
            </p:spPr>
          </p:pic>
        </mc:Fallback>
      </mc:AlternateContent>
      <p:sp>
        <p:nvSpPr>
          <p:cNvPr id="23" name="TextBox 22">
            <a:extLst>
              <a:ext uri="{FF2B5EF4-FFF2-40B4-BE49-F238E27FC236}">
                <a16:creationId xmlns:a16="http://schemas.microsoft.com/office/drawing/2014/main" id="{89AAFFCD-24D9-C9B0-2D88-AAA198C54B66}"/>
              </a:ext>
            </a:extLst>
          </p:cNvPr>
          <p:cNvSpPr txBox="1"/>
          <p:nvPr/>
        </p:nvSpPr>
        <p:spPr>
          <a:xfrm>
            <a:off x="1527824" y="4279626"/>
            <a:ext cx="6115050" cy="369332"/>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273239"/>
                </a:solidFill>
                <a:effectLst/>
                <a:highlight>
                  <a:srgbClr val="FFFFFF"/>
                </a:highlight>
                <a:latin typeface="Nunito" pitchFamily="2" charset="0"/>
              </a:rPr>
              <a:t>Browser Output:</a:t>
            </a:r>
            <a:endParaRPr lang="en-IN" dirty="0"/>
          </a:p>
        </p:txBody>
      </p:sp>
    </p:spTree>
    <p:extLst>
      <p:ext uri="{BB962C8B-B14F-4D97-AF65-F5344CB8AC3E}">
        <p14:creationId xmlns:p14="http://schemas.microsoft.com/office/powerpoint/2010/main" val="20513376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222</TotalTime>
  <Words>434</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Garamond</vt:lpstr>
      <vt:lpstr>Nunito</vt:lpstr>
      <vt:lpstr>Source Sans 3</vt:lpstr>
      <vt:lpstr>Organic</vt:lpstr>
      <vt:lpstr>Implementing HTTP Services in Node.js</vt:lpstr>
      <vt:lpstr>Introduction to Node.js</vt:lpstr>
      <vt:lpstr>HTTP</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gouse unnisa</dc:creator>
  <cp:lastModifiedBy>gouse unnisa</cp:lastModifiedBy>
  <cp:revision>2</cp:revision>
  <dcterms:created xsi:type="dcterms:W3CDTF">2024-08-21T15:13:06Z</dcterms:created>
  <dcterms:modified xsi:type="dcterms:W3CDTF">2024-08-22T14:57:40Z</dcterms:modified>
</cp:coreProperties>
</file>