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 saveSubsetFonts="1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y="8229600" cx="14630400"/>
  <p:notesSz cx="8229600" cy="14630400"/>
  <p:defaultTextStyle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tableStyles" Target="tableStyles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2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680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1048681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US"/>
          </a:p>
        </p:txBody>
      </p:sp>
      <p:sp>
        <p:nvSpPr>
          <p:cNvPr id="1048682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83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684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582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dirty="0" lang="en-US"/>
              <a:t/>
            </a:r>
            <a:endParaRPr dirty="0" lang="en-US"/>
          </a:p>
        </p:txBody>
      </p:sp>
      <p:sp>
        <p:nvSpPr>
          <p:cNvPr id="104858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59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dirty="0" lang="en-US"/>
              <a:t/>
            </a:r>
            <a:endParaRPr dirty="0" lang="en-US"/>
          </a:p>
        </p:txBody>
      </p:sp>
      <p:sp>
        <p:nvSpPr>
          <p:cNvPr id="104859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16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dirty="0" lang="en-US"/>
              <a:t/>
            </a:r>
            <a:endParaRPr dirty="0" lang="en-US"/>
          </a:p>
        </p:txBody>
      </p:sp>
      <p:sp>
        <p:nvSpPr>
          <p:cNvPr id="104861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3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dirty="0" lang="en-US"/>
              <a:t/>
            </a:r>
            <a:endParaRPr dirty="0" lang="en-US"/>
          </a:p>
        </p:txBody>
      </p:sp>
      <p:sp>
        <p:nvSpPr>
          <p:cNvPr id="104863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5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46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dirty="0" lang="en-US"/>
              <a:t/>
            </a:r>
            <a:endParaRPr dirty="0" lang="en-US"/>
          </a:p>
        </p:txBody>
      </p:sp>
      <p:sp>
        <p:nvSpPr>
          <p:cNvPr id="104864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58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dirty="0" lang="en-US"/>
              <a:t/>
            </a:r>
            <a:endParaRPr dirty="0" lang="en-US"/>
          </a:p>
        </p:txBody>
      </p:sp>
      <p:sp>
        <p:nvSpPr>
          <p:cNvPr id="104865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77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dirty="0" lang="en-US"/>
              <a:t/>
            </a:r>
            <a:endParaRPr dirty="0" lang="en-US"/>
          </a:p>
        </p:txBody>
      </p:sp>
      <p:sp>
        <p:nvSpPr>
          <p:cNvPr id="104867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</p:sldLayoutIdLst>
  <p:hf dt="0" ftr="0" hdr="0" sldNum="0"/>
  <p:txStyles>
    <p:titleStyle>
      <a:lvl1pPr algn="ctr" defTabSz="914400" eaLnBrk="1" hangingPunct="1" latinLnBrk="0" rtl="0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5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6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Shape 0"/>
          <p:cNvSpPr/>
          <p:nvPr/>
        </p:nvSpPr>
        <p:spPr>
          <a:xfrm>
            <a:off x="0" y="0"/>
            <a:ext cx="14630400" cy="8229600"/>
          </a:xfrm>
          <a:prstGeom prst="rect"/>
          <a:solidFill>
            <a:srgbClr val="F7F3F0"/>
          </a:solidFill>
        </p:spPr>
      </p:sp>
      <p:sp>
        <p:nvSpPr>
          <p:cNvPr id="1048577" name="Shape 1"/>
          <p:cNvSpPr/>
          <p:nvPr/>
        </p:nvSpPr>
        <p:spPr>
          <a:xfrm>
            <a:off x="0" y="0"/>
            <a:ext cx="14630400" cy="8229600"/>
          </a:xfrm>
          <a:prstGeom prst="rect"/>
          <a:solidFill>
            <a:srgbClr val="FFFFFF"/>
          </a:solidFill>
        </p:spPr>
        <p:txBody>
          <a:bodyPr/>
          <a:p>
            <a:r>
              <a:rPr altLang="en-US" lang="zh-CN"/>
              <a:t>
</a:t>
            </a:r>
            <a:endParaRPr altLang="en-US" lang="zh-CN"/>
          </a:p>
        </p:txBody>
      </p:sp>
      <p:pic>
        <p:nvPicPr>
          <p:cNvPr id="2097152" name="Image 0" descr="preencoded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/>
        </p:spPr>
      </p:pic>
      <p:pic>
        <p:nvPicPr>
          <p:cNvPr id="2097153" name="Image 1" descr="preencoded.png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9427488" y="1655088"/>
            <a:ext cx="4919424" cy="4919424"/>
          </a:xfrm>
          <a:prstGeom prst="rect"/>
        </p:spPr>
      </p:pic>
      <p:sp>
        <p:nvSpPr>
          <p:cNvPr id="1048578" name="Text 2"/>
          <p:cNvSpPr/>
          <p:nvPr/>
        </p:nvSpPr>
        <p:spPr>
          <a:xfrm>
            <a:off x="793790" y="1914644"/>
            <a:ext cx="7556421" cy="1956435"/>
          </a:xfrm>
          <a:prstGeom prst="rect"/>
          <a:noFill/>
        </p:spPr>
        <p:txBody>
          <a:bodyPr anchor="t" rtlCol="0" wrap="square"/>
          <a:p>
            <a:pPr indent="0" marL="0">
              <a:lnSpc>
                <a:spcPts val="7702"/>
              </a:lnSpc>
              <a:buNone/>
            </a:pPr>
            <a:r>
              <a:rPr dirty="0" sz="6162" lang="en-US">
                <a:solidFill>
                  <a:srgbClr val="201B18"/>
                </a:solidFill>
                <a:latin typeface="Platypi" pitchFamily="34" charset="0"/>
                <a:ea typeface="Platypi" pitchFamily="34" charset="-122"/>
                <a:cs typeface="Platypi" pitchFamily="34" charset="-120"/>
              </a:rPr>
              <a:t>Introduction to HTTPS</a:t>
            </a:r>
            <a:endParaRPr dirty="0" sz="6162" lang="en-US"/>
          </a:p>
        </p:txBody>
      </p:sp>
      <p:sp>
        <p:nvSpPr>
          <p:cNvPr id="1048579" name="Text 3"/>
          <p:cNvSpPr/>
          <p:nvPr/>
        </p:nvSpPr>
        <p:spPr>
          <a:xfrm>
            <a:off x="793790" y="4211241"/>
            <a:ext cx="7556421" cy="1451610"/>
          </a:xfrm>
          <a:prstGeom prst="rect"/>
          <a:noFill/>
        </p:spPr>
        <p:txBody>
          <a:bodyPr anchor="t" rtlCol="0" wrap="square"/>
          <a:p>
            <a:pPr indent="0" marL="0">
              <a:lnSpc>
                <a:spcPts val="2858"/>
              </a:lnSpc>
              <a:buNone/>
            </a:pPr>
            <a:r>
              <a:rPr dirty="0" sz="1786" lang="en-US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 HTTPS (Hypertext Transfer Protocol Secure) is a secure version of the standard HTTP protocol used for web browsing. It ensures that data transmitted between a user's browser and a web server is encrypted and protected from eavesdropping or tampering.</a:t>
            </a:r>
            <a:endParaRPr dirty="0" sz="1786" lang="en-US"/>
          </a:p>
        </p:txBody>
      </p:sp>
      <p:sp>
        <p:nvSpPr>
          <p:cNvPr id="1048580" name="Text 6"/>
          <p:cNvSpPr/>
          <p:nvPr/>
        </p:nvSpPr>
        <p:spPr>
          <a:xfrm>
            <a:off x="1270040" y="5918002"/>
            <a:ext cx="2545556" cy="396835"/>
          </a:xfrm>
          <a:prstGeom prst="rect"/>
          <a:noFill/>
        </p:spPr>
        <p:txBody>
          <a:bodyPr anchor="t" rtlCol="0" wrap="none"/>
          <a:p>
            <a:pPr algn="l" indent="0" marL="0">
              <a:lnSpc>
                <a:spcPts val="3126"/>
              </a:lnSpc>
              <a:buNone/>
            </a:pPr>
            <a:r>
              <a:rPr b="1" dirty="0" sz="2233" lang="en-US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P</a:t>
            </a:r>
            <a:r>
              <a:rPr b="1" dirty="0" sz="2233" lang="en-US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r</a:t>
            </a:r>
            <a:r>
              <a:rPr b="1" dirty="0" sz="2233" lang="en-US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e</a:t>
            </a:r>
            <a:r>
              <a:rPr b="1" dirty="0" sz="2233" lang="en-US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s</a:t>
            </a:r>
            <a:r>
              <a:rPr b="1" dirty="0" sz="2233" lang="en-US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e</a:t>
            </a:r>
            <a:r>
              <a:rPr b="1" dirty="0" sz="2233" lang="en-US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n</a:t>
            </a:r>
            <a:r>
              <a:rPr b="1" dirty="0" sz="2233" lang="en-US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t</a:t>
            </a:r>
            <a:r>
              <a:rPr b="1" dirty="0" sz="2233" lang="en-US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e</a:t>
            </a:r>
            <a:r>
              <a:rPr b="1" dirty="0" sz="2233" lang="en-US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d</a:t>
            </a:r>
            <a:r>
              <a:rPr b="1" dirty="0" sz="2233" lang="en-US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 </a:t>
            </a:r>
            <a:r>
              <a:rPr b="1" dirty="0" sz="2233" lang="en-US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by </a:t>
            </a:r>
            <a:endParaRPr dirty="0" sz="2233" lang="en-US"/>
          </a:p>
          <a:p>
            <a:pPr algn="l" indent="0" marL="0">
              <a:lnSpc>
                <a:spcPts val="3126"/>
              </a:lnSpc>
              <a:buNone/>
            </a:pPr>
            <a:r>
              <a:rPr b="1" dirty="0" sz="2233" lang="en-US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Vemula Sameera</a:t>
            </a:r>
            <a:endParaRPr dirty="0" sz="2233" lang="en-US"/>
          </a:p>
          <a:p>
            <a:pPr algn="l" indent="0" marL="0">
              <a:lnSpc>
                <a:spcPts val="3126"/>
              </a:lnSpc>
              <a:buNone/>
            </a:pPr>
            <a:r>
              <a:rPr b="1" dirty="0" sz="2233" lang="en-US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22H51A05C7</a:t>
            </a:r>
            <a:r>
              <a:rPr b="1" dirty="0" sz="2233" lang="en-US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 </a:t>
            </a:r>
            <a:endParaRPr dirty="0" sz="2233" lang="en-US"/>
          </a:p>
          <a:p>
            <a:pPr algn="l" indent="0" marL="0">
              <a:lnSpc>
                <a:spcPts val="3126"/>
              </a:lnSpc>
              <a:buNone/>
            </a:pPr>
            <a:r>
              <a:rPr b="1" dirty="0" sz="2233" lang="en-US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C</a:t>
            </a:r>
            <a:r>
              <a:rPr b="1" dirty="0" sz="2233" lang="en-US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S</a:t>
            </a:r>
            <a:r>
              <a:rPr b="1" dirty="0" sz="2233" lang="en-US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E</a:t>
            </a:r>
            <a:r>
              <a:rPr b="1" dirty="0" sz="2233" lang="en-US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-</a:t>
            </a:r>
            <a:r>
              <a:rPr b="1" dirty="0" sz="2233" lang="en-US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D</a:t>
            </a:r>
            <a:endParaRPr dirty="0" sz="2233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4" name="Shape 0"/>
          <p:cNvSpPr/>
          <p:nvPr/>
        </p:nvSpPr>
        <p:spPr>
          <a:xfrm>
            <a:off x="0" y="0"/>
            <a:ext cx="14630400" cy="8229600"/>
          </a:xfrm>
          <a:prstGeom prst="rect"/>
          <a:solidFill>
            <a:srgbClr val="F7F3F0"/>
          </a:solidFill>
        </p:spPr>
      </p:sp>
      <p:sp>
        <p:nvSpPr>
          <p:cNvPr id="1048585" name="Shape 1"/>
          <p:cNvSpPr/>
          <p:nvPr/>
        </p:nvSpPr>
        <p:spPr>
          <a:xfrm>
            <a:off x="0" y="0"/>
            <a:ext cx="14630400" cy="8229600"/>
          </a:xfrm>
          <a:prstGeom prst="rect"/>
          <a:solidFill>
            <a:srgbClr val="FFFFFF"/>
          </a:solidFill>
        </p:spPr>
      </p:sp>
      <p:sp>
        <p:nvSpPr>
          <p:cNvPr id="1048586" name="Text 2"/>
          <p:cNvSpPr/>
          <p:nvPr/>
        </p:nvSpPr>
        <p:spPr>
          <a:xfrm>
            <a:off x="793790" y="2358509"/>
            <a:ext cx="6091595" cy="708779"/>
          </a:xfrm>
          <a:prstGeom prst="rect"/>
          <a:noFill/>
        </p:spPr>
        <p:txBody>
          <a:bodyPr anchor="t" rtlCol="0" wrap="none"/>
          <a:p>
            <a:pPr indent="0" marL="0">
              <a:lnSpc>
                <a:spcPts val="5581"/>
              </a:lnSpc>
              <a:buNone/>
            </a:pPr>
            <a:r>
              <a:rPr dirty="0" sz="4465" lang="en-US">
                <a:solidFill>
                  <a:srgbClr val="201B18"/>
                </a:solidFill>
                <a:latin typeface="Platypi" pitchFamily="34" charset="0"/>
                <a:ea typeface="Platypi" pitchFamily="34" charset="-122"/>
                <a:cs typeface="Platypi" pitchFamily="34" charset="-120"/>
              </a:rPr>
              <a:t>Importance of HTTPS</a:t>
            </a:r>
            <a:endParaRPr dirty="0" sz="4465" lang="en-US"/>
          </a:p>
        </p:txBody>
      </p:sp>
      <p:sp>
        <p:nvSpPr>
          <p:cNvPr id="1048587" name="Text 3"/>
          <p:cNvSpPr/>
          <p:nvPr/>
        </p:nvSpPr>
        <p:spPr>
          <a:xfrm>
            <a:off x="793790" y="3634264"/>
            <a:ext cx="2835235" cy="354330"/>
          </a:xfrm>
          <a:prstGeom prst="rect"/>
          <a:noFill/>
        </p:spPr>
        <p:txBody>
          <a:bodyPr anchor="t" rtlCol="0" wrap="none"/>
          <a:p>
            <a:pPr indent="0" marL="0">
              <a:lnSpc>
                <a:spcPts val="2791"/>
              </a:lnSpc>
              <a:buNone/>
            </a:pPr>
            <a:r>
              <a:rPr dirty="0" sz="2233" lang="en-US">
                <a:solidFill>
                  <a:srgbClr val="201B18"/>
                </a:solidFill>
                <a:latin typeface="Platypi" pitchFamily="34" charset="0"/>
                <a:ea typeface="Platypi" pitchFamily="34" charset="-122"/>
                <a:cs typeface="Platypi" pitchFamily="34" charset="-120"/>
              </a:rPr>
              <a:t>Privacy</a:t>
            </a:r>
            <a:endParaRPr dirty="0" sz="2233" lang="en-US"/>
          </a:p>
        </p:txBody>
      </p:sp>
      <p:sp>
        <p:nvSpPr>
          <p:cNvPr id="1048588" name="Text 4"/>
          <p:cNvSpPr/>
          <p:nvPr/>
        </p:nvSpPr>
        <p:spPr>
          <a:xfrm>
            <a:off x="793790" y="4215408"/>
            <a:ext cx="3978116" cy="1451610"/>
          </a:xfrm>
          <a:prstGeom prst="rect"/>
          <a:noFill/>
        </p:spPr>
        <p:txBody>
          <a:bodyPr anchor="t" rtlCol="0" wrap="square"/>
          <a:p>
            <a:pPr indent="0" marL="0">
              <a:lnSpc>
                <a:spcPts val="2858"/>
              </a:lnSpc>
              <a:buNone/>
            </a:pPr>
            <a:r>
              <a:rPr dirty="0" sz="1786" lang="en-US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HTTPS encrypts sensitive information like passwords, credit card numbers, and personal data, protecting users from identity theft and fraud.</a:t>
            </a:r>
            <a:endParaRPr dirty="0" sz="1786" lang="en-US"/>
          </a:p>
        </p:txBody>
      </p:sp>
      <p:sp>
        <p:nvSpPr>
          <p:cNvPr id="1048589" name="Text 5"/>
          <p:cNvSpPr/>
          <p:nvPr/>
        </p:nvSpPr>
        <p:spPr>
          <a:xfrm>
            <a:off x="5332928" y="3634264"/>
            <a:ext cx="2835235" cy="354330"/>
          </a:xfrm>
          <a:prstGeom prst="rect"/>
          <a:noFill/>
        </p:spPr>
        <p:txBody>
          <a:bodyPr anchor="t" rtlCol="0" wrap="none"/>
          <a:p>
            <a:pPr indent="0" marL="0">
              <a:lnSpc>
                <a:spcPts val="2791"/>
              </a:lnSpc>
              <a:buNone/>
            </a:pPr>
            <a:r>
              <a:rPr dirty="0" sz="2233" lang="en-US">
                <a:solidFill>
                  <a:srgbClr val="201B18"/>
                </a:solidFill>
                <a:latin typeface="Platypi" pitchFamily="34" charset="0"/>
                <a:ea typeface="Platypi" pitchFamily="34" charset="-122"/>
                <a:cs typeface="Platypi" pitchFamily="34" charset="-120"/>
              </a:rPr>
              <a:t>Integrity</a:t>
            </a:r>
            <a:endParaRPr dirty="0" sz="2233" lang="en-US"/>
          </a:p>
        </p:txBody>
      </p:sp>
      <p:sp>
        <p:nvSpPr>
          <p:cNvPr id="1048590" name="Text 6"/>
          <p:cNvSpPr/>
          <p:nvPr/>
        </p:nvSpPr>
        <p:spPr>
          <a:xfrm>
            <a:off x="5332928" y="4215408"/>
            <a:ext cx="3978116" cy="1451610"/>
          </a:xfrm>
          <a:prstGeom prst="rect"/>
          <a:noFill/>
        </p:spPr>
        <p:txBody>
          <a:bodyPr anchor="t" rtlCol="0" wrap="square"/>
          <a:p>
            <a:pPr indent="0" marL="0">
              <a:lnSpc>
                <a:spcPts val="2858"/>
              </a:lnSpc>
              <a:buNone/>
            </a:pPr>
            <a:r>
              <a:rPr dirty="0" sz="1786" lang="en-US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HTTPS verifies the website's identity, ensuring that users are communicating with the intended server and not a malicious imposter.</a:t>
            </a:r>
            <a:endParaRPr dirty="0" sz="1786" lang="en-US"/>
          </a:p>
        </p:txBody>
      </p:sp>
      <p:sp>
        <p:nvSpPr>
          <p:cNvPr id="1048591" name="Text 7"/>
          <p:cNvSpPr/>
          <p:nvPr/>
        </p:nvSpPr>
        <p:spPr>
          <a:xfrm>
            <a:off x="9872067" y="3634264"/>
            <a:ext cx="2835235" cy="354330"/>
          </a:xfrm>
          <a:prstGeom prst="rect"/>
          <a:noFill/>
        </p:spPr>
        <p:txBody>
          <a:bodyPr anchor="t" rtlCol="0" wrap="none"/>
          <a:p>
            <a:pPr indent="0" marL="0">
              <a:lnSpc>
                <a:spcPts val="2791"/>
              </a:lnSpc>
              <a:buNone/>
            </a:pPr>
            <a:r>
              <a:rPr dirty="0" sz="2233" lang="en-US">
                <a:solidFill>
                  <a:srgbClr val="201B18"/>
                </a:solidFill>
                <a:latin typeface="Platypi" pitchFamily="34" charset="0"/>
                <a:ea typeface="Platypi" pitchFamily="34" charset="-122"/>
                <a:cs typeface="Platypi" pitchFamily="34" charset="-120"/>
              </a:rPr>
              <a:t>Trust</a:t>
            </a:r>
            <a:endParaRPr dirty="0" sz="2233" lang="en-US"/>
          </a:p>
        </p:txBody>
      </p:sp>
      <p:sp>
        <p:nvSpPr>
          <p:cNvPr id="1048592" name="Text 8"/>
          <p:cNvSpPr/>
          <p:nvPr/>
        </p:nvSpPr>
        <p:spPr>
          <a:xfrm>
            <a:off x="9872067" y="4215408"/>
            <a:ext cx="3978116" cy="1088708"/>
          </a:xfrm>
          <a:prstGeom prst="rect"/>
          <a:noFill/>
        </p:spPr>
        <p:txBody>
          <a:bodyPr anchor="t" rtlCol="0" wrap="square"/>
          <a:p>
            <a:pPr indent="0" marL="0">
              <a:lnSpc>
                <a:spcPts val="2858"/>
              </a:lnSpc>
              <a:buNone/>
            </a:pPr>
            <a:r>
              <a:rPr dirty="0" sz="1786" lang="en-US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HTTPS builds user trust by signaling that a website is secure and committed to protecting its visitors' information.</a:t>
            </a:r>
            <a:endParaRPr dirty="0" sz="1786"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Shape 0"/>
          <p:cNvSpPr/>
          <p:nvPr/>
        </p:nvSpPr>
        <p:spPr>
          <a:xfrm>
            <a:off x="0" y="0"/>
            <a:ext cx="14630400" cy="8229600"/>
          </a:xfrm>
          <a:prstGeom prst="rect"/>
          <a:solidFill>
            <a:srgbClr val="F7F3F0"/>
          </a:solidFill>
        </p:spPr>
      </p:sp>
      <p:sp>
        <p:nvSpPr>
          <p:cNvPr id="1048597" name="Shape 1"/>
          <p:cNvSpPr/>
          <p:nvPr/>
        </p:nvSpPr>
        <p:spPr>
          <a:xfrm>
            <a:off x="0" y="0"/>
            <a:ext cx="14630400" cy="8229600"/>
          </a:xfrm>
          <a:prstGeom prst="rect"/>
          <a:solidFill>
            <a:srgbClr val="FFFFFF"/>
          </a:solidFill>
        </p:spPr>
      </p:sp>
      <p:pic>
        <p:nvPicPr>
          <p:cNvPr id="2097154" name="Image 0" descr="preencoded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/>
        </p:spPr>
      </p:pic>
      <p:pic>
        <p:nvPicPr>
          <p:cNvPr id="2097155" name="Image 1" descr="preencoded.png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9418915" y="2617351"/>
            <a:ext cx="4936569" cy="2994898"/>
          </a:xfrm>
          <a:prstGeom prst="rect"/>
        </p:spPr>
      </p:pic>
      <p:sp>
        <p:nvSpPr>
          <p:cNvPr id="1048598" name="Text 2"/>
          <p:cNvSpPr/>
          <p:nvPr/>
        </p:nvSpPr>
        <p:spPr>
          <a:xfrm>
            <a:off x="769620" y="782479"/>
            <a:ext cx="5497592" cy="687110"/>
          </a:xfrm>
          <a:prstGeom prst="rect"/>
          <a:noFill/>
        </p:spPr>
        <p:txBody>
          <a:bodyPr anchor="t" rtlCol="0" wrap="none"/>
          <a:p>
            <a:pPr indent="0" marL="0">
              <a:lnSpc>
                <a:spcPts val="5411"/>
              </a:lnSpc>
              <a:buNone/>
            </a:pPr>
            <a:r>
              <a:rPr dirty="0" sz="4329" lang="en-US">
                <a:solidFill>
                  <a:srgbClr val="201B18"/>
                </a:solidFill>
                <a:latin typeface="Platypi" pitchFamily="34" charset="0"/>
                <a:ea typeface="Platypi" pitchFamily="34" charset="-122"/>
                <a:cs typeface="Platypi" pitchFamily="34" charset="-120"/>
              </a:rPr>
              <a:t>How HTTPS Works</a:t>
            </a:r>
            <a:endParaRPr dirty="0" sz="4329" lang="en-US"/>
          </a:p>
        </p:txBody>
      </p:sp>
      <p:sp>
        <p:nvSpPr>
          <p:cNvPr id="1048599" name="Shape 3"/>
          <p:cNvSpPr/>
          <p:nvPr/>
        </p:nvSpPr>
        <p:spPr>
          <a:xfrm>
            <a:off x="1084183" y="1799392"/>
            <a:ext cx="30480" cy="5647730"/>
          </a:xfrm>
          <a:prstGeom prst="roundRect">
            <a:avLst>
              <a:gd name="adj" fmla="val 108221"/>
            </a:avLst>
          </a:prstGeom>
          <a:solidFill>
            <a:srgbClr val="D8D4D4"/>
          </a:solidFill>
        </p:spPr>
      </p:sp>
      <p:sp>
        <p:nvSpPr>
          <p:cNvPr id="1048600" name="Shape 4"/>
          <p:cNvSpPr/>
          <p:nvPr/>
        </p:nvSpPr>
        <p:spPr>
          <a:xfrm>
            <a:off x="1316295" y="2278737"/>
            <a:ext cx="769620" cy="30480"/>
          </a:xfrm>
          <a:prstGeom prst="roundRect">
            <a:avLst>
              <a:gd name="adj" fmla="val 108221"/>
            </a:avLst>
          </a:prstGeom>
          <a:solidFill>
            <a:srgbClr val="D8D4D4"/>
          </a:solidFill>
        </p:spPr>
      </p:sp>
      <p:sp>
        <p:nvSpPr>
          <p:cNvPr id="1048601" name="Shape 5"/>
          <p:cNvSpPr/>
          <p:nvPr/>
        </p:nvSpPr>
        <p:spPr>
          <a:xfrm>
            <a:off x="852071" y="2046684"/>
            <a:ext cx="494705" cy="494705"/>
          </a:xfrm>
          <a:prstGeom prst="roundRect">
            <a:avLst>
              <a:gd name="adj" fmla="val 6668"/>
            </a:avLst>
          </a:prstGeom>
          <a:solidFill>
            <a:srgbClr val="F9F7F7"/>
          </a:solidFill>
        </p:spPr>
      </p:sp>
      <p:sp>
        <p:nvSpPr>
          <p:cNvPr id="1048602" name="Text 6"/>
          <p:cNvSpPr/>
          <p:nvPr/>
        </p:nvSpPr>
        <p:spPr>
          <a:xfrm>
            <a:off x="1025307" y="2129076"/>
            <a:ext cx="148114" cy="329803"/>
          </a:xfrm>
          <a:prstGeom prst="rect"/>
          <a:noFill/>
        </p:spPr>
        <p:txBody>
          <a:bodyPr anchor="t" rtlCol="0" wrap="none"/>
          <a:p>
            <a:pPr algn="ctr" indent="0" marL="0">
              <a:lnSpc>
                <a:spcPts val="2597"/>
              </a:lnSpc>
              <a:buNone/>
            </a:pPr>
            <a:r>
              <a:rPr dirty="0" sz="2597" lang="en-US">
                <a:solidFill>
                  <a:srgbClr val="504C49"/>
                </a:solidFill>
                <a:latin typeface="Platypi" pitchFamily="34" charset="0"/>
                <a:ea typeface="Platypi" pitchFamily="34" charset="-122"/>
                <a:cs typeface="Platypi" pitchFamily="34" charset="-120"/>
              </a:rPr>
              <a:t>1</a:t>
            </a:r>
            <a:endParaRPr dirty="0" sz="2597" lang="en-US"/>
          </a:p>
        </p:txBody>
      </p:sp>
      <p:sp>
        <p:nvSpPr>
          <p:cNvPr id="1048603" name="Text 7"/>
          <p:cNvSpPr/>
          <p:nvPr/>
        </p:nvSpPr>
        <p:spPr>
          <a:xfrm>
            <a:off x="2308860" y="2019181"/>
            <a:ext cx="2748796" cy="343614"/>
          </a:xfrm>
          <a:prstGeom prst="rect"/>
          <a:noFill/>
        </p:spPr>
        <p:txBody>
          <a:bodyPr anchor="t" rtlCol="0" wrap="none"/>
          <a:p>
            <a:pPr algn="l" indent="0" marL="0">
              <a:lnSpc>
                <a:spcPts val="2706"/>
              </a:lnSpc>
              <a:buNone/>
            </a:pPr>
            <a:r>
              <a:rPr dirty="0" sz="2164" lang="en-US">
                <a:solidFill>
                  <a:srgbClr val="504C49"/>
                </a:solidFill>
                <a:latin typeface="Platypi" pitchFamily="34" charset="0"/>
                <a:ea typeface="Platypi" pitchFamily="34" charset="-122"/>
                <a:cs typeface="Platypi" pitchFamily="34" charset="-120"/>
              </a:rPr>
              <a:t>Handshake</a:t>
            </a:r>
            <a:endParaRPr dirty="0" sz="2164" lang="en-US"/>
          </a:p>
        </p:txBody>
      </p:sp>
      <p:sp>
        <p:nvSpPr>
          <p:cNvPr id="1048604" name="Text 8"/>
          <p:cNvSpPr/>
          <p:nvPr/>
        </p:nvSpPr>
        <p:spPr>
          <a:xfrm>
            <a:off x="2308860" y="2494717"/>
            <a:ext cx="6065520" cy="703659"/>
          </a:xfrm>
          <a:prstGeom prst="rect"/>
          <a:noFill/>
        </p:spPr>
        <p:txBody>
          <a:bodyPr anchor="t" rtlCol="0" wrap="square"/>
          <a:p>
            <a:pPr algn="l" indent="0" marL="0">
              <a:lnSpc>
                <a:spcPts val="2770"/>
              </a:lnSpc>
              <a:buNone/>
            </a:pPr>
            <a:r>
              <a:rPr dirty="0" sz="1732" lang="en-US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The client (browser) and server establish a secure connection by exchanging encryption keys and certificates.</a:t>
            </a:r>
            <a:endParaRPr dirty="0" sz="1732" lang="en-US"/>
          </a:p>
        </p:txBody>
      </p:sp>
      <p:sp>
        <p:nvSpPr>
          <p:cNvPr id="1048605" name="Shape 9"/>
          <p:cNvSpPr/>
          <p:nvPr/>
        </p:nvSpPr>
        <p:spPr>
          <a:xfrm>
            <a:off x="1316295" y="4117300"/>
            <a:ext cx="769620" cy="30480"/>
          </a:xfrm>
          <a:prstGeom prst="roundRect">
            <a:avLst>
              <a:gd name="adj" fmla="val 108221"/>
            </a:avLst>
          </a:prstGeom>
          <a:solidFill>
            <a:srgbClr val="D8D4D4"/>
          </a:solidFill>
        </p:spPr>
      </p:sp>
      <p:sp>
        <p:nvSpPr>
          <p:cNvPr id="1048606" name="Shape 10"/>
          <p:cNvSpPr/>
          <p:nvPr/>
        </p:nvSpPr>
        <p:spPr>
          <a:xfrm>
            <a:off x="852071" y="3885247"/>
            <a:ext cx="494705" cy="494705"/>
          </a:xfrm>
          <a:prstGeom prst="roundRect">
            <a:avLst>
              <a:gd name="adj" fmla="val 6668"/>
            </a:avLst>
          </a:prstGeom>
          <a:solidFill>
            <a:srgbClr val="F9F7F7"/>
          </a:solidFill>
        </p:spPr>
      </p:sp>
      <p:sp>
        <p:nvSpPr>
          <p:cNvPr id="1048607" name="Text 11"/>
          <p:cNvSpPr/>
          <p:nvPr/>
        </p:nvSpPr>
        <p:spPr>
          <a:xfrm>
            <a:off x="992922" y="3967639"/>
            <a:ext cx="213003" cy="329803"/>
          </a:xfrm>
          <a:prstGeom prst="rect"/>
          <a:noFill/>
        </p:spPr>
        <p:txBody>
          <a:bodyPr anchor="t" rtlCol="0" wrap="none"/>
          <a:p>
            <a:pPr algn="ctr" indent="0" marL="0">
              <a:lnSpc>
                <a:spcPts val="2597"/>
              </a:lnSpc>
              <a:buNone/>
            </a:pPr>
            <a:r>
              <a:rPr dirty="0" sz="2597" lang="en-US">
                <a:solidFill>
                  <a:srgbClr val="504C49"/>
                </a:solidFill>
                <a:latin typeface="Platypi" pitchFamily="34" charset="0"/>
                <a:ea typeface="Platypi" pitchFamily="34" charset="-122"/>
                <a:cs typeface="Platypi" pitchFamily="34" charset="-120"/>
              </a:rPr>
              <a:t>2</a:t>
            </a:r>
            <a:endParaRPr dirty="0" sz="2597" lang="en-US"/>
          </a:p>
        </p:txBody>
      </p:sp>
      <p:sp>
        <p:nvSpPr>
          <p:cNvPr id="1048608" name="Text 12"/>
          <p:cNvSpPr/>
          <p:nvPr/>
        </p:nvSpPr>
        <p:spPr>
          <a:xfrm>
            <a:off x="2308860" y="3857744"/>
            <a:ext cx="2748796" cy="343614"/>
          </a:xfrm>
          <a:prstGeom prst="rect"/>
          <a:noFill/>
        </p:spPr>
        <p:txBody>
          <a:bodyPr anchor="t" rtlCol="0" wrap="none"/>
          <a:p>
            <a:pPr algn="l" indent="0" marL="0">
              <a:lnSpc>
                <a:spcPts val="2706"/>
              </a:lnSpc>
              <a:buNone/>
            </a:pPr>
            <a:r>
              <a:rPr dirty="0" sz="2164" lang="en-US">
                <a:solidFill>
                  <a:srgbClr val="504C49"/>
                </a:solidFill>
                <a:latin typeface="Platypi" pitchFamily="34" charset="0"/>
                <a:ea typeface="Platypi" pitchFamily="34" charset="-122"/>
                <a:cs typeface="Platypi" pitchFamily="34" charset="-120"/>
              </a:rPr>
              <a:t>Encryption</a:t>
            </a:r>
            <a:endParaRPr dirty="0" sz="2164" lang="en-US"/>
          </a:p>
        </p:txBody>
      </p:sp>
      <p:sp>
        <p:nvSpPr>
          <p:cNvPr id="1048609" name="Text 13"/>
          <p:cNvSpPr/>
          <p:nvPr/>
        </p:nvSpPr>
        <p:spPr>
          <a:xfrm>
            <a:off x="2308860" y="4333280"/>
            <a:ext cx="6065520" cy="703659"/>
          </a:xfrm>
          <a:prstGeom prst="rect"/>
          <a:noFill/>
        </p:spPr>
        <p:txBody>
          <a:bodyPr anchor="t" rtlCol="0" wrap="square"/>
          <a:p>
            <a:pPr algn="l" indent="0" marL="0">
              <a:lnSpc>
                <a:spcPts val="2770"/>
              </a:lnSpc>
              <a:buNone/>
            </a:pPr>
            <a:r>
              <a:rPr dirty="0" sz="1732" lang="en-US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All data transmitted between the client and server is encrypted using the established cryptographic protocols.</a:t>
            </a:r>
            <a:endParaRPr dirty="0" sz="1732" lang="en-US"/>
          </a:p>
        </p:txBody>
      </p:sp>
      <p:sp>
        <p:nvSpPr>
          <p:cNvPr id="1048610" name="Shape 14"/>
          <p:cNvSpPr/>
          <p:nvPr/>
        </p:nvSpPr>
        <p:spPr>
          <a:xfrm>
            <a:off x="1316295" y="5955863"/>
            <a:ext cx="769620" cy="30480"/>
          </a:xfrm>
          <a:prstGeom prst="roundRect">
            <a:avLst>
              <a:gd name="adj" fmla="val 108221"/>
            </a:avLst>
          </a:prstGeom>
          <a:solidFill>
            <a:srgbClr val="D8D4D4"/>
          </a:solidFill>
        </p:spPr>
      </p:sp>
      <p:sp>
        <p:nvSpPr>
          <p:cNvPr id="1048611" name="Shape 15"/>
          <p:cNvSpPr/>
          <p:nvPr/>
        </p:nvSpPr>
        <p:spPr>
          <a:xfrm>
            <a:off x="852071" y="5723811"/>
            <a:ext cx="494705" cy="494705"/>
          </a:xfrm>
          <a:prstGeom prst="roundRect">
            <a:avLst>
              <a:gd name="adj" fmla="val 6668"/>
            </a:avLst>
          </a:prstGeom>
          <a:solidFill>
            <a:srgbClr val="F9F7F7"/>
          </a:solidFill>
        </p:spPr>
      </p:sp>
      <p:sp>
        <p:nvSpPr>
          <p:cNvPr id="1048612" name="Text 16"/>
          <p:cNvSpPr/>
          <p:nvPr/>
        </p:nvSpPr>
        <p:spPr>
          <a:xfrm>
            <a:off x="996494" y="5806202"/>
            <a:ext cx="205740" cy="329803"/>
          </a:xfrm>
          <a:prstGeom prst="rect"/>
          <a:noFill/>
        </p:spPr>
        <p:txBody>
          <a:bodyPr anchor="t" rtlCol="0" wrap="none"/>
          <a:p>
            <a:pPr algn="ctr" indent="0" marL="0">
              <a:lnSpc>
                <a:spcPts val="2597"/>
              </a:lnSpc>
              <a:buNone/>
            </a:pPr>
            <a:r>
              <a:rPr dirty="0" sz="2597" lang="en-US">
                <a:solidFill>
                  <a:srgbClr val="504C49"/>
                </a:solidFill>
                <a:latin typeface="Platypi" pitchFamily="34" charset="0"/>
                <a:ea typeface="Platypi" pitchFamily="34" charset="-122"/>
                <a:cs typeface="Platypi" pitchFamily="34" charset="-120"/>
              </a:rPr>
              <a:t>3</a:t>
            </a:r>
            <a:endParaRPr dirty="0" sz="2597" lang="en-US"/>
          </a:p>
        </p:txBody>
      </p:sp>
      <p:sp>
        <p:nvSpPr>
          <p:cNvPr id="1048613" name="Text 17"/>
          <p:cNvSpPr/>
          <p:nvPr/>
        </p:nvSpPr>
        <p:spPr>
          <a:xfrm>
            <a:off x="2308860" y="5696307"/>
            <a:ext cx="2748796" cy="343614"/>
          </a:xfrm>
          <a:prstGeom prst="rect"/>
          <a:noFill/>
        </p:spPr>
        <p:txBody>
          <a:bodyPr anchor="t" rtlCol="0" wrap="none"/>
          <a:p>
            <a:pPr algn="l" indent="0" marL="0">
              <a:lnSpc>
                <a:spcPts val="2706"/>
              </a:lnSpc>
              <a:buNone/>
            </a:pPr>
            <a:r>
              <a:rPr dirty="0" sz="2164" lang="en-US">
                <a:solidFill>
                  <a:srgbClr val="504C49"/>
                </a:solidFill>
                <a:latin typeface="Platypi" pitchFamily="34" charset="0"/>
                <a:ea typeface="Platypi" pitchFamily="34" charset="-122"/>
                <a:cs typeface="Platypi" pitchFamily="34" charset="-120"/>
              </a:rPr>
              <a:t>Verification</a:t>
            </a:r>
            <a:endParaRPr dirty="0" sz="2164" lang="en-US"/>
          </a:p>
        </p:txBody>
      </p:sp>
      <p:sp>
        <p:nvSpPr>
          <p:cNvPr id="1048614" name="Text 18"/>
          <p:cNvSpPr/>
          <p:nvPr/>
        </p:nvSpPr>
        <p:spPr>
          <a:xfrm>
            <a:off x="2308860" y="6171843"/>
            <a:ext cx="6065520" cy="1055489"/>
          </a:xfrm>
          <a:prstGeom prst="rect"/>
          <a:noFill/>
        </p:spPr>
        <p:txBody>
          <a:bodyPr anchor="t" rtlCol="0" wrap="square"/>
          <a:p>
            <a:pPr algn="l" indent="0" marL="0">
              <a:lnSpc>
                <a:spcPts val="2770"/>
              </a:lnSpc>
              <a:buNone/>
            </a:pPr>
            <a:r>
              <a:rPr dirty="0" sz="1732" lang="en-US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The server's identity is verified using the digital certificate, ensuring the client is communicating with the intended website.</a:t>
            </a:r>
            <a:endParaRPr dirty="0" sz="1732"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Shape 0"/>
          <p:cNvSpPr/>
          <p:nvPr/>
        </p:nvSpPr>
        <p:spPr>
          <a:xfrm>
            <a:off x="0" y="0"/>
            <a:ext cx="14630400" cy="8229600"/>
          </a:xfrm>
          <a:prstGeom prst="rect"/>
          <a:solidFill>
            <a:srgbClr val="F7F3F0"/>
          </a:solidFill>
        </p:spPr>
      </p:sp>
      <p:sp>
        <p:nvSpPr>
          <p:cNvPr id="1048619" name="Shape 1"/>
          <p:cNvSpPr/>
          <p:nvPr/>
        </p:nvSpPr>
        <p:spPr>
          <a:xfrm>
            <a:off x="0" y="0"/>
            <a:ext cx="14630400" cy="8229600"/>
          </a:xfrm>
          <a:prstGeom prst="rect"/>
          <a:solidFill>
            <a:srgbClr val="FFFFFF"/>
          </a:solidFill>
        </p:spPr>
      </p:sp>
      <p:pic>
        <p:nvPicPr>
          <p:cNvPr id="2097156" name="Image 0" descr="preencoded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14630400" cy="2835235"/>
          </a:xfrm>
          <a:prstGeom prst="rect"/>
        </p:spPr>
      </p:pic>
      <p:pic>
        <p:nvPicPr>
          <p:cNvPr id="2097157" name="Image 1" descr="preencoded.png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5694998" y="283488"/>
            <a:ext cx="3240286" cy="2268260"/>
          </a:xfrm>
          <a:prstGeom prst="rect"/>
        </p:spPr>
      </p:pic>
      <p:sp>
        <p:nvSpPr>
          <p:cNvPr id="1048620" name="Text 2"/>
          <p:cNvSpPr/>
          <p:nvPr/>
        </p:nvSpPr>
        <p:spPr>
          <a:xfrm>
            <a:off x="793790" y="3727847"/>
            <a:ext cx="9144833" cy="708779"/>
          </a:xfrm>
          <a:prstGeom prst="rect"/>
          <a:noFill/>
        </p:spPr>
        <p:txBody>
          <a:bodyPr anchor="t" rtlCol="0" wrap="none"/>
          <a:p>
            <a:pPr indent="0" marL="0">
              <a:lnSpc>
                <a:spcPts val="5581"/>
              </a:lnSpc>
              <a:buNone/>
            </a:pPr>
            <a:r>
              <a:rPr dirty="0" sz="4465" lang="en-US">
                <a:solidFill>
                  <a:srgbClr val="201B18"/>
                </a:solidFill>
                <a:latin typeface="Platypi" pitchFamily="34" charset="0"/>
                <a:ea typeface="Platypi" pitchFamily="34" charset="-122"/>
                <a:cs typeface="Platypi" pitchFamily="34" charset="-120"/>
              </a:rPr>
              <a:t>Implementing HTTPS on Servers</a:t>
            </a:r>
            <a:endParaRPr dirty="0" sz="4465" lang="en-US"/>
          </a:p>
        </p:txBody>
      </p:sp>
      <p:sp>
        <p:nvSpPr>
          <p:cNvPr id="1048621" name="Shape 3"/>
          <p:cNvSpPr/>
          <p:nvPr/>
        </p:nvSpPr>
        <p:spPr>
          <a:xfrm>
            <a:off x="793790" y="5031938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9F7F7"/>
          </a:solidFill>
        </p:spPr>
      </p:sp>
      <p:sp>
        <p:nvSpPr>
          <p:cNvPr id="1048622" name="Text 4"/>
          <p:cNvSpPr/>
          <p:nvPr/>
        </p:nvSpPr>
        <p:spPr>
          <a:xfrm>
            <a:off x="972503" y="5116949"/>
            <a:ext cx="152757" cy="340281"/>
          </a:xfrm>
          <a:prstGeom prst="rect"/>
          <a:noFill/>
        </p:spPr>
        <p:txBody>
          <a:bodyPr anchor="t" rtlCol="0" wrap="none"/>
          <a:p>
            <a:pPr algn="ctr" indent="0" marL="0">
              <a:lnSpc>
                <a:spcPts val="2679"/>
              </a:lnSpc>
              <a:buNone/>
            </a:pPr>
            <a:r>
              <a:rPr dirty="0" sz="2679" lang="en-US">
                <a:solidFill>
                  <a:srgbClr val="504C49"/>
                </a:solidFill>
                <a:latin typeface="Platypi" pitchFamily="34" charset="0"/>
                <a:ea typeface="Platypi" pitchFamily="34" charset="-122"/>
                <a:cs typeface="Platypi" pitchFamily="34" charset="-120"/>
              </a:rPr>
              <a:t>1</a:t>
            </a:r>
            <a:endParaRPr dirty="0" sz="2679" lang="en-US"/>
          </a:p>
        </p:txBody>
      </p:sp>
      <p:sp>
        <p:nvSpPr>
          <p:cNvPr id="1048623" name="Text 5"/>
          <p:cNvSpPr/>
          <p:nvPr/>
        </p:nvSpPr>
        <p:spPr>
          <a:xfrm>
            <a:off x="1530906" y="5031938"/>
            <a:ext cx="3459242" cy="708660"/>
          </a:xfrm>
          <a:prstGeom prst="rect"/>
          <a:noFill/>
        </p:spPr>
        <p:txBody>
          <a:bodyPr anchor="t" rtlCol="0" wrap="square"/>
          <a:p>
            <a:pPr indent="0" marL="0">
              <a:lnSpc>
                <a:spcPts val="2791"/>
              </a:lnSpc>
              <a:buNone/>
            </a:pPr>
            <a:r>
              <a:rPr dirty="0" sz="2233" lang="en-US">
                <a:solidFill>
                  <a:srgbClr val="504C49"/>
                </a:solidFill>
                <a:latin typeface="Platypi" pitchFamily="34" charset="0"/>
                <a:ea typeface="Platypi" pitchFamily="34" charset="-122"/>
                <a:cs typeface="Platypi" pitchFamily="34" charset="-120"/>
              </a:rPr>
              <a:t>Obtain SSL/TLS Certificate</a:t>
            </a:r>
            <a:endParaRPr dirty="0" sz="2233" lang="en-US"/>
          </a:p>
        </p:txBody>
      </p:sp>
      <p:sp>
        <p:nvSpPr>
          <p:cNvPr id="1048624" name="Text 6"/>
          <p:cNvSpPr/>
          <p:nvPr/>
        </p:nvSpPr>
        <p:spPr>
          <a:xfrm>
            <a:off x="1530906" y="5876687"/>
            <a:ext cx="3459242" cy="1451610"/>
          </a:xfrm>
          <a:prstGeom prst="rect"/>
          <a:noFill/>
        </p:spPr>
        <p:txBody>
          <a:bodyPr anchor="t" rtlCol="0" wrap="square"/>
          <a:p>
            <a:pPr indent="0" marL="0">
              <a:lnSpc>
                <a:spcPts val="2858"/>
              </a:lnSpc>
              <a:buNone/>
            </a:pPr>
            <a:r>
              <a:rPr dirty="0" sz="1786" lang="en-US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Acquire a valid SSL/TLS certificate from a trusted Certificate Authority (CA) to enable HTTPS on the web server.</a:t>
            </a:r>
            <a:endParaRPr dirty="0" sz="1786" lang="en-US"/>
          </a:p>
        </p:txBody>
      </p:sp>
      <p:sp>
        <p:nvSpPr>
          <p:cNvPr id="1048625" name="Shape 7"/>
          <p:cNvSpPr/>
          <p:nvPr/>
        </p:nvSpPr>
        <p:spPr>
          <a:xfrm>
            <a:off x="5216962" y="5031938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9F7F7"/>
          </a:solidFill>
        </p:spPr>
      </p:sp>
      <p:sp>
        <p:nvSpPr>
          <p:cNvPr id="1048626" name="Text 8"/>
          <p:cNvSpPr/>
          <p:nvPr/>
        </p:nvSpPr>
        <p:spPr>
          <a:xfrm>
            <a:off x="5362218" y="5116949"/>
            <a:ext cx="219789" cy="340281"/>
          </a:xfrm>
          <a:prstGeom prst="rect"/>
          <a:noFill/>
        </p:spPr>
        <p:txBody>
          <a:bodyPr anchor="t" rtlCol="0" wrap="none"/>
          <a:p>
            <a:pPr algn="ctr" indent="0" marL="0">
              <a:lnSpc>
                <a:spcPts val="2679"/>
              </a:lnSpc>
              <a:buNone/>
            </a:pPr>
            <a:r>
              <a:rPr dirty="0" sz="2679" lang="en-US">
                <a:solidFill>
                  <a:srgbClr val="504C49"/>
                </a:solidFill>
                <a:latin typeface="Platypi" pitchFamily="34" charset="0"/>
                <a:ea typeface="Platypi" pitchFamily="34" charset="-122"/>
                <a:cs typeface="Platypi" pitchFamily="34" charset="-120"/>
              </a:rPr>
              <a:t>2</a:t>
            </a:r>
            <a:endParaRPr dirty="0" sz="2679" lang="en-US"/>
          </a:p>
        </p:txBody>
      </p:sp>
      <p:sp>
        <p:nvSpPr>
          <p:cNvPr id="1048627" name="Text 9"/>
          <p:cNvSpPr/>
          <p:nvPr/>
        </p:nvSpPr>
        <p:spPr>
          <a:xfrm>
            <a:off x="5954078" y="5031938"/>
            <a:ext cx="3035737" cy="354330"/>
          </a:xfrm>
          <a:prstGeom prst="rect"/>
          <a:noFill/>
        </p:spPr>
        <p:txBody>
          <a:bodyPr anchor="t" rtlCol="0" wrap="none"/>
          <a:p>
            <a:pPr indent="0" marL="0">
              <a:lnSpc>
                <a:spcPts val="2791"/>
              </a:lnSpc>
              <a:buNone/>
            </a:pPr>
            <a:r>
              <a:rPr dirty="0" sz="2233" lang="en-US">
                <a:solidFill>
                  <a:srgbClr val="504C49"/>
                </a:solidFill>
                <a:latin typeface="Platypi" pitchFamily="34" charset="0"/>
                <a:ea typeface="Platypi" pitchFamily="34" charset="-122"/>
                <a:cs typeface="Platypi" pitchFamily="34" charset="-120"/>
              </a:rPr>
              <a:t>Configure Web Server</a:t>
            </a:r>
            <a:endParaRPr dirty="0" sz="2233" lang="en-US"/>
          </a:p>
        </p:txBody>
      </p:sp>
      <p:sp>
        <p:nvSpPr>
          <p:cNvPr id="1048628" name="Text 10"/>
          <p:cNvSpPr/>
          <p:nvPr/>
        </p:nvSpPr>
        <p:spPr>
          <a:xfrm>
            <a:off x="5954078" y="5522357"/>
            <a:ext cx="3459242" cy="1814513"/>
          </a:xfrm>
          <a:prstGeom prst="rect"/>
          <a:noFill/>
        </p:spPr>
        <p:txBody>
          <a:bodyPr anchor="t" rtlCol="0" wrap="square"/>
          <a:p>
            <a:pPr indent="0" marL="0">
              <a:lnSpc>
                <a:spcPts val="2858"/>
              </a:lnSpc>
              <a:buNone/>
            </a:pPr>
            <a:r>
              <a:rPr dirty="0" sz="1786" lang="en-US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Update the web server's configuration to enable HTTPS and specify the location of the SSL/TLS certificate and private key.</a:t>
            </a:r>
            <a:endParaRPr dirty="0" sz="1786" lang="en-US"/>
          </a:p>
        </p:txBody>
      </p:sp>
      <p:sp>
        <p:nvSpPr>
          <p:cNvPr id="1048629" name="Shape 11"/>
          <p:cNvSpPr/>
          <p:nvPr/>
        </p:nvSpPr>
        <p:spPr>
          <a:xfrm>
            <a:off x="9640133" y="5031938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9F7F7"/>
          </a:solidFill>
        </p:spPr>
      </p:sp>
      <p:sp>
        <p:nvSpPr>
          <p:cNvPr id="1048630" name="Text 12"/>
          <p:cNvSpPr/>
          <p:nvPr/>
        </p:nvSpPr>
        <p:spPr>
          <a:xfrm>
            <a:off x="9789081" y="5116949"/>
            <a:ext cx="212288" cy="340281"/>
          </a:xfrm>
          <a:prstGeom prst="rect"/>
          <a:noFill/>
        </p:spPr>
        <p:txBody>
          <a:bodyPr anchor="t" rtlCol="0" wrap="none"/>
          <a:p>
            <a:pPr algn="ctr" indent="0" marL="0">
              <a:lnSpc>
                <a:spcPts val="2679"/>
              </a:lnSpc>
              <a:buNone/>
            </a:pPr>
            <a:r>
              <a:rPr dirty="0" sz="2679" lang="en-US">
                <a:solidFill>
                  <a:srgbClr val="504C49"/>
                </a:solidFill>
                <a:latin typeface="Platypi" pitchFamily="34" charset="0"/>
                <a:ea typeface="Platypi" pitchFamily="34" charset="-122"/>
                <a:cs typeface="Platypi" pitchFamily="34" charset="-120"/>
              </a:rPr>
              <a:t>3</a:t>
            </a:r>
            <a:endParaRPr dirty="0" sz="2679" lang="en-US"/>
          </a:p>
        </p:txBody>
      </p:sp>
      <p:sp>
        <p:nvSpPr>
          <p:cNvPr id="1048631" name="Text 13"/>
          <p:cNvSpPr/>
          <p:nvPr/>
        </p:nvSpPr>
        <p:spPr>
          <a:xfrm>
            <a:off x="10377249" y="5031938"/>
            <a:ext cx="2835235" cy="354330"/>
          </a:xfrm>
          <a:prstGeom prst="rect"/>
          <a:noFill/>
        </p:spPr>
        <p:txBody>
          <a:bodyPr anchor="t" rtlCol="0" wrap="none"/>
          <a:p>
            <a:pPr indent="0" marL="0">
              <a:lnSpc>
                <a:spcPts val="2791"/>
              </a:lnSpc>
              <a:buNone/>
            </a:pPr>
            <a:r>
              <a:rPr dirty="0" sz="2233" lang="en-US">
                <a:solidFill>
                  <a:srgbClr val="504C49"/>
                </a:solidFill>
                <a:latin typeface="Platypi" pitchFamily="34" charset="0"/>
                <a:ea typeface="Platypi" pitchFamily="34" charset="-122"/>
                <a:cs typeface="Platypi" pitchFamily="34" charset="-120"/>
              </a:rPr>
              <a:t>Enforce HTTPS</a:t>
            </a:r>
            <a:endParaRPr dirty="0" sz="2233" lang="en-US"/>
          </a:p>
        </p:txBody>
      </p:sp>
      <p:sp>
        <p:nvSpPr>
          <p:cNvPr id="1048632" name="Text 14"/>
          <p:cNvSpPr/>
          <p:nvPr/>
        </p:nvSpPr>
        <p:spPr>
          <a:xfrm>
            <a:off x="10377249" y="5522357"/>
            <a:ext cx="3459242" cy="1088708"/>
          </a:xfrm>
          <a:prstGeom prst="rect"/>
          <a:noFill/>
        </p:spPr>
        <p:txBody>
          <a:bodyPr anchor="t" rtlCol="0" wrap="square"/>
          <a:p>
            <a:pPr indent="0" marL="0">
              <a:lnSpc>
                <a:spcPts val="2858"/>
              </a:lnSpc>
              <a:buNone/>
            </a:pPr>
            <a:r>
              <a:rPr dirty="0" sz="1786" lang="en-US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Redirect all HTTP traffic to the HTTPS version of the website to ensure secure connections.</a:t>
            </a:r>
            <a:endParaRPr dirty="0" sz="1786"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Shape 0"/>
          <p:cNvSpPr/>
          <p:nvPr/>
        </p:nvSpPr>
        <p:spPr>
          <a:xfrm>
            <a:off x="0" y="0"/>
            <a:ext cx="14630400" cy="8229600"/>
          </a:xfrm>
          <a:prstGeom prst="rect"/>
          <a:solidFill>
            <a:srgbClr val="F7F3F0"/>
          </a:solidFill>
        </p:spPr>
      </p:sp>
      <p:sp>
        <p:nvSpPr>
          <p:cNvPr id="1048637" name="Shape 1"/>
          <p:cNvSpPr/>
          <p:nvPr/>
        </p:nvSpPr>
        <p:spPr>
          <a:xfrm>
            <a:off x="0" y="0"/>
            <a:ext cx="14630400" cy="8229600"/>
          </a:xfrm>
          <a:prstGeom prst="rect"/>
          <a:solidFill>
            <a:srgbClr val="FFFFFF"/>
          </a:solidFill>
        </p:spPr>
      </p:sp>
      <p:pic>
        <p:nvPicPr>
          <p:cNvPr id="2097158" name="Image 0" descr="preencoded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14630400" cy="2835235"/>
          </a:xfrm>
          <a:prstGeom prst="rect"/>
        </p:spPr>
      </p:pic>
      <p:pic>
        <p:nvPicPr>
          <p:cNvPr id="2097159" name="Image 1" descr="preencoded.png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5808107" y="283488"/>
            <a:ext cx="3014186" cy="2268260"/>
          </a:xfrm>
          <a:prstGeom prst="rect"/>
        </p:spPr>
      </p:pic>
      <p:sp>
        <p:nvSpPr>
          <p:cNvPr id="1048638" name="Text 2"/>
          <p:cNvSpPr/>
          <p:nvPr/>
        </p:nvSpPr>
        <p:spPr>
          <a:xfrm>
            <a:off x="793790" y="3821430"/>
            <a:ext cx="9583579" cy="708779"/>
          </a:xfrm>
          <a:prstGeom prst="rect"/>
          <a:noFill/>
        </p:spPr>
        <p:txBody>
          <a:bodyPr anchor="t" rtlCol="0" wrap="none"/>
          <a:p>
            <a:pPr indent="0" marL="0">
              <a:lnSpc>
                <a:spcPts val="5581"/>
              </a:lnSpc>
              <a:buNone/>
            </a:pPr>
            <a:r>
              <a:rPr dirty="0" sz="4465" lang="en-US">
                <a:solidFill>
                  <a:srgbClr val="201B18"/>
                </a:solidFill>
                <a:latin typeface="Platypi" pitchFamily="34" charset="0"/>
                <a:ea typeface="Platypi" pitchFamily="34" charset="-122"/>
                <a:cs typeface="Platypi" pitchFamily="34" charset="-120"/>
              </a:rPr>
              <a:t>HTTPS Implementation on Clients</a:t>
            </a:r>
            <a:endParaRPr dirty="0" sz="4465" lang="en-US"/>
          </a:p>
        </p:txBody>
      </p:sp>
      <p:pic>
        <p:nvPicPr>
          <p:cNvPr id="2097160" name="Image 2" descr="preencoded.png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793790" y="4870371"/>
            <a:ext cx="566976" cy="566976"/>
          </a:xfrm>
          <a:prstGeom prst="rect"/>
        </p:spPr>
      </p:pic>
      <p:sp>
        <p:nvSpPr>
          <p:cNvPr id="1048639" name="Text 3"/>
          <p:cNvSpPr/>
          <p:nvPr/>
        </p:nvSpPr>
        <p:spPr>
          <a:xfrm>
            <a:off x="793790" y="5664160"/>
            <a:ext cx="2835235" cy="354330"/>
          </a:xfrm>
          <a:prstGeom prst="rect"/>
          <a:noFill/>
        </p:spPr>
        <p:txBody>
          <a:bodyPr anchor="t" rtlCol="0" wrap="none"/>
          <a:p>
            <a:pPr algn="l" indent="0" marL="0">
              <a:lnSpc>
                <a:spcPts val="2791"/>
              </a:lnSpc>
              <a:buNone/>
            </a:pPr>
            <a:r>
              <a:rPr dirty="0" sz="2233" lang="en-US">
                <a:solidFill>
                  <a:srgbClr val="504C49"/>
                </a:solidFill>
                <a:latin typeface="Platypi" pitchFamily="34" charset="0"/>
                <a:ea typeface="Platypi" pitchFamily="34" charset="-122"/>
                <a:cs typeface="Platypi" pitchFamily="34" charset="-120"/>
              </a:rPr>
              <a:t>Secure Browsing</a:t>
            </a:r>
            <a:endParaRPr dirty="0" sz="2233" lang="en-US"/>
          </a:p>
        </p:txBody>
      </p:sp>
      <p:sp>
        <p:nvSpPr>
          <p:cNvPr id="1048640" name="Text 4"/>
          <p:cNvSpPr/>
          <p:nvPr/>
        </p:nvSpPr>
        <p:spPr>
          <a:xfrm>
            <a:off x="793790" y="6154579"/>
            <a:ext cx="4120753" cy="1088708"/>
          </a:xfrm>
          <a:prstGeom prst="rect"/>
          <a:noFill/>
        </p:spPr>
        <p:txBody>
          <a:bodyPr anchor="t" rtlCol="0" wrap="square"/>
          <a:p>
            <a:pPr algn="l" indent="0" marL="0">
              <a:lnSpc>
                <a:spcPts val="2858"/>
              </a:lnSpc>
              <a:buNone/>
            </a:pPr>
            <a:r>
              <a:rPr dirty="0" sz="1786" lang="en-US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Browsers display a lock icon to indicate a secure HTTPS connection, providing visual confirmation to users.</a:t>
            </a:r>
            <a:endParaRPr dirty="0" sz="1786" lang="en-US"/>
          </a:p>
        </p:txBody>
      </p:sp>
      <p:pic>
        <p:nvPicPr>
          <p:cNvPr id="2097161" name="Image 3" descr="preencoded.png"/>
          <p:cNvPicPr>
            <a:picLocks noChangeAspect="1"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>
            <a:off x="5254704" y="4870371"/>
            <a:ext cx="566976" cy="566976"/>
          </a:xfrm>
          <a:prstGeom prst="rect"/>
        </p:spPr>
      </p:pic>
      <p:sp>
        <p:nvSpPr>
          <p:cNvPr id="1048641" name="Text 5"/>
          <p:cNvSpPr/>
          <p:nvPr/>
        </p:nvSpPr>
        <p:spPr>
          <a:xfrm>
            <a:off x="5254704" y="5664160"/>
            <a:ext cx="2835235" cy="354330"/>
          </a:xfrm>
          <a:prstGeom prst="rect"/>
          <a:noFill/>
        </p:spPr>
        <p:txBody>
          <a:bodyPr anchor="t" rtlCol="0" wrap="none"/>
          <a:p>
            <a:pPr algn="l" indent="0" marL="0">
              <a:lnSpc>
                <a:spcPts val="2791"/>
              </a:lnSpc>
              <a:buNone/>
            </a:pPr>
            <a:r>
              <a:rPr dirty="0" sz="2233" lang="en-US">
                <a:solidFill>
                  <a:srgbClr val="504C49"/>
                </a:solidFill>
                <a:latin typeface="Platypi" pitchFamily="34" charset="0"/>
                <a:ea typeface="Platypi" pitchFamily="34" charset="-122"/>
                <a:cs typeface="Platypi" pitchFamily="34" charset="-120"/>
              </a:rPr>
              <a:t>Security Warnings</a:t>
            </a:r>
            <a:endParaRPr dirty="0" sz="2233" lang="en-US"/>
          </a:p>
        </p:txBody>
      </p:sp>
      <p:sp>
        <p:nvSpPr>
          <p:cNvPr id="1048642" name="Text 6"/>
          <p:cNvSpPr/>
          <p:nvPr/>
        </p:nvSpPr>
        <p:spPr>
          <a:xfrm>
            <a:off x="5254704" y="6154579"/>
            <a:ext cx="4120872" cy="1088708"/>
          </a:xfrm>
          <a:prstGeom prst="rect"/>
          <a:noFill/>
        </p:spPr>
        <p:txBody>
          <a:bodyPr anchor="t" rtlCol="0" wrap="square"/>
          <a:p>
            <a:pPr algn="l" indent="0" marL="0">
              <a:lnSpc>
                <a:spcPts val="2858"/>
              </a:lnSpc>
              <a:buNone/>
            </a:pPr>
            <a:r>
              <a:rPr dirty="0" sz="1786" lang="en-US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Browsers will warn users if they attempt to access a website with an invalid or expired SSL/TLS certificate.</a:t>
            </a:r>
            <a:endParaRPr dirty="0" sz="1786" lang="en-US"/>
          </a:p>
        </p:txBody>
      </p:sp>
      <p:pic>
        <p:nvPicPr>
          <p:cNvPr id="2097162" name="Image 4" descr="preencoded.png"/>
          <p:cNvPicPr>
            <a:picLocks noChangeAspect="1"/>
          </p:cNvPicPr>
          <p:nvPr/>
        </p:nvPicPr>
        <p:blipFill>
          <a:blip xmlns:r="http://schemas.openxmlformats.org/officeDocument/2006/relationships" r:embed="rId5"/>
          <a:stretch>
            <a:fillRect/>
          </a:stretch>
        </p:blipFill>
        <p:spPr>
          <a:xfrm>
            <a:off x="9715738" y="4870371"/>
            <a:ext cx="566976" cy="566976"/>
          </a:xfrm>
          <a:prstGeom prst="rect"/>
        </p:spPr>
      </p:pic>
      <p:sp>
        <p:nvSpPr>
          <p:cNvPr id="1048643" name="Text 7"/>
          <p:cNvSpPr/>
          <p:nvPr/>
        </p:nvSpPr>
        <p:spPr>
          <a:xfrm>
            <a:off x="9715738" y="5664160"/>
            <a:ext cx="2835235" cy="354330"/>
          </a:xfrm>
          <a:prstGeom prst="rect"/>
          <a:noFill/>
        </p:spPr>
        <p:txBody>
          <a:bodyPr anchor="t" rtlCol="0" wrap="none"/>
          <a:p>
            <a:pPr algn="l" indent="0" marL="0">
              <a:lnSpc>
                <a:spcPts val="2791"/>
              </a:lnSpc>
              <a:buNone/>
            </a:pPr>
            <a:r>
              <a:rPr dirty="0" sz="2233" lang="en-US">
                <a:solidFill>
                  <a:srgbClr val="504C49"/>
                </a:solidFill>
                <a:latin typeface="Platypi" pitchFamily="34" charset="0"/>
                <a:ea typeface="Platypi" pitchFamily="34" charset="-122"/>
                <a:cs typeface="Platypi" pitchFamily="34" charset="-120"/>
              </a:rPr>
              <a:t>Browser Updates</a:t>
            </a:r>
            <a:endParaRPr dirty="0" sz="2233" lang="en-US"/>
          </a:p>
        </p:txBody>
      </p:sp>
      <p:sp>
        <p:nvSpPr>
          <p:cNvPr id="1048644" name="Text 8"/>
          <p:cNvSpPr/>
          <p:nvPr/>
        </p:nvSpPr>
        <p:spPr>
          <a:xfrm>
            <a:off x="9715738" y="6154579"/>
            <a:ext cx="4120753" cy="1088708"/>
          </a:xfrm>
          <a:prstGeom prst="rect"/>
          <a:noFill/>
        </p:spPr>
        <p:txBody>
          <a:bodyPr anchor="t" rtlCol="0" wrap="square"/>
          <a:p>
            <a:pPr algn="l" indent="0" marL="0">
              <a:lnSpc>
                <a:spcPts val="2858"/>
              </a:lnSpc>
              <a:buNone/>
            </a:pPr>
            <a:r>
              <a:rPr dirty="0" sz="1786" lang="en-US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Regular browser updates ensure the latest security protocols and features are available for HTTPS protection.</a:t>
            </a:r>
            <a:endParaRPr dirty="0" sz="1786"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Shape 0"/>
          <p:cNvSpPr/>
          <p:nvPr/>
        </p:nvSpPr>
        <p:spPr>
          <a:xfrm>
            <a:off x="0" y="0"/>
            <a:ext cx="14630400" cy="8229600"/>
          </a:xfrm>
          <a:prstGeom prst="rect"/>
          <a:solidFill>
            <a:srgbClr val="F7F3F0"/>
          </a:solidFill>
        </p:spPr>
      </p:sp>
      <p:sp>
        <p:nvSpPr>
          <p:cNvPr id="1048649" name="Shape 1"/>
          <p:cNvSpPr/>
          <p:nvPr/>
        </p:nvSpPr>
        <p:spPr>
          <a:xfrm>
            <a:off x="0" y="0"/>
            <a:ext cx="14630400" cy="8229600"/>
          </a:xfrm>
          <a:prstGeom prst="rect"/>
          <a:solidFill>
            <a:srgbClr val="FFFFFF"/>
          </a:solidFill>
        </p:spPr>
      </p:sp>
      <p:pic>
        <p:nvPicPr>
          <p:cNvPr id="2097163" name="Image 0" descr="preencoded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/>
        </p:spPr>
      </p:pic>
      <p:pic>
        <p:nvPicPr>
          <p:cNvPr id="2097164" name="Image 1" descr="preencoded.png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283607" y="2919770"/>
            <a:ext cx="4919186" cy="2389942"/>
          </a:xfrm>
          <a:prstGeom prst="rect"/>
        </p:spPr>
      </p:pic>
      <p:sp>
        <p:nvSpPr>
          <p:cNvPr id="1048650" name="Text 2"/>
          <p:cNvSpPr/>
          <p:nvPr/>
        </p:nvSpPr>
        <p:spPr>
          <a:xfrm>
            <a:off x="6280190" y="868561"/>
            <a:ext cx="6717030" cy="708779"/>
          </a:xfrm>
          <a:prstGeom prst="rect"/>
          <a:noFill/>
        </p:spPr>
        <p:txBody>
          <a:bodyPr anchor="t" rtlCol="0" wrap="none"/>
          <a:p>
            <a:pPr indent="0" marL="0">
              <a:lnSpc>
                <a:spcPts val="5581"/>
              </a:lnSpc>
              <a:buNone/>
            </a:pPr>
            <a:r>
              <a:rPr dirty="0" sz="4465" lang="en-US">
                <a:solidFill>
                  <a:srgbClr val="201B18"/>
                </a:solidFill>
                <a:latin typeface="Platypi" pitchFamily="34" charset="0"/>
                <a:ea typeface="Platypi" pitchFamily="34" charset="-122"/>
                <a:cs typeface="Platypi" pitchFamily="34" charset="-120"/>
              </a:rPr>
              <a:t>HTTPS Troubleshooting</a:t>
            </a:r>
            <a:endParaRPr dirty="0" sz="4465" lang="en-US"/>
          </a:p>
        </p:txBody>
      </p:sp>
      <p:pic>
        <p:nvPicPr>
          <p:cNvPr id="2097165" name="Image 2" descr="preencoded.png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6280190" y="1917502"/>
            <a:ext cx="1134070" cy="1814513"/>
          </a:xfrm>
          <a:prstGeom prst="rect"/>
        </p:spPr>
      </p:pic>
      <p:sp>
        <p:nvSpPr>
          <p:cNvPr id="1048651" name="Text 3"/>
          <p:cNvSpPr/>
          <p:nvPr/>
        </p:nvSpPr>
        <p:spPr>
          <a:xfrm>
            <a:off x="7754422" y="2144316"/>
            <a:ext cx="2835235" cy="354330"/>
          </a:xfrm>
          <a:prstGeom prst="rect"/>
          <a:noFill/>
        </p:spPr>
        <p:txBody>
          <a:bodyPr anchor="t" rtlCol="0" wrap="none"/>
          <a:p>
            <a:pPr algn="l" indent="0" marL="0">
              <a:lnSpc>
                <a:spcPts val="2791"/>
              </a:lnSpc>
              <a:buNone/>
            </a:pPr>
            <a:r>
              <a:rPr dirty="0" sz="2233" lang="en-US">
                <a:solidFill>
                  <a:srgbClr val="504C49"/>
                </a:solidFill>
                <a:latin typeface="Platypi" pitchFamily="34" charset="0"/>
                <a:ea typeface="Platypi" pitchFamily="34" charset="-122"/>
                <a:cs typeface="Platypi" pitchFamily="34" charset="-120"/>
              </a:rPr>
              <a:t>Certificate Issues</a:t>
            </a:r>
            <a:endParaRPr dirty="0" sz="2233" lang="en-US"/>
          </a:p>
        </p:txBody>
      </p:sp>
      <p:sp>
        <p:nvSpPr>
          <p:cNvPr id="1048652" name="Text 4"/>
          <p:cNvSpPr/>
          <p:nvPr/>
        </p:nvSpPr>
        <p:spPr>
          <a:xfrm>
            <a:off x="7754422" y="2634734"/>
            <a:ext cx="6082189" cy="725805"/>
          </a:xfrm>
          <a:prstGeom prst="rect"/>
          <a:noFill/>
        </p:spPr>
        <p:txBody>
          <a:bodyPr anchor="t" rtlCol="0" wrap="square"/>
          <a:p>
            <a:pPr algn="l" indent="0" marL="0">
              <a:lnSpc>
                <a:spcPts val="2858"/>
              </a:lnSpc>
              <a:buNone/>
            </a:pPr>
            <a:r>
              <a:rPr dirty="0" sz="1786" lang="en-US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Verify the SSL/TLS certificate is valid, up-to-date, and issued by a trusted Certificate Authority.</a:t>
            </a:r>
            <a:endParaRPr dirty="0" sz="1786" lang="en-US"/>
          </a:p>
        </p:txBody>
      </p:sp>
      <p:pic>
        <p:nvPicPr>
          <p:cNvPr id="2097166" name="Image 3" descr="preencoded.png"/>
          <p:cNvPicPr>
            <a:picLocks noChangeAspect="1"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>
            <a:off x="6280190" y="3732014"/>
            <a:ext cx="1134070" cy="1814513"/>
          </a:xfrm>
          <a:prstGeom prst="rect"/>
        </p:spPr>
      </p:pic>
      <p:sp>
        <p:nvSpPr>
          <p:cNvPr id="1048653" name="Text 5"/>
          <p:cNvSpPr/>
          <p:nvPr/>
        </p:nvSpPr>
        <p:spPr>
          <a:xfrm>
            <a:off x="7754422" y="3958828"/>
            <a:ext cx="2896910" cy="354330"/>
          </a:xfrm>
          <a:prstGeom prst="rect"/>
          <a:noFill/>
        </p:spPr>
        <p:txBody>
          <a:bodyPr anchor="t" rtlCol="0" wrap="none"/>
          <a:p>
            <a:pPr algn="l" indent="0" marL="0">
              <a:lnSpc>
                <a:spcPts val="2791"/>
              </a:lnSpc>
              <a:buNone/>
            </a:pPr>
            <a:r>
              <a:rPr dirty="0" sz="2233" lang="en-US">
                <a:solidFill>
                  <a:srgbClr val="504C49"/>
                </a:solidFill>
                <a:latin typeface="Platypi" pitchFamily="34" charset="0"/>
                <a:ea typeface="Platypi" pitchFamily="34" charset="-122"/>
                <a:cs typeface="Platypi" pitchFamily="34" charset="-120"/>
              </a:rPr>
              <a:t>Configuration Errors</a:t>
            </a:r>
            <a:endParaRPr dirty="0" sz="2233" lang="en-US"/>
          </a:p>
        </p:txBody>
      </p:sp>
      <p:sp>
        <p:nvSpPr>
          <p:cNvPr id="1048654" name="Text 6"/>
          <p:cNvSpPr/>
          <p:nvPr/>
        </p:nvSpPr>
        <p:spPr>
          <a:xfrm>
            <a:off x="7754422" y="4449247"/>
            <a:ext cx="6082189" cy="725805"/>
          </a:xfrm>
          <a:prstGeom prst="rect"/>
          <a:noFill/>
        </p:spPr>
        <p:txBody>
          <a:bodyPr anchor="t" rtlCol="0" wrap="square"/>
          <a:p>
            <a:pPr algn="l" indent="0" marL="0">
              <a:lnSpc>
                <a:spcPts val="2858"/>
              </a:lnSpc>
              <a:buNone/>
            </a:pPr>
            <a:r>
              <a:rPr dirty="0" sz="1786" lang="en-US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Check the web server's HTTPS configuration, including protocol versions, cipher suites, and HSTS settings.</a:t>
            </a:r>
            <a:endParaRPr dirty="0" sz="1786" lang="en-US"/>
          </a:p>
        </p:txBody>
      </p:sp>
      <p:pic>
        <p:nvPicPr>
          <p:cNvPr id="2097167" name="Image 4" descr="preencoded.png"/>
          <p:cNvPicPr>
            <a:picLocks noChangeAspect="1"/>
          </p:cNvPicPr>
          <p:nvPr/>
        </p:nvPicPr>
        <p:blipFill>
          <a:blip xmlns:r="http://schemas.openxmlformats.org/officeDocument/2006/relationships" r:embed="rId5"/>
          <a:stretch>
            <a:fillRect/>
          </a:stretch>
        </p:blipFill>
        <p:spPr>
          <a:xfrm>
            <a:off x="6280190" y="5546527"/>
            <a:ext cx="1134070" cy="1814513"/>
          </a:xfrm>
          <a:prstGeom prst="rect"/>
        </p:spPr>
      </p:pic>
      <p:sp>
        <p:nvSpPr>
          <p:cNvPr id="1048655" name="Text 7"/>
          <p:cNvSpPr/>
          <p:nvPr/>
        </p:nvSpPr>
        <p:spPr>
          <a:xfrm>
            <a:off x="7754422" y="5773341"/>
            <a:ext cx="2870002" cy="354330"/>
          </a:xfrm>
          <a:prstGeom prst="rect"/>
          <a:noFill/>
        </p:spPr>
        <p:txBody>
          <a:bodyPr anchor="t" rtlCol="0" wrap="none"/>
          <a:p>
            <a:pPr algn="l" indent="0" marL="0">
              <a:lnSpc>
                <a:spcPts val="2791"/>
              </a:lnSpc>
              <a:buNone/>
            </a:pPr>
            <a:r>
              <a:rPr dirty="0" sz="2233" lang="en-US">
                <a:solidFill>
                  <a:srgbClr val="504C49"/>
                </a:solidFill>
                <a:latin typeface="Platypi" pitchFamily="34" charset="0"/>
                <a:ea typeface="Platypi" pitchFamily="34" charset="-122"/>
                <a:cs typeface="Platypi" pitchFamily="34" charset="-120"/>
              </a:rPr>
              <a:t>Client-side Problems</a:t>
            </a:r>
            <a:endParaRPr dirty="0" sz="2233" lang="en-US"/>
          </a:p>
        </p:txBody>
      </p:sp>
      <p:sp>
        <p:nvSpPr>
          <p:cNvPr id="1048656" name="Text 8"/>
          <p:cNvSpPr/>
          <p:nvPr/>
        </p:nvSpPr>
        <p:spPr>
          <a:xfrm>
            <a:off x="7754422" y="6263759"/>
            <a:ext cx="6082189" cy="725805"/>
          </a:xfrm>
          <a:prstGeom prst="rect"/>
          <a:noFill/>
        </p:spPr>
        <p:txBody>
          <a:bodyPr anchor="t" rtlCol="0" wrap="square"/>
          <a:p>
            <a:pPr algn="l" indent="0" marL="0">
              <a:lnSpc>
                <a:spcPts val="2858"/>
              </a:lnSpc>
              <a:buNone/>
            </a:pPr>
            <a:r>
              <a:rPr dirty="0" sz="1786" lang="en-US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Ensure the client's browser is up-to-date and configured to support the latest HTTPS security features.</a:t>
            </a:r>
            <a:endParaRPr dirty="0" sz="1786"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0" name="Shape 0"/>
          <p:cNvSpPr/>
          <p:nvPr/>
        </p:nvSpPr>
        <p:spPr>
          <a:xfrm>
            <a:off x="0" y="0"/>
            <a:ext cx="14630400" cy="8229600"/>
          </a:xfrm>
          <a:prstGeom prst="rect"/>
          <a:solidFill>
            <a:srgbClr val="F7F3F0"/>
          </a:solidFill>
        </p:spPr>
      </p:sp>
      <p:sp>
        <p:nvSpPr>
          <p:cNvPr id="1048661" name="Shape 1"/>
          <p:cNvSpPr/>
          <p:nvPr/>
        </p:nvSpPr>
        <p:spPr>
          <a:xfrm>
            <a:off x="0" y="0"/>
            <a:ext cx="14630400" cy="8229600"/>
          </a:xfrm>
          <a:prstGeom prst="rect"/>
          <a:solidFill>
            <a:srgbClr val="FFFFFF"/>
          </a:solidFill>
        </p:spPr>
      </p:sp>
      <p:pic>
        <p:nvPicPr>
          <p:cNvPr id="2097168" name="Image 0" descr="preencoded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/>
        </p:spPr>
      </p:pic>
      <p:pic>
        <p:nvPicPr>
          <p:cNvPr id="2097169" name="Image 1" descr="preencoded.png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252174" y="2454116"/>
            <a:ext cx="4982051" cy="3321368"/>
          </a:xfrm>
          <a:prstGeom prst="rect"/>
        </p:spPr>
      </p:pic>
      <p:sp>
        <p:nvSpPr>
          <p:cNvPr id="1048662" name="Text 2"/>
          <p:cNvSpPr/>
          <p:nvPr/>
        </p:nvSpPr>
        <p:spPr>
          <a:xfrm>
            <a:off x="6192560" y="1027390"/>
            <a:ext cx="7428548" cy="630555"/>
          </a:xfrm>
          <a:prstGeom prst="rect"/>
          <a:noFill/>
        </p:spPr>
        <p:txBody>
          <a:bodyPr anchor="t" rtlCol="0" wrap="none"/>
          <a:p>
            <a:pPr indent="0" marL="0">
              <a:lnSpc>
                <a:spcPts val="4965"/>
              </a:lnSpc>
              <a:buNone/>
            </a:pPr>
            <a:r>
              <a:rPr dirty="0" sz="3972" lang="en-US">
                <a:solidFill>
                  <a:srgbClr val="201B18"/>
                </a:solidFill>
                <a:latin typeface="Platypi" pitchFamily="34" charset="0"/>
                <a:ea typeface="Platypi" pitchFamily="34" charset="-122"/>
                <a:cs typeface="Platypi" pitchFamily="34" charset="-120"/>
              </a:rPr>
              <a:t>Conclusion and Best Practices</a:t>
            </a:r>
            <a:endParaRPr dirty="0" sz="3972" lang="en-US"/>
          </a:p>
        </p:txBody>
      </p:sp>
      <p:sp>
        <p:nvSpPr>
          <p:cNvPr id="1048663" name="Shape 3"/>
          <p:cNvSpPr/>
          <p:nvPr/>
        </p:nvSpPr>
        <p:spPr>
          <a:xfrm>
            <a:off x="6192560" y="1960602"/>
            <a:ext cx="7731681" cy="5241607"/>
          </a:xfrm>
          <a:prstGeom prst="roundRect">
            <a:avLst>
              <a:gd name="adj" fmla="val 577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1048664" name="Shape 4"/>
          <p:cNvSpPr/>
          <p:nvPr/>
        </p:nvSpPr>
        <p:spPr>
          <a:xfrm>
            <a:off x="6200180" y="1968222"/>
            <a:ext cx="7716441" cy="1225868"/>
          </a:xfrm>
          <a:prstGeom prst="rect"/>
          <a:solidFill>
            <a:srgbClr val="FFFFFF">
              <a:alpha val="4000"/>
            </a:srgbClr>
          </a:solidFill>
        </p:spPr>
      </p:sp>
      <p:sp>
        <p:nvSpPr>
          <p:cNvPr id="1048665" name="Text 5"/>
          <p:cNvSpPr/>
          <p:nvPr/>
        </p:nvSpPr>
        <p:spPr>
          <a:xfrm>
            <a:off x="6401872" y="2096810"/>
            <a:ext cx="3451027" cy="322898"/>
          </a:xfrm>
          <a:prstGeom prst="rect"/>
          <a:noFill/>
        </p:spPr>
        <p:txBody>
          <a:bodyPr anchor="t" rtlCol="0" wrap="none"/>
          <a:p>
            <a:pPr indent="0" marL="0">
              <a:lnSpc>
                <a:spcPts val="2542"/>
              </a:lnSpc>
              <a:buNone/>
            </a:pPr>
            <a:r>
              <a:rPr dirty="0" sz="1589" lang="en-US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Use Strong Encryption</a:t>
            </a:r>
            <a:endParaRPr dirty="0" sz="1589" lang="en-US"/>
          </a:p>
        </p:txBody>
      </p:sp>
      <p:sp>
        <p:nvSpPr>
          <p:cNvPr id="1048666" name="Text 6"/>
          <p:cNvSpPr/>
          <p:nvPr/>
        </p:nvSpPr>
        <p:spPr>
          <a:xfrm>
            <a:off x="10263902" y="2096810"/>
            <a:ext cx="3451027" cy="968693"/>
          </a:xfrm>
          <a:prstGeom prst="rect"/>
          <a:noFill/>
        </p:spPr>
        <p:txBody>
          <a:bodyPr anchor="t" rtlCol="0" wrap="square"/>
          <a:p>
            <a:pPr indent="0" marL="0">
              <a:lnSpc>
                <a:spcPts val="2542"/>
              </a:lnSpc>
              <a:buNone/>
            </a:pPr>
            <a:r>
              <a:rPr dirty="0" sz="1589" lang="en-US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Prioritize TLS 1.2 or TLS 1.3 and strong cipher suites to protect against security threats.</a:t>
            </a:r>
            <a:endParaRPr dirty="0" sz="1589" lang="en-US"/>
          </a:p>
        </p:txBody>
      </p:sp>
      <p:sp>
        <p:nvSpPr>
          <p:cNvPr id="1048667" name="Shape 7"/>
          <p:cNvSpPr/>
          <p:nvPr/>
        </p:nvSpPr>
        <p:spPr>
          <a:xfrm>
            <a:off x="6200180" y="3194090"/>
            <a:ext cx="7716441" cy="1225868"/>
          </a:xfrm>
          <a:prstGeom prst="rect"/>
          <a:solidFill>
            <a:srgbClr val="000000">
              <a:alpha val="4000"/>
            </a:srgbClr>
          </a:solidFill>
        </p:spPr>
      </p:sp>
      <p:sp>
        <p:nvSpPr>
          <p:cNvPr id="1048668" name="Text 8"/>
          <p:cNvSpPr/>
          <p:nvPr/>
        </p:nvSpPr>
        <p:spPr>
          <a:xfrm>
            <a:off x="6401872" y="3322677"/>
            <a:ext cx="3451027" cy="322898"/>
          </a:xfrm>
          <a:prstGeom prst="rect"/>
          <a:noFill/>
        </p:spPr>
        <p:txBody>
          <a:bodyPr anchor="t" rtlCol="0" wrap="none"/>
          <a:p>
            <a:pPr indent="0" marL="0">
              <a:lnSpc>
                <a:spcPts val="2542"/>
              </a:lnSpc>
              <a:buNone/>
            </a:pPr>
            <a:r>
              <a:rPr dirty="0" sz="1589" lang="en-US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Implement HSTS</a:t>
            </a:r>
            <a:endParaRPr dirty="0" sz="1589" lang="en-US"/>
          </a:p>
        </p:txBody>
      </p:sp>
      <p:sp>
        <p:nvSpPr>
          <p:cNvPr id="1048669" name="Text 9"/>
          <p:cNvSpPr/>
          <p:nvPr/>
        </p:nvSpPr>
        <p:spPr>
          <a:xfrm>
            <a:off x="10263902" y="3322677"/>
            <a:ext cx="3451027" cy="968693"/>
          </a:xfrm>
          <a:prstGeom prst="rect"/>
          <a:noFill/>
        </p:spPr>
        <p:txBody>
          <a:bodyPr anchor="t" rtlCol="0" wrap="square"/>
          <a:p>
            <a:pPr indent="0" marL="0">
              <a:lnSpc>
                <a:spcPts val="2542"/>
              </a:lnSpc>
              <a:buNone/>
            </a:pPr>
            <a:r>
              <a:rPr dirty="0" sz="1589" lang="en-US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Enable HTTP Strict Transport Security to enforce HTTPS and prevent downgrade attacks.</a:t>
            </a:r>
            <a:endParaRPr dirty="0" sz="1589" lang="en-US"/>
          </a:p>
        </p:txBody>
      </p:sp>
      <p:sp>
        <p:nvSpPr>
          <p:cNvPr id="1048670" name="Shape 10"/>
          <p:cNvSpPr/>
          <p:nvPr/>
        </p:nvSpPr>
        <p:spPr>
          <a:xfrm>
            <a:off x="6200180" y="4419957"/>
            <a:ext cx="7716441" cy="1225868"/>
          </a:xfrm>
          <a:prstGeom prst="rect"/>
          <a:solidFill>
            <a:srgbClr val="FFFFFF">
              <a:alpha val="4000"/>
            </a:srgbClr>
          </a:solidFill>
        </p:spPr>
      </p:sp>
      <p:sp>
        <p:nvSpPr>
          <p:cNvPr id="1048671" name="Text 11"/>
          <p:cNvSpPr/>
          <p:nvPr/>
        </p:nvSpPr>
        <p:spPr>
          <a:xfrm>
            <a:off x="6401872" y="4548545"/>
            <a:ext cx="3451027" cy="322898"/>
          </a:xfrm>
          <a:prstGeom prst="rect"/>
          <a:noFill/>
        </p:spPr>
        <p:txBody>
          <a:bodyPr anchor="t" rtlCol="0" wrap="none"/>
          <a:p>
            <a:pPr indent="0" marL="0">
              <a:lnSpc>
                <a:spcPts val="2542"/>
              </a:lnSpc>
              <a:buNone/>
            </a:pPr>
            <a:r>
              <a:rPr dirty="0" sz="1589" lang="en-US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Maintain Certificates</a:t>
            </a:r>
            <a:endParaRPr dirty="0" sz="1589" lang="en-US"/>
          </a:p>
        </p:txBody>
      </p:sp>
      <p:sp>
        <p:nvSpPr>
          <p:cNvPr id="1048672" name="Text 12"/>
          <p:cNvSpPr/>
          <p:nvPr/>
        </p:nvSpPr>
        <p:spPr>
          <a:xfrm>
            <a:off x="10263902" y="4548545"/>
            <a:ext cx="3451027" cy="968693"/>
          </a:xfrm>
          <a:prstGeom prst="rect"/>
          <a:noFill/>
        </p:spPr>
        <p:txBody>
          <a:bodyPr anchor="t" rtlCol="0" wrap="square"/>
          <a:p>
            <a:pPr indent="0" marL="0">
              <a:lnSpc>
                <a:spcPts val="2542"/>
              </a:lnSpc>
              <a:buNone/>
            </a:pPr>
            <a:r>
              <a:rPr dirty="0" sz="1589" lang="en-US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Regularly renew SSL/TLS certificates and update server configurations to ensure ongoing security.</a:t>
            </a:r>
            <a:endParaRPr dirty="0" sz="1589" lang="en-US"/>
          </a:p>
        </p:txBody>
      </p:sp>
      <p:sp>
        <p:nvSpPr>
          <p:cNvPr id="1048673" name="Shape 13"/>
          <p:cNvSpPr/>
          <p:nvPr/>
        </p:nvSpPr>
        <p:spPr>
          <a:xfrm>
            <a:off x="6200180" y="5645825"/>
            <a:ext cx="7716441" cy="1548765"/>
          </a:xfrm>
          <a:prstGeom prst="rect"/>
          <a:solidFill>
            <a:srgbClr val="000000">
              <a:alpha val="4000"/>
            </a:srgbClr>
          </a:solidFill>
        </p:spPr>
      </p:sp>
      <p:sp>
        <p:nvSpPr>
          <p:cNvPr id="1048674" name="Text 14"/>
          <p:cNvSpPr/>
          <p:nvPr/>
        </p:nvSpPr>
        <p:spPr>
          <a:xfrm>
            <a:off x="6401872" y="5774412"/>
            <a:ext cx="3451027" cy="322898"/>
          </a:xfrm>
          <a:prstGeom prst="rect"/>
          <a:noFill/>
        </p:spPr>
        <p:txBody>
          <a:bodyPr anchor="t" rtlCol="0" wrap="none"/>
          <a:p>
            <a:pPr indent="0" marL="0">
              <a:lnSpc>
                <a:spcPts val="2542"/>
              </a:lnSpc>
              <a:buNone/>
            </a:pPr>
            <a:r>
              <a:rPr dirty="0" sz="1589" lang="en-US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Monitor and Audit</a:t>
            </a:r>
            <a:endParaRPr dirty="0" sz="1589" lang="en-US"/>
          </a:p>
        </p:txBody>
      </p:sp>
      <p:sp>
        <p:nvSpPr>
          <p:cNvPr id="1048675" name="Text 15"/>
          <p:cNvSpPr/>
          <p:nvPr/>
        </p:nvSpPr>
        <p:spPr>
          <a:xfrm>
            <a:off x="10263902" y="5774412"/>
            <a:ext cx="3451027" cy="1291590"/>
          </a:xfrm>
          <a:prstGeom prst="rect"/>
          <a:noFill/>
        </p:spPr>
        <p:txBody>
          <a:bodyPr anchor="t" rtlCol="0" wrap="square"/>
          <a:p>
            <a:pPr indent="0" marL="0">
              <a:lnSpc>
                <a:spcPts val="2542"/>
              </a:lnSpc>
              <a:buNone/>
            </a:pPr>
            <a:r>
              <a:rPr dirty="0" sz="1589" lang="en-US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Continuously monitor HTTPS implementation and audit for any security vulnerabilities or misconfigurations.</a:t>
            </a:r>
            <a:endParaRPr dirty="0" sz="1589"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Company>PptxGenJS</Company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PptxGenJS Presentation</dc:title>
  <dc:creator>PptxGenJS</dc:creator>
  <cp:lastModifiedBy>PptxGenJS</cp:lastModifiedBy>
  <dcterms:created xsi:type="dcterms:W3CDTF">2024-08-21T04:13:45Z</dcterms:created>
  <dcterms:modified xsi:type="dcterms:W3CDTF">2024-08-23T08:46:52Z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ae662a1015d844ab8aca9be63ee1e77f</vt:lpwstr>
  </property>
</Properties>
</file>