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57" r:id="rId3"/>
    <p:sldId id="258" r:id="rId4"/>
    <p:sldId id="260" r:id="rId5"/>
    <p:sldId id="261" r:id="rId6"/>
    <p:sldId id="262" r:id="rId7"/>
    <p:sldId id="270" r:id="rId8"/>
    <p:sldId id="264" r:id="rId9"/>
    <p:sldId id="263" r:id="rId10"/>
    <p:sldId id="265" r:id="rId11"/>
  </p:sldIdLst>
  <p:sldSz cx="18288000" cy="10287000"/>
  <p:notesSz cx="6858000" cy="9144000"/>
  <p:embeddedFontLst>
    <p:embeddedFont>
      <p:font typeface="Glacial Indifference" panose="020B0604020202020204" charset="0"/>
      <p:regular r:id="rId12"/>
    </p:embeddedFont>
    <p:embeddedFont>
      <p:font typeface="League Spartan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A311E-6964-C49E-1FA7-7510328AE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1" cy="1028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CC60A6-80E0-60F0-616B-5AC03F8F4BAF}"/>
              </a:ext>
            </a:extLst>
          </p:cNvPr>
          <p:cNvSpPr txBox="1"/>
          <p:nvPr/>
        </p:nvSpPr>
        <p:spPr>
          <a:xfrm>
            <a:off x="3711062" y="1181234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Full Stack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40288-169C-FB8A-74F8-CF88C201D6CA}"/>
              </a:ext>
            </a:extLst>
          </p:cNvPr>
          <p:cNvSpPr txBox="1"/>
          <p:nvPr/>
        </p:nvSpPr>
        <p:spPr>
          <a:xfrm>
            <a:off x="1219200" y="49149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Topic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CC22B-0340-C278-82D1-88E24DD7DCE9}"/>
              </a:ext>
            </a:extLst>
          </p:cNvPr>
          <p:cNvSpPr txBox="1"/>
          <p:nvPr/>
        </p:nvSpPr>
        <p:spPr>
          <a:xfrm>
            <a:off x="998601" y="5963454"/>
            <a:ext cx="670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Your Data Model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4DEED570-8BB2-2C64-4E6F-A3FE8BAE558A}"/>
              </a:ext>
            </a:extLst>
          </p:cNvPr>
          <p:cNvSpPr/>
          <p:nvPr/>
        </p:nvSpPr>
        <p:spPr>
          <a:xfrm>
            <a:off x="199730" y="6134100"/>
            <a:ext cx="601599" cy="786405"/>
          </a:xfrm>
          <a:custGeom>
            <a:avLst/>
            <a:gdLst/>
            <a:ahLst/>
            <a:cxnLst/>
            <a:rect l="l" t="t" r="r" b="b"/>
            <a:pathLst>
              <a:path w="601599" h="786405">
                <a:moveTo>
                  <a:pt x="0" y="0"/>
                </a:moveTo>
                <a:lnTo>
                  <a:pt x="601599" y="0"/>
                </a:lnTo>
                <a:lnTo>
                  <a:pt x="601599" y="786405"/>
                </a:lnTo>
                <a:lnTo>
                  <a:pt x="0" y="786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4ABFA-6D80-EAC7-C93D-26BF6072FE82}"/>
              </a:ext>
            </a:extLst>
          </p:cNvPr>
          <p:cNvSpPr txBox="1"/>
          <p:nvPr/>
        </p:nvSpPr>
        <p:spPr>
          <a:xfrm>
            <a:off x="1333500" y="8532674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</a:rPr>
              <a:t>Name : Sai Ganesh</a:t>
            </a:r>
            <a:br>
              <a:rPr lang="en-IN" sz="3600" b="1" dirty="0">
                <a:solidFill>
                  <a:srgbClr val="7030A0"/>
                </a:solidFill>
              </a:rPr>
            </a:br>
            <a:r>
              <a:rPr lang="en-IN" sz="3600" b="1" dirty="0">
                <a:solidFill>
                  <a:srgbClr val="7030A0"/>
                </a:solidFill>
              </a:rPr>
              <a:t>Roll No : 22H51A05F4</a:t>
            </a:r>
            <a:br>
              <a:rPr lang="en-IN" sz="3600" b="1" dirty="0">
                <a:solidFill>
                  <a:srgbClr val="7030A0"/>
                </a:solidFill>
              </a:rPr>
            </a:br>
            <a:r>
              <a:rPr lang="en-IN" sz="3600" b="1" dirty="0">
                <a:solidFill>
                  <a:srgbClr val="7030A0"/>
                </a:solidFill>
              </a:rPr>
              <a:t>Branch : CSE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6ACB30FB-A0B5-9B9A-48E3-AED51D0584E0}"/>
              </a:ext>
            </a:extLst>
          </p:cNvPr>
          <p:cNvSpPr/>
          <p:nvPr/>
        </p:nvSpPr>
        <p:spPr>
          <a:xfrm>
            <a:off x="548761" y="247100"/>
            <a:ext cx="3164759" cy="3372147"/>
          </a:xfrm>
          <a:custGeom>
            <a:avLst/>
            <a:gdLst/>
            <a:ahLst/>
            <a:cxnLst/>
            <a:rect l="l" t="t" r="r" b="b"/>
            <a:pathLst>
              <a:path w="5976948" h="6544104">
                <a:moveTo>
                  <a:pt x="0" y="0"/>
                </a:moveTo>
                <a:lnTo>
                  <a:pt x="5976948" y="0"/>
                </a:lnTo>
                <a:lnTo>
                  <a:pt x="5976948" y="6544104"/>
                </a:lnTo>
                <a:lnTo>
                  <a:pt x="0" y="65441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80964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3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258019">
            <a:off x="-7215700" y="4027879"/>
            <a:ext cx="16085033" cy="16085033"/>
          </a:xfrm>
          <a:custGeom>
            <a:avLst/>
            <a:gdLst/>
            <a:ahLst/>
            <a:cxnLst/>
            <a:rect l="l" t="t" r="r" b="b"/>
            <a:pathLst>
              <a:path w="16085033" h="16085033">
                <a:moveTo>
                  <a:pt x="0" y="0"/>
                </a:moveTo>
                <a:lnTo>
                  <a:pt x="16085032" y="0"/>
                </a:lnTo>
                <a:lnTo>
                  <a:pt x="16085032" y="16085032"/>
                </a:lnTo>
                <a:lnTo>
                  <a:pt x="0" y="16085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7452142">
            <a:off x="5196092" y="-8042516"/>
            <a:ext cx="16085033" cy="16085033"/>
          </a:xfrm>
          <a:custGeom>
            <a:avLst/>
            <a:gdLst/>
            <a:ahLst/>
            <a:cxnLst/>
            <a:rect l="l" t="t" r="r" b="b"/>
            <a:pathLst>
              <a:path w="16085033" h="16085033">
                <a:moveTo>
                  <a:pt x="0" y="0"/>
                </a:moveTo>
                <a:lnTo>
                  <a:pt x="16085033" y="0"/>
                </a:lnTo>
                <a:lnTo>
                  <a:pt x="16085033" y="16085032"/>
                </a:lnTo>
                <a:lnTo>
                  <a:pt x="0" y="16085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BC61F-38FC-F118-789C-434262098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81472"/>
            <a:ext cx="5914045" cy="5002064"/>
          </a:xfrm>
          <a:prstGeom prst="rect">
            <a:avLst/>
          </a:pr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5EE76832-603E-F2DB-B173-48E40E411A2D}"/>
              </a:ext>
            </a:extLst>
          </p:cNvPr>
          <p:cNvSpPr/>
          <p:nvPr/>
        </p:nvSpPr>
        <p:spPr>
          <a:xfrm>
            <a:off x="4114800" y="944111"/>
            <a:ext cx="8633922" cy="8398778"/>
          </a:xfrm>
          <a:custGeom>
            <a:avLst/>
            <a:gdLst/>
            <a:ahLst/>
            <a:cxnLst/>
            <a:rect l="l" t="t" r="r" b="b"/>
            <a:pathLst>
              <a:path w="2085245" h="2125091">
                <a:moveTo>
                  <a:pt x="0" y="0"/>
                </a:moveTo>
                <a:lnTo>
                  <a:pt x="2085245" y="0"/>
                </a:lnTo>
                <a:lnTo>
                  <a:pt x="2085245" y="2125091"/>
                </a:lnTo>
                <a:lnTo>
                  <a:pt x="0" y="2125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3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53327" y="1408158"/>
            <a:ext cx="15520600" cy="9816780"/>
          </a:xfrm>
          <a:custGeom>
            <a:avLst/>
            <a:gdLst/>
            <a:ahLst/>
            <a:cxnLst/>
            <a:rect l="l" t="t" r="r" b="b"/>
            <a:pathLst>
              <a:path w="15520600" h="9816780">
                <a:moveTo>
                  <a:pt x="0" y="0"/>
                </a:moveTo>
                <a:lnTo>
                  <a:pt x="15520600" y="0"/>
                </a:lnTo>
                <a:lnTo>
                  <a:pt x="15520600" y="9816780"/>
                </a:lnTo>
                <a:lnTo>
                  <a:pt x="0" y="9816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3063" y="1822283"/>
            <a:ext cx="5521754" cy="7056554"/>
          </a:xfrm>
          <a:custGeom>
            <a:avLst/>
            <a:gdLst/>
            <a:ahLst/>
            <a:cxnLst/>
            <a:rect l="l" t="t" r="r" b="b"/>
            <a:pathLst>
              <a:path w="5521754" h="7056554">
                <a:moveTo>
                  <a:pt x="0" y="0"/>
                </a:moveTo>
                <a:lnTo>
                  <a:pt x="5521754" y="0"/>
                </a:lnTo>
                <a:lnTo>
                  <a:pt x="5521754" y="7056555"/>
                </a:lnTo>
                <a:lnTo>
                  <a:pt x="0" y="70565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126463" y="2552700"/>
            <a:ext cx="1157432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to </a:t>
            </a:r>
            <a:r>
              <a:rPr lang="en-US" sz="6000" dirty="0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</a:t>
            </a:r>
            <a:r>
              <a:rPr lang="en-US" sz="6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6000" dirty="0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60875" y="4686300"/>
            <a:ext cx="10794061" cy="3965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modeling is the process of creating a visual representation of a system's data.</a:t>
            </a:r>
          </a:p>
          <a:p>
            <a:pPr marL="457200" indent="-457200" algn="l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helps in understanding the data requirements and their relationships.</a:t>
            </a:r>
          </a:p>
          <a:p>
            <a:pPr marL="457200" indent="-457200" algn="l">
              <a:lnSpc>
                <a:spcPts val="391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391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well-planned data model serves as a blueprint for database design and implementation..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A29914F-DB20-DB13-425E-B71E0940234A}"/>
              </a:ext>
            </a:extLst>
          </p:cNvPr>
          <p:cNvSpPr/>
          <p:nvPr/>
        </p:nvSpPr>
        <p:spPr>
          <a:xfrm>
            <a:off x="6937827" y="4585613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5D13D3F-AFA2-6E36-D34C-55A1B88FC51D}"/>
              </a:ext>
            </a:extLst>
          </p:cNvPr>
          <p:cNvSpPr/>
          <p:nvPr/>
        </p:nvSpPr>
        <p:spPr>
          <a:xfrm>
            <a:off x="6937827" y="6150961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9B985689-E8F7-A5AA-54B6-9FF30E978701}"/>
              </a:ext>
            </a:extLst>
          </p:cNvPr>
          <p:cNvSpPr/>
          <p:nvPr/>
        </p:nvSpPr>
        <p:spPr>
          <a:xfrm>
            <a:off x="6937827" y="7576814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4590971" y="8375555"/>
            <a:ext cx="9106058" cy="8229600"/>
          </a:xfrm>
          <a:custGeom>
            <a:avLst/>
            <a:gdLst/>
            <a:ahLst/>
            <a:cxnLst/>
            <a:rect l="l" t="t" r="r" b="b"/>
            <a:pathLst>
              <a:path w="9106058" h="8229600">
                <a:moveTo>
                  <a:pt x="0" y="0"/>
                </a:moveTo>
                <a:lnTo>
                  <a:pt x="9106058" y="0"/>
                </a:lnTo>
                <a:lnTo>
                  <a:pt x="91060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744111" y="-3111669"/>
            <a:ext cx="7878866" cy="7209162"/>
          </a:xfrm>
          <a:custGeom>
            <a:avLst/>
            <a:gdLst/>
            <a:ahLst/>
            <a:cxnLst/>
            <a:rect l="l" t="t" r="r" b="b"/>
            <a:pathLst>
              <a:path w="7878866" h="7209162">
                <a:moveTo>
                  <a:pt x="0" y="0"/>
                </a:moveTo>
                <a:lnTo>
                  <a:pt x="7878867" y="0"/>
                </a:lnTo>
                <a:lnTo>
                  <a:pt x="7878867" y="7209162"/>
                </a:lnTo>
                <a:lnTo>
                  <a:pt x="0" y="7209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200400" y="763852"/>
            <a:ext cx="12433339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66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Importance of </a:t>
            </a:r>
            <a:r>
              <a:rPr lang="en-US" sz="6600" dirty="0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</a:t>
            </a:r>
            <a:r>
              <a:rPr lang="en-US" sz="66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6600" dirty="0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B93647-0811-6C0C-099C-6A8F4D4C91C2}"/>
              </a:ext>
            </a:extLst>
          </p:cNvPr>
          <p:cNvSpPr txBox="1"/>
          <p:nvPr/>
        </p:nvSpPr>
        <p:spPr>
          <a:xfrm>
            <a:off x="1987569" y="3323208"/>
            <a:ext cx="14859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 panose="020B0604020202020204" charset="0"/>
              </a:rPr>
              <a:t>Effective data modelling  enhances data quality and consistency across the organization.</a:t>
            </a:r>
          </a:p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Glacial Indifference" panose="020B0604020202020204" charset="0"/>
            </a:endParaRPr>
          </a:p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 panose="020B0604020202020204" charset="0"/>
              </a:rPr>
              <a:t>It facilitates better decision-making by providing clear insights into data relationships.</a:t>
            </a:r>
          </a:p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Glacial Indifference" panose="020B0604020202020204" charset="0"/>
            </a:endParaRPr>
          </a:p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Glacial Indifference" panose="020B0604020202020204" charset="0"/>
              </a:rPr>
              <a:t>A good data model can save time and resources during the development lifecycle.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5AD9312-7284-7FF5-13C9-6096B65AAFE0}"/>
              </a:ext>
            </a:extLst>
          </p:cNvPr>
          <p:cNvSpPr/>
          <p:nvPr/>
        </p:nvSpPr>
        <p:spPr>
          <a:xfrm>
            <a:off x="1295400" y="3344102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FF86A745-4B99-F10A-FE84-C467F745DEBF}"/>
              </a:ext>
            </a:extLst>
          </p:cNvPr>
          <p:cNvSpPr/>
          <p:nvPr/>
        </p:nvSpPr>
        <p:spPr>
          <a:xfrm>
            <a:off x="1295400" y="5018875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6366237F-07E9-EA8D-236F-1A4D6BDD7958}"/>
              </a:ext>
            </a:extLst>
          </p:cNvPr>
          <p:cNvSpPr/>
          <p:nvPr/>
        </p:nvSpPr>
        <p:spPr>
          <a:xfrm>
            <a:off x="1295399" y="6726292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196620">
            <a:off x="14728091" y="655982"/>
            <a:ext cx="7864375" cy="8975036"/>
          </a:xfrm>
          <a:custGeom>
            <a:avLst/>
            <a:gdLst/>
            <a:ahLst/>
            <a:cxnLst/>
            <a:rect l="l" t="t" r="r" b="b"/>
            <a:pathLst>
              <a:path w="7864375" h="8975036">
                <a:moveTo>
                  <a:pt x="0" y="0"/>
                </a:moveTo>
                <a:lnTo>
                  <a:pt x="7864375" y="0"/>
                </a:lnTo>
                <a:lnTo>
                  <a:pt x="7864375" y="8975036"/>
                </a:lnTo>
                <a:lnTo>
                  <a:pt x="0" y="897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3000" y="952500"/>
            <a:ext cx="9833183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Types of </a:t>
            </a:r>
            <a:r>
              <a:rPr lang="en-US" sz="6600" dirty="0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1D2FD-C64A-0925-B039-5C9A34E78D5E}"/>
              </a:ext>
            </a:extLst>
          </p:cNvPr>
          <p:cNvSpPr txBox="1"/>
          <p:nvPr/>
        </p:nvSpPr>
        <p:spPr>
          <a:xfrm>
            <a:off x="990599" y="2933700"/>
            <a:ext cx="12573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rgbClr val="7030A0"/>
                </a:solidFill>
                <a:latin typeface="Glacial Indifference" panose="020B0604020202020204" charset="0"/>
              </a:rPr>
              <a:t>Conceptual Data Models: </a:t>
            </a:r>
            <a:r>
              <a:rPr lang="en-IN" sz="3200" dirty="0">
                <a:latin typeface="Glacial Indifference" panose="020B0604020202020204" charset="0"/>
              </a:rPr>
              <a:t>Describe the high-level structure and relationships of data. They focus on what data is needed and how it relates without worrying about implementation.</a:t>
            </a:r>
          </a:p>
          <a:p>
            <a:pPr algn="just"/>
            <a:endParaRPr lang="en-IN" sz="3200" dirty="0">
              <a:latin typeface="Glacial Indifference" panose="020B0604020202020204" charset="0"/>
            </a:endParaRPr>
          </a:p>
          <a:p>
            <a:pPr algn="just"/>
            <a:r>
              <a:rPr lang="en-IN" sz="3200" b="1" dirty="0">
                <a:solidFill>
                  <a:srgbClr val="7030A0"/>
                </a:solidFill>
                <a:latin typeface="Glacial Indifference" panose="020B0604020202020204" charset="0"/>
              </a:rPr>
              <a:t>Logical Data Models: </a:t>
            </a:r>
            <a:r>
              <a:rPr lang="en-IN" sz="3200" dirty="0">
                <a:latin typeface="Glacial Indifference" panose="020B0604020202020204" charset="0"/>
              </a:rPr>
              <a:t>Provide detailed specifications of the data structure. They outline tables, columns, and relationships, independent of how the data will be physically stored.</a:t>
            </a:r>
          </a:p>
          <a:p>
            <a:pPr algn="just"/>
            <a:endParaRPr lang="en-IN" sz="3200" dirty="0">
              <a:latin typeface="Glacial Indifference" panose="020B0604020202020204" charset="0"/>
            </a:endParaRPr>
          </a:p>
          <a:p>
            <a:pPr algn="just"/>
            <a:r>
              <a:rPr lang="en-IN" sz="3200" b="1" dirty="0">
                <a:solidFill>
                  <a:srgbClr val="7030A0"/>
                </a:solidFill>
                <a:latin typeface="Glacial Indifference" panose="020B0604020202020204" charset="0"/>
              </a:rPr>
              <a:t>Physical Data Models: </a:t>
            </a:r>
            <a:r>
              <a:rPr lang="en-IN" sz="3200" dirty="0">
                <a:latin typeface="Glacial Indifference" panose="020B0604020202020204" charset="0"/>
              </a:rPr>
              <a:t>Translate the logical model into a specific database schema. They detail how the data will be stored, indexed, and optimized in a particular DBMS.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617C711-3CDE-EB03-50E9-BE70972CF999}"/>
              </a:ext>
            </a:extLst>
          </p:cNvPr>
          <p:cNvSpPr/>
          <p:nvPr/>
        </p:nvSpPr>
        <p:spPr>
          <a:xfrm>
            <a:off x="432713" y="3011129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F6492C05-10B5-6BA3-44D5-708DEF2299CE}"/>
              </a:ext>
            </a:extLst>
          </p:cNvPr>
          <p:cNvSpPr/>
          <p:nvPr/>
        </p:nvSpPr>
        <p:spPr>
          <a:xfrm>
            <a:off x="395842" y="4864556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098C371-C31B-CD8C-D525-DE3216BDC3F1}"/>
              </a:ext>
            </a:extLst>
          </p:cNvPr>
          <p:cNvSpPr/>
          <p:nvPr/>
        </p:nvSpPr>
        <p:spPr>
          <a:xfrm>
            <a:off x="432712" y="6819900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3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8000" y="-2693880"/>
            <a:ext cx="21344000" cy="13500080"/>
          </a:xfrm>
          <a:custGeom>
            <a:avLst/>
            <a:gdLst/>
            <a:ahLst/>
            <a:cxnLst/>
            <a:rect l="l" t="t" r="r" b="b"/>
            <a:pathLst>
              <a:path w="21344000" h="13500080">
                <a:moveTo>
                  <a:pt x="0" y="0"/>
                </a:moveTo>
                <a:lnTo>
                  <a:pt x="21344000" y="0"/>
                </a:lnTo>
                <a:lnTo>
                  <a:pt x="21344000" y="13500080"/>
                </a:lnTo>
                <a:lnTo>
                  <a:pt x="0" y="13500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4400" y="566970"/>
            <a:ext cx="137541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Components of </a:t>
            </a:r>
            <a:r>
              <a:rPr lang="en-US" sz="6000" dirty="0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F8628-96BF-A459-B733-590B14806A54}"/>
              </a:ext>
            </a:extLst>
          </p:cNvPr>
          <p:cNvSpPr txBox="1"/>
          <p:nvPr/>
        </p:nvSpPr>
        <p:spPr>
          <a:xfrm>
            <a:off x="1905000" y="2488992"/>
            <a:ext cx="13144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dirty="0">
                <a:latin typeface="Glacial Indifference" panose="020B0604020202020204" charset="0"/>
              </a:rPr>
              <a:t>Entities represent objects or concepts that hold data relevant to the system.</a:t>
            </a:r>
          </a:p>
          <a:p>
            <a:pPr algn="just"/>
            <a:endParaRPr lang="en-IN" sz="3600" dirty="0">
              <a:latin typeface="Glacial Indifference" panose="020B0604020202020204" charset="0"/>
            </a:endParaRPr>
          </a:p>
          <a:p>
            <a:pPr algn="just"/>
            <a:r>
              <a:rPr lang="en-IN" sz="3600" dirty="0">
                <a:latin typeface="Glacial Indifference" panose="020B0604020202020204" charset="0"/>
              </a:rPr>
              <a:t>Attributes describe the properties or characteristics of the entities.</a:t>
            </a:r>
          </a:p>
          <a:p>
            <a:pPr algn="just"/>
            <a:endParaRPr lang="en-IN" sz="3600" dirty="0">
              <a:latin typeface="Glacial Indifference" panose="020B0604020202020204" charset="0"/>
            </a:endParaRPr>
          </a:p>
          <a:p>
            <a:pPr algn="just"/>
            <a:r>
              <a:rPr lang="en-IN" sz="3600" dirty="0">
                <a:latin typeface="Glacial Indifference" panose="020B0604020202020204" charset="0"/>
              </a:rPr>
              <a:t>Relationships define how entities are associated with one another.</a:t>
            </a:r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E66C1B67-F8E9-CCB3-B285-B857DA4F8632}"/>
              </a:ext>
            </a:extLst>
          </p:cNvPr>
          <p:cNvSpPr/>
          <p:nvPr/>
        </p:nvSpPr>
        <p:spPr>
          <a:xfrm>
            <a:off x="1143000" y="2492679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CDDBB441-1BB0-B9EF-6077-0A950F03B2EB}"/>
              </a:ext>
            </a:extLst>
          </p:cNvPr>
          <p:cNvSpPr/>
          <p:nvPr/>
        </p:nvSpPr>
        <p:spPr>
          <a:xfrm>
            <a:off x="1142999" y="4193262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6AB4D160-ED66-2121-E5D1-73DB12952C8F}"/>
              </a:ext>
            </a:extLst>
          </p:cNvPr>
          <p:cNvSpPr/>
          <p:nvPr/>
        </p:nvSpPr>
        <p:spPr>
          <a:xfrm>
            <a:off x="1142999" y="5799148"/>
            <a:ext cx="557887" cy="557887"/>
          </a:xfrm>
          <a:custGeom>
            <a:avLst/>
            <a:gdLst/>
            <a:ahLst/>
            <a:cxnLst/>
            <a:rect l="l" t="t" r="r" b="b"/>
            <a:pathLst>
              <a:path w="557887" h="557887">
                <a:moveTo>
                  <a:pt x="0" y="0"/>
                </a:moveTo>
                <a:lnTo>
                  <a:pt x="557887" y="0"/>
                </a:lnTo>
                <a:lnTo>
                  <a:pt x="557887" y="557886"/>
                </a:lnTo>
                <a:lnTo>
                  <a:pt x="0" y="557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90971" y="8375555"/>
            <a:ext cx="9106058" cy="8229600"/>
          </a:xfrm>
          <a:custGeom>
            <a:avLst/>
            <a:gdLst/>
            <a:ahLst/>
            <a:cxnLst/>
            <a:rect l="l" t="t" r="r" b="b"/>
            <a:pathLst>
              <a:path w="9106058" h="8229600">
                <a:moveTo>
                  <a:pt x="0" y="0"/>
                </a:moveTo>
                <a:lnTo>
                  <a:pt x="9106058" y="0"/>
                </a:lnTo>
                <a:lnTo>
                  <a:pt x="91060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54200" y="1866900"/>
            <a:ext cx="7036308" cy="8229600"/>
          </a:xfrm>
          <a:custGeom>
            <a:avLst/>
            <a:gdLst/>
            <a:ahLst/>
            <a:cxnLst/>
            <a:rect l="l" t="t" r="r" b="b"/>
            <a:pathLst>
              <a:path w="7036308" h="8229600">
                <a:moveTo>
                  <a:pt x="0" y="0"/>
                </a:moveTo>
                <a:lnTo>
                  <a:pt x="7036308" y="0"/>
                </a:lnTo>
                <a:lnTo>
                  <a:pt x="70363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38200" y="949404"/>
            <a:ext cx="116205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72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Steps in </a:t>
            </a:r>
            <a:r>
              <a:rPr lang="en-US" sz="7200" dirty="0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B6040-E91E-D768-7E94-4EBB9E03CCA2}"/>
              </a:ext>
            </a:extLst>
          </p:cNvPr>
          <p:cNvSpPr txBox="1"/>
          <p:nvPr/>
        </p:nvSpPr>
        <p:spPr>
          <a:xfrm>
            <a:off x="1828800" y="2954320"/>
            <a:ext cx="125029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Glacial Indifference" panose="020B0604020202020204" charset="0"/>
              </a:rPr>
              <a:t>Start with requirements gathering to understand user needs and system functionalities.</a:t>
            </a:r>
          </a:p>
          <a:p>
            <a:endParaRPr lang="en-IN" sz="3600" dirty="0">
              <a:latin typeface="Glacial Indifference" panose="020B0604020202020204" charset="0"/>
            </a:endParaRPr>
          </a:p>
          <a:p>
            <a:r>
              <a:rPr lang="en-IN" sz="3600" dirty="0">
                <a:latin typeface="Glacial Indifference" panose="020B0604020202020204" charset="0"/>
              </a:rPr>
              <a:t>Create a conceptual model to establish the main entities and their relationships.</a:t>
            </a:r>
          </a:p>
          <a:p>
            <a:endParaRPr lang="en-IN" sz="3600" dirty="0">
              <a:latin typeface="Glacial Indifference" panose="020B0604020202020204" charset="0"/>
            </a:endParaRPr>
          </a:p>
          <a:p>
            <a:r>
              <a:rPr lang="en-IN" sz="3600" dirty="0">
                <a:latin typeface="Glacial Indifference" panose="020B0604020202020204" charset="0"/>
              </a:rPr>
              <a:t>Refine the model into logical and then physical formats for implementation.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4904AF-A109-98C6-A1B5-CD709F611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2954320"/>
            <a:ext cx="56197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1D1B65-9B6B-9892-D77E-AB8D01257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2" y="4581525"/>
            <a:ext cx="561975" cy="561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70A756-725A-266A-E47E-B453A51B9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3" y="6265266"/>
            <a:ext cx="561975" cy="56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59616" y="748490"/>
            <a:ext cx="1551914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Common </a:t>
            </a:r>
            <a:r>
              <a:rPr lang="en-US" sz="6600" dirty="0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Modeling </a:t>
            </a:r>
            <a:r>
              <a:rPr lang="en-US" sz="66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392400" y="-1257300"/>
            <a:ext cx="4182898" cy="3456120"/>
          </a:xfrm>
          <a:custGeom>
            <a:avLst/>
            <a:gdLst/>
            <a:ahLst/>
            <a:cxnLst/>
            <a:rect l="l" t="t" r="r" b="b"/>
            <a:pathLst>
              <a:path w="4182898" h="3456120">
                <a:moveTo>
                  <a:pt x="0" y="0"/>
                </a:moveTo>
                <a:lnTo>
                  <a:pt x="4182898" y="0"/>
                </a:lnTo>
                <a:lnTo>
                  <a:pt x="4182898" y="3456119"/>
                </a:lnTo>
                <a:lnTo>
                  <a:pt x="0" y="3456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895600" y="7353300"/>
            <a:ext cx="4563121" cy="4996118"/>
          </a:xfrm>
          <a:custGeom>
            <a:avLst/>
            <a:gdLst/>
            <a:ahLst/>
            <a:cxnLst/>
            <a:rect l="l" t="t" r="r" b="b"/>
            <a:pathLst>
              <a:path w="4563121" h="4996118">
                <a:moveTo>
                  <a:pt x="0" y="0"/>
                </a:moveTo>
                <a:lnTo>
                  <a:pt x="4563121" y="0"/>
                </a:lnTo>
                <a:lnTo>
                  <a:pt x="4563121" y="4996118"/>
                </a:lnTo>
                <a:lnTo>
                  <a:pt x="0" y="4996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2F46B-660E-A4E3-CCA5-C5887D92127F}"/>
              </a:ext>
            </a:extLst>
          </p:cNvPr>
          <p:cNvSpPr txBox="1"/>
          <p:nvPr/>
        </p:nvSpPr>
        <p:spPr>
          <a:xfrm>
            <a:off x="1125792" y="2635121"/>
            <a:ext cx="16535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 err="1">
                <a:solidFill>
                  <a:srgbClr val="7030A0"/>
                </a:solidFill>
                <a:latin typeface="Glacial Indifference" panose="020B0604020202020204" charset="0"/>
              </a:rPr>
              <a:t>PowerDesigner</a:t>
            </a:r>
            <a:r>
              <a:rPr lang="en-IN" sz="3200" dirty="0">
                <a:solidFill>
                  <a:srgbClr val="7030A0"/>
                </a:solidFill>
                <a:latin typeface="Glacial Indifference" panose="020B0604020202020204" charset="0"/>
              </a:rPr>
              <a:t>: </a:t>
            </a:r>
            <a:r>
              <a:rPr lang="en-IN" sz="3200" dirty="0">
                <a:latin typeface="Glacial Indifference" panose="020B0604020202020204" charset="0"/>
              </a:rPr>
              <a:t>Provides data </a:t>
            </a:r>
            <a:r>
              <a:rPr lang="en-IN" sz="3200" dirty="0" err="1">
                <a:latin typeface="Glacial Indifference" panose="020B0604020202020204" charset="0"/>
              </a:rPr>
              <a:t>modeling</a:t>
            </a:r>
            <a:r>
              <a:rPr lang="en-IN" sz="3200" dirty="0">
                <a:latin typeface="Glacial Indifference" panose="020B0604020202020204" charset="0"/>
              </a:rPr>
              <a:t>  and metadata management with strong support for conceptual, logical, and physical data models.</a:t>
            </a:r>
          </a:p>
          <a:p>
            <a:pPr algn="just"/>
            <a:endParaRPr lang="en-IN" sz="3200" dirty="0">
              <a:latin typeface="Glacial Indifference" panose="020B0604020202020204" charset="0"/>
            </a:endParaRPr>
          </a:p>
          <a:p>
            <a:pPr algn="just"/>
            <a:r>
              <a:rPr lang="en-IN" sz="3200" b="1" dirty="0">
                <a:solidFill>
                  <a:srgbClr val="7030A0"/>
                </a:solidFill>
                <a:latin typeface="Glacial Indifference" panose="020B0604020202020204" charset="0"/>
              </a:rPr>
              <a:t>MySQL Workbench: </a:t>
            </a:r>
            <a:r>
              <a:rPr lang="en-IN" sz="3200" dirty="0">
                <a:latin typeface="Glacial Indifference" panose="020B0604020202020204" charset="0"/>
              </a:rPr>
              <a:t>A tool specifically for MySQL databases, offering capabilities for designing and </a:t>
            </a:r>
            <a:r>
              <a:rPr lang="en-IN" sz="3200" dirty="0" err="1">
                <a:latin typeface="Glacial Indifference" panose="020B0604020202020204" charset="0"/>
              </a:rPr>
              <a:t>modeling</a:t>
            </a:r>
            <a:r>
              <a:rPr lang="en-IN" sz="3200" dirty="0">
                <a:latin typeface="Glacial Indifference" panose="020B0604020202020204" charset="0"/>
              </a:rPr>
              <a:t> data structures.</a:t>
            </a:r>
          </a:p>
          <a:p>
            <a:pPr algn="just"/>
            <a:endParaRPr lang="en-IN" sz="3200" dirty="0">
              <a:latin typeface="Glacial Indifference" panose="020B0604020202020204" charset="0"/>
            </a:endParaRPr>
          </a:p>
          <a:p>
            <a:pPr algn="just"/>
            <a:r>
              <a:rPr lang="en-IN" sz="3200" b="1" dirty="0" err="1">
                <a:solidFill>
                  <a:srgbClr val="7030A0"/>
                </a:solidFill>
                <a:latin typeface="Glacial Indifference" panose="020B0604020202020204" charset="0"/>
              </a:rPr>
              <a:t>ERDPlus</a:t>
            </a:r>
            <a:r>
              <a:rPr lang="en-IN" sz="3200" b="1" dirty="0">
                <a:solidFill>
                  <a:srgbClr val="7030A0"/>
                </a:solidFill>
                <a:latin typeface="Glacial Indifference" panose="020B0604020202020204" charset="0"/>
              </a:rPr>
              <a:t>: </a:t>
            </a:r>
            <a:r>
              <a:rPr lang="en-IN" sz="3200" dirty="0">
                <a:latin typeface="Glacial Indifference" panose="020B0604020202020204" charset="0"/>
              </a:rPr>
              <a:t>A free web-based tool for creating ER diagrams, relational schemas, and other data models.</a:t>
            </a:r>
          </a:p>
          <a:p>
            <a:pPr algn="just"/>
            <a:endParaRPr lang="en-IN" sz="3200" dirty="0">
              <a:latin typeface="Glacial Indifference" panose="020B0604020202020204" charset="0"/>
            </a:endParaRPr>
          </a:p>
          <a:p>
            <a:pPr algn="just"/>
            <a:r>
              <a:rPr lang="en-IN" sz="3200" b="1" dirty="0">
                <a:solidFill>
                  <a:srgbClr val="7030A0"/>
                </a:solidFill>
                <a:latin typeface="Glacial Indifference" panose="020B0604020202020204" charset="0"/>
              </a:rPr>
              <a:t>ER/Studio: </a:t>
            </a:r>
            <a:r>
              <a:rPr lang="en-IN" sz="3200" dirty="0">
                <a:latin typeface="Glacial Indifference" panose="020B0604020202020204" charset="0"/>
              </a:rPr>
              <a:t>A powerful tool for designing, documenting, and managing data models.</a:t>
            </a: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1EE6411E-306E-EBA8-FEA2-E0DDA1594708}"/>
              </a:ext>
            </a:extLst>
          </p:cNvPr>
          <p:cNvSpPr/>
          <p:nvPr/>
        </p:nvSpPr>
        <p:spPr>
          <a:xfrm>
            <a:off x="4590971" y="8375555"/>
            <a:ext cx="9106058" cy="8229600"/>
          </a:xfrm>
          <a:custGeom>
            <a:avLst/>
            <a:gdLst/>
            <a:ahLst/>
            <a:cxnLst/>
            <a:rect l="l" t="t" r="r" b="b"/>
            <a:pathLst>
              <a:path w="9106058" h="8229600">
                <a:moveTo>
                  <a:pt x="0" y="0"/>
                </a:moveTo>
                <a:lnTo>
                  <a:pt x="9106058" y="0"/>
                </a:lnTo>
                <a:lnTo>
                  <a:pt x="91060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C556B6-08F1-D490-304C-E4DF87D7E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76" y="2631434"/>
            <a:ext cx="561975" cy="561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DDF6DE-DCC3-200B-8C0D-0CC637C2A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18" y="4060690"/>
            <a:ext cx="561975" cy="561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6A28C5-AB16-61EE-3939-BF872A12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17" y="5489946"/>
            <a:ext cx="561975" cy="561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456351-7032-A5B1-71BF-117EA6748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17" y="7019925"/>
            <a:ext cx="561975" cy="56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718009" y="1067460"/>
            <a:ext cx="8830105" cy="9650388"/>
          </a:xfrm>
          <a:custGeom>
            <a:avLst/>
            <a:gdLst/>
            <a:ahLst/>
            <a:cxnLst/>
            <a:rect l="l" t="t" r="r" b="b"/>
            <a:pathLst>
              <a:path w="8830105" h="9650388">
                <a:moveTo>
                  <a:pt x="0" y="0"/>
                </a:moveTo>
                <a:lnTo>
                  <a:pt x="8830105" y="0"/>
                </a:lnTo>
                <a:lnTo>
                  <a:pt x="8830105" y="9650387"/>
                </a:lnTo>
                <a:lnTo>
                  <a:pt x="0" y="9650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9942" y="1638273"/>
            <a:ext cx="12241657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6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in </a:t>
            </a:r>
            <a:r>
              <a:rPr lang="en-US" sz="6600" dirty="0">
                <a:solidFill>
                  <a:srgbClr val="7030A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Modeling</a:t>
            </a:r>
          </a:p>
        </p:txBody>
      </p:sp>
      <p:sp>
        <p:nvSpPr>
          <p:cNvPr id="7" name="Freeform 7"/>
          <p:cNvSpPr/>
          <p:nvPr/>
        </p:nvSpPr>
        <p:spPr>
          <a:xfrm>
            <a:off x="6578220" y="-2020937"/>
            <a:ext cx="4496944" cy="3715600"/>
          </a:xfrm>
          <a:custGeom>
            <a:avLst/>
            <a:gdLst/>
            <a:ahLst/>
            <a:cxnLst/>
            <a:rect l="l" t="t" r="r" b="b"/>
            <a:pathLst>
              <a:path w="4496944" h="3715600">
                <a:moveTo>
                  <a:pt x="0" y="0"/>
                </a:moveTo>
                <a:lnTo>
                  <a:pt x="4496944" y="0"/>
                </a:lnTo>
                <a:lnTo>
                  <a:pt x="4496944" y="3715600"/>
                </a:lnTo>
                <a:lnTo>
                  <a:pt x="0" y="3715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D0FB5-7A81-7B54-369C-8E93BEB861D0}"/>
              </a:ext>
            </a:extLst>
          </p:cNvPr>
          <p:cNvSpPr txBox="1"/>
          <p:nvPr/>
        </p:nvSpPr>
        <p:spPr>
          <a:xfrm>
            <a:off x="838200" y="4113351"/>
            <a:ext cx="92767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Glacial Indifference" panose="020B0604020202020204" charset="0"/>
              </a:rPr>
              <a:t>Incomplete or unclear requirements can lead to ineffective data models.</a:t>
            </a:r>
          </a:p>
          <a:p>
            <a:endParaRPr lang="en-IN" sz="3600" dirty="0">
              <a:latin typeface="Glacial Indifference" panose="020B0604020202020204" charset="0"/>
            </a:endParaRPr>
          </a:p>
          <a:p>
            <a:r>
              <a:rPr lang="en-IN" sz="3600" dirty="0">
                <a:latin typeface="Glacial Indifference" panose="020B0604020202020204" charset="0"/>
              </a:rPr>
              <a:t>Rapidly changing business needs may require frequent updates to the data model.</a:t>
            </a:r>
          </a:p>
          <a:p>
            <a:endParaRPr lang="en-IN" sz="3600" dirty="0">
              <a:latin typeface="Glacial Indifference" panose="020B0604020202020204" charset="0"/>
            </a:endParaRPr>
          </a:p>
          <a:p>
            <a:r>
              <a:rPr lang="en-IN" sz="3600" dirty="0">
                <a:latin typeface="Glacial Indifference" panose="020B0604020202020204" charset="0"/>
              </a:rPr>
              <a:t>Ensuring data integrity and consistency can be complex in large systems.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0A299-782A-F341-811A-639BB3FF8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02" y="4113351"/>
            <a:ext cx="56197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573712-9362-0737-76BE-27CE67243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4" y="5813533"/>
            <a:ext cx="561975" cy="561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69206C-0304-1D38-9069-E7EDF57F2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3" y="7429500"/>
            <a:ext cx="561975" cy="56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3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39953" y="2897966"/>
            <a:ext cx="7838694" cy="8229600"/>
          </a:xfrm>
          <a:custGeom>
            <a:avLst/>
            <a:gdLst/>
            <a:ahLst/>
            <a:cxnLst/>
            <a:rect l="l" t="t" r="r" b="b"/>
            <a:pathLst>
              <a:path w="7838694" h="8229600">
                <a:moveTo>
                  <a:pt x="0" y="0"/>
                </a:moveTo>
                <a:lnTo>
                  <a:pt x="7838694" y="0"/>
                </a:lnTo>
                <a:lnTo>
                  <a:pt x="783869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55033" y="2151365"/>
            <a:ext cx="5419038" cy="7106935"/>
          </a:xfrm>
          <a:custGeom>
            <a:avLst/>
            <a:gdLst/>
            <a:ahLst/>
            <a:cxnLst/>
            <a:rect l="l" t="t" r="r" b="b"/>
            <a:pathLst>
              <a:path w="5419038" h="7106935">
                <a:moveTo>
                  <a:pt x="0" y="0"/>
                </a:moveTo>
                <a:lnTo>
                  <a:pt x="5419038" y="0"/>
                </a:lnTo>
                <a:lnTo>
                  <a:pt x="5419038" y="7106935"/>
                </a:lnTo>
                <a:lnTo>
                  <a:pt x="0" y="7106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37131" y="4746572"/>
            <a:ext cx="18962262" cy="11993630"/>
          </a:xfrm>
          <a:custGeom>
            <a:avLst/>
            <a:gdLst/>
            <a:ahLst/>
            <a:cxnLst/>
            <a:rect l="l" t="t" r="r" b="b"/>
            <a:pathLst>
              <a:path w="18962262" h="11993630">
                <a:moveTo>
                  <a:pt x="0" y="0"/>
                </a:moveTo>
                <a:lnTo>
                  <a:pt x="18962262" y="0"/>
                </a:lnTo>
                <a:lnTo>
                  <a:pt x="18962262" y="11993631"/>
                </a:lnTo>
                <a:lnTo>
                  <a:pt x="0" y="11993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505200" y="2541852"/>
            <a:ext cx="10955491" cy="175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17"/>
              </a:lnSpc>
            </a:pPr>
            <a:r>
              <a:rPr lang="en-US" sz="12958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DA91C7-FB42-3612-E905-7628AEEBBCE8}"/>
              </a:ext>
            </a:extLst>
          </p:cNvPr>
          <p:cNvSpPr txBox="1"/>
          <p:nvPr/>
        </p:nvSpPr>
        <p:spPr>
          <a:xfrm>
            <a:off x="3200400" y="5910961"/>
            <a:ext cx="127743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600" dirty="0">
                <a:latin typeface="Glacial Indifference" panose="020B0604020202020204" charset="0"/>
              </a:rPr>
              <a:t>A well-executed data </a:t>
            </a:r>
            <a:r>
              <a:rPr lang="en-IN" sz="3600" dirty="0" err="1">
                <a:latin typeface="Glacial Indifference" panose="020B0604020202020204" charset="0"/>
              </a:rPr>
              <a:t>modeling</a:t>
            </a:r>
            <a:r>
              <a:rPr lang="en-IN" sz="3600" dirty="0">
                <a:latin typeface="Glacial Indifference" panose="020B0604020202020204" charset="0"/>
              </a:rPr>
              <a:t> process leads to better data management and utilization . Continuous learning and adaptation are essential for successful data </a:t>
            </a:r>
            <a:r>
              <a:rPr lang="en-IN" sz="3600" dirty="0" err="1">
                <a:latin typeface="Glacial Indifference" panose="020B0604020202020204" charset="0"/>
              </a:rPr>
              <a:t>modeling</a:t>
            </a:r>
            <a:r>
              <a:rPr lang="en-IN" sz="3600" dirty="0">
                <a:latin typeface="Glacial Indifference" panose="020B0604020202020204" charset="0"/>
              </a:rPr>
              <a:t> practices.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428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League Spartan</vt:lpstr>
      <vt:lpstr>Calibri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and Modern Purple and White Thesis Defense Presentation</dc:title>
  <dc:creator>Sai Ganesh</dc:creator>
  <cp:lastModifiedBy>Sai Ganesh</cp:lastModifiedBy>
  <cp:revision>2</cp:revision>
  <dcterms:created xsi:type="dcterms:W3CDTF">2006-08-16T00:00:00Z</dcterms:created>
  <dcterms:modified xsi:type="dcterms:W3CDTF">2024-08-29T15:29:53Z</dcterms:modified>
  <dc:identifier>DAGPPiRethU</dc:identifier>
</cp:coreProperties>
</file>