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264" r:id="rId3"/>
    <p:sldId id="257" r:id="rId4"/>
    <p:sldId id="258" r:id="rId5"/>
    <p:sldId id="259" r:id="rId6"/>
    <p:sldId id="260" r:id="rId7"/>
    <p:sldId id="261" r:id="rId8"/>
    <p:sldId id="262" r:id="rId9"/>
    <p:sldId id="263" r:id="rId10"/>
    <p:sldId id="266" r:id="rId11"/>
    <p:sldId id="265" r:id="rId12"/>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p:scale>
          <a:sx n="68" d="100"/>
          <a:sy n="68" d="100"/>
        </p:scale>
        <p:origin x="715"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791016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4959936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41500574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png"/><Relationship Id="rId7"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21.png"/><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AFAFA">
              <a:alpha val="75000"/>
            </a:srgbClr>
          </a:solidFill>
          <a:ln/>
        </p:spPr>
      </p:sp>
      <p:sp>
        <p:nvSpPr>
          <p:cNvPr id="6" name="Text 1"/>
          <p:cNvSpPr/>
          <p:nvPr/>
        </p:nvSpPr>
        <p:spPr>
          <a:xfrm>
            <a:off x="211873" y="1904088"/>
            <a:ext cx="13771757" cy="3912870"/>
          </a:xfrm>
          <a:prstGeom prst="rect">
            <a:avLst/>
          </a:prstGeom>
          <a:noFill/>
          <a:ln/>
        </p:spPr>
        <p:txBody>
          <a:bodyPr wrap="square" lIns="0" tIns="0" rIns="0" bIns="0" rtlCol="0" anchor="t"/>
          <a:lstStyle/>
          <a:p>
            <a:pPr marL="0" indent="0" algn="ctr">
              <a:lnSpc>
                <a:spcPts val="7700"/>
              </a:lnSpc>
              <a:buNone/>
            </a:pPr>
            <a:r>
              <a:rPr lang="en-US" sz="8000" b="1" dirty="0">
                <a:solidFill>
                  <a:srgbClr val="231971"/>
                </a:solidFill>
                <a:latin typeface="Modern No. 20" panose="02070704070505020303" pitchFamily="18" charset="0"/>
                <a:ea typeface="Outfit" pitchFamily="34" charset="-122"/>
                <a:cs typeface="Outfit" pitchFamily="34" charset="-120"/>
              </a:rPr>
              <a:t>Full Stack Development</a:t>
            </a:r>
          </a:p>
          <a:p>
            <a:pPr marL="0" indent="0" algn="ctr">
              <a:lnSpc>
                <a:spcPts val="7700"/>
              </a:lnSpc>
              <a:buNone/>
            </a:pPr>
            <a:endParaRPr lang="en-US" sz="8000" b="1" dirty="0">
              <a:solidFill>
                <a:srgbClr val="231971"/>
              </a:solidFill>
              <a:latin typeface="Modern No. 20" panose="02070704070505020303" pitchFamily="18" charset="0"/>
              <a:ea typeface="Outfit" pitchFamily="34" charset="-122"/>
              <a:cs typeface="Outfit" pitchFamily="34" charset="-120"/>
            </a:endParaRPr>
          </a:p>
          <a:p>
            <a:pPr marL="0" indent="0" algn="ctr">
              <a:lnSpc>
                <a:spcPts val="7700"/>
              </a:lnSpc>
              <a:buNone/>
            </a:pPr>
            <a:r>
              <a:rPr lang="en-US" sz="7200" b="1" dirty="0">
                <a:solidFill>
                  <a:srgbClr val="231971"/>
                </a:solidFill>
                <a:latin typeface="Outfit" pitchFamily="34" charset="0"/>
                <a:ea typeface="Outfit" pitchFamily="34" charset="-122"/>
                <a:cs typeface="Outfit" pitchFamily="34" charset="-120"/>
              </a:rPr>
              <a:t>Administering Databases</a:t>
            </a:r>
            <a:endParaRPr lang="en-US" sz="7200" dirty="0"/>
          </a:p>
        </p:txBody>
      </p:sp>
      <p:sp>
        <p:nvSpPr>
          <p:cNvPr id="7" name="Text 2"/>
          <p:cNvSpPr/>
          <p:nvPr/>
        </p:nvSpPr>
        <p:spPr>
          <a:xfrm>
            <a:off x="8101015" y="6664450"/>
            <a:ext cx="7556421" cy="1088708"/>
          </a:xfrm>
          <a:prstGeom prst="rect">
            <a:avLst/>
          </a:prstGeom>
          <a:noFill/>
          <a:ln/>
        </p:spPr>
        <p:txBody>
          <a:bodyPr wrap="square" lIns="0" tIns="0" rIns="0" bIns="0" rtlCol="0" anchor="t"/>
          <a:lstStyle/>
          <a:p>
            <a:pPr marL="0" indent="0" algn="ctr">
              <a:lnSpc>
                <a:spcPts val="2850"/>
              </a:lnSpc>
              <a:buNone/>
            </a:pPr>
            <a:r>
              <a:rPr lang="en-US" sz="1750" dirty="0">
                <a:solidFill>
                  <a:srgbClr val="2A2742"/>
                </a:solidFill>
                <a:latin typeface="Arial Black" panose="020B0A04020102020204" pitchFamily="34" charset="0"/>
                <a:ea typeface="Arimo" pitchFamily="34" charset="-122"/>
                <a:cs typeface="Arimo" pitchFamily="34" charset="-120"/>
              </a:rPr>
              <a:t>P.SANJANA REDDY</a:t>
            </a:r>
          </a:p>
          <a:p>
            <a:pPr marL="0" indent="0" algn="ctr">
              <a:lnSpc>
                <a:spcPts val="2850"/>
              </a:lnSpc>
              <a:buNone/>
            </a:pPr>
            <a:r>
              <a:rPr lang="en-US" sz="1750" dirty="0">
                <a:solidFill>
                  <a:srgbClr val="2A2742"/>
                </a:solidFill>
                <a:latin typeface="Arial Black" panose="020B0A04020102020204" pitchFamily="34" charset="0"/>
                <a:ea typeface="Arimo" pitchFamily="34" charset="-122"/>
                <a:cs typeface="Arimo" pitchFamily="34" charset="-120"/>
              </a:rPr>
              <a:t>22H51A05H4</a:t>
            </a:r>
          </a:p>
          <a:p>
            <a:pPr marL="0" indent="0" algn="ctr">
              <a:lnSpc>
                <a:spcPts val="2850"/>
              </a:lnSpc>
              <a:buNone/>
            </a:pPr>
            <a:r>
              <a:rPr lang="en-US" sz="1750" dirty="0">
                <a:solidFill>
                  <a:srgbClr val="2A2742"/>
                </a:solidFill>
                <a:latin typeface="Arial Black" panose="020B0A04020102020204" pitchFamily="34" charset="0"/>
                <a:ea typeface="Arimo" pitchFamily="34" charset="-122"/>
                <a:cs typeface="Arimo" pitchFamily="34" charset="-120"/>
              </a:rPr>
              <a:t>CSE-D</a:t>
            </a:r>
            <a:endParaRPr lang="en-US" sz="1750" dirty="0">
              <a:latin typeface="Arial Black" panose="020B0A04020102020204" pitchFamily="34" charset="0"/>
            </a:endParaRPr>
          </a:p>
        </p:txBody>
      </p:sp>
      <p:sp>
        <p:nvSpPr>
          <p:cNvPr id="9" name="Text 4"/>
          <p:cNvSpPr/>
          <p:nvPr/>
        </p:nvSpPr>
        <p:spPr>
          <a:xfrm>
            <a:off x="6393894" y="6864310"/>
            <a:ext cx="135493" cy="97512"/>
          </a:xfrm>
          <a:prstGeom prst="rect">
            <a:avLst/>
          </a:prstGeom>
          <a:noFill/>
          <a:ln/>
        </p:spPr>
        <p:txBody>
          <a:bodyPr wrap="none" lIns="0" tIns="0" rIns="0" bIns="0" rtlCol="0" anchor="t"/>
          <a:lstStyle/>
          <a:p>
            <a:pPr marL="0" indent="0" algn="ctr">
              <a:lnSpc>
                <a:spcPts val="750"/>
              </a:lnSpc>
              <a:buNone/>
            </a:pPr>
            <a:r>
              <a:rPr lang="en-US" sz="750" dirty="0">
                <a:solidFill>
                  <a:srgbClr val="FFFFFF"/>
                </a:solidFill>
                <a:latin typeface="Arimo" pitchFamily="34" charset="0"/>
                <a:ea typeface="Arimo" pitchFamily="34" charset="-122"/>
                <a:cs typeface="Arimo" pitchFamily="34" charset="-120"/>
              </a:rPr>
              <a:t>S</a:t>
            </a:r>
            <a:endParaRPr lang="en-US" sz="7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AFAFA">
              <a:alpha val="75000"/>
            </a:srgbClr>
          </a:solidFill>
          <a:ln/>
        </p:spPr>
      </p:sp>
      <p:sp>
        <p:nvSpPr>
          <p:cNvPr id="6" name="Text 1"/>
          <p:cNvSpPr/>
          <p:nvPr/>
        </p:nvSpPr>
        <p:spPr>
          <a:xfrm>
            <a:off x="2739687" y="783669"/>
            <a:ext cx="7556421" cy="2126337"/>
          </a:xfrm>
          <a:prstGeom prst="rect">
            <a:avLst/>
          </a:prstGeom>
          <a:noFill/>
          <a:ln/>
        </p:spPr>
        <p:txBody>
          <a:bodyPr wrap="square" lIns="0" tIns="0" rIns="0" bIns="0" rtlCol="0" anchor="t"/>
          <a:lstStyle/>
          <a:p>
            <a:pPr marL="0" indent="0" algn="ctr">
              <a:lnSpc>
                <a:spcPts val="5550"/>
              </a:lnSpc>
              <a:buNone/>
            </a:pPr>
            <a:r>
              <a:rPr lang="en-US" sz="6600" b="1" dirty="0">
                <a:solidFill>
                  <a:srgbClr val="231971"/>
                </a:solidFill>
                <a:latin typeface="Arial Black" panose="020B0A04020102020204" pitchFamily="34" charset="0"/>
                <a:ea typeface="Outfit" pitchFamily="34" charset="-122"/>
                <a:cs typeface="Outfit" pitchFamily="34" charset="-120"/>
              </a:rPr>
              <a:t>Conclusion</a:t>
            </a:r>
            <a:endParaRPr lang="en-US" sz="6600" dirty="0">
              <a:latin typeface="Arial Black" panose="020B0A04020102020204" pitchFamily="34" charset="0"/>
            </a:endParaRPr>
          </a:p>
        </p:txBody>
      </p:sp>
      <p:sp>
        <p:nvSpPr>
          <p:cNvPr id="13" name="Shape 8"/>
          <p:cNvSpPr/>
          <p:nvPr/>
        </p:nvSpPr>
        <p:spPr>
          <a:xfrm>
            <a:off x="793790" y="1682044"/>
            <a:ext cx="13114121" cy="5994400"/>
          </a:xfrm>
          <a:prstGeom prst="roundRect">
            <a:avLst>
              <a:gd name="adj" fmla="val 5654"/>
            </a:avLst>
          </a:prstGeom>
          <a:solidFill>
            <a:srgbClr val="E9E6FA"/>
          </a:solidFill>
          <a:ln w="7620">
            <a:solidFill>
              <a:srgbClr val="BDB8DF"/>
            </a:solidFill>
            <a:prstDash val="solid"/>
          </a:ln>
        </p:spPr>
        <p:txBody>
          <a:bodyPr/>
          <a:lstStyle/>
          <a:p>
            <a:pPr algn="just"/>
            <a:r>
              <a:rPr lang="en-US" sz="2800" dirty="0"/>
              <a:t>Administering databases is a vital task that involves ensuring data integrity and security, which includes implementing access controls, encryption, and regular audits to protect sensitive information. A robust backup and recovery plan is essential to prevent data loss and enable swift restoration in case of any failures. Performance optimization is another key aspect, requiring continuous monitoring and tuning to maintain database efficiency. As databases grow, planning for scalability becomes crucial to handle increased loads without compromising performance. Compliance with regulations and thorough documentation of database configurations and changes are necessary for accountability and troubleshooting. Additionally, administrators must consider end-of-life scenarios, planning for smooth migrations or upgrades when systems become outdated. Finally, staying updated with new technologies and practices through continuous learning is essential to remain effective in the ever-evolving field of database administration.</a:t>
            </a:r>
          </a:p>
          <a:p>
            <a:endParaRPr lang="en-IN" dirty="0"/>
          </a:p>
        </p:txBody>
      </p:sp>
      <p:sp>
        <p:nvSpPr>
          <p:cNvPr id="15" name="Text 10"/>
          <p:cNvSpPr/>
          <p:nvPr/>
        </p:nvSpPr>
        <p:spPr>
          <a:xfrm>
            <a:off x="2017198" y="2546448"/>
            <a:ext cx="7087553" cy="725805"/>
          </a:xfrm>
          <a:prstGeom prst="rect">
            <a:avLst/>
          </a:prstGeom>
          <a:noFill/>
          <a:ln/>
        </p:spPr>
        <p:txBody>
          <a:bodyPr wrap="square" lIns="0" tIns="0" rIns="0" bIns="0" rtlCol="0" anchor="t"/>
          <a:lstStyle/>
          <a:p>
            <a:pPr marL="0" indent="0">
              <a:lnSpc>
                <a:spcPts val="2850"/>
              </a:lnSpc>
              <a:buNone/>
            </a:pPr>
            <a:endParaRPr lang="en-US" sz="1750" dirty="0"/>
          </a:p>
        </p:txBody>
      </p:sp>
    </p:spTree>
    <p:extLst>
      <p:ext uri="{BB962C8B-B14F-4D97-AF65-F5344CB8AC3E}">
        <p14:creationId xmlns:p14="http://schemas.microsoft.com/office/powerpoint/2010/main" val="15638655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B42BD84-90AA-0C5A-3985-5AEDBEDE9101}"/>
              </a:ext>
            </a:extLst>
          </p:cNvPr>
          <p:cNvPicPr>
            <a:picLocks noChangeAspect="1"/>
          </p:cNvPicPr>
          <p:nvPr/>
        </p:nvPicPr>
        <p:blipFill>
          <a:blip r:embed="rId2"/>
          <a:stretch>
            <a:fillRect/>
          </a:stretch>
        </p:blipFill>
        <p:spPr>
          <a:xfrm>
            <a:off x="0" y="0"/>
            <a:ext cx="14630400" cy="8229600"/>
          </a:xfrm>
          <a:prstGeom prst="rect">
            <a:avLst/>
          </a:prstGeom>
        </p:spPr>
      </p:pic>
    </p:spTree>
    <p:extLst>
      <p:ext uri="{BB962C8B-B14F-4D97-AF65-F5344CB8AC3E}">
        <p14:creationId xmlns:p14="http://schemas.microsoft.com/office/powerpoint/2010/main" val="34762122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AFAFA">
              <a:alpha val="75000"/>
            </a:srgbClr>
          </a:solidFill>
          <a:ln/>
        </p:spPr>
      </p:sp>
      <p:pic>
        <p:nvPicPr>
          <p:cNvPr id="5" name="Image 2" descr="preencoded.png"/>
          <p:cNvPicPr>
            <a:picLocks noChangeAspect="1"/>
          </p:cNvPicPr>
          <p:nvPr/>
        </p:nvPicPr>
        <p:blipFill>
          <a:blip r:embed="rId4"/>
          <a:stretch>
            <a:fillRect/>
          </a:stretch>
        </p:blipFill>
        <p:spPr>
          <a:xfrm>
            <a:off x="283488" y="2468880"/>
            <a:ext cx="4919305" cy="3291840"/>
          </a:xfrm>
          <a:prstGeom prst="rect">
            <a:avLst/>
          </a:prstGeom>
        </p:spPr>
      </p:pic>
      <p:sp>
        <p:nvSpPr>
          <p:cNvPr id="7" name="Text 2"/>
          <p:cNvSpPr/>
          <p:nvPr/>
        </p:nvSpPr>
        <p:spPr>
          <a:xfrm>
            <a:off x="6393894" y="3309508"/>
            <a:ext cx="7556421" cy="1088708"/>
          </a:xfrm>
          <a:prstGeom prst="rect">
            <a:avLst/>
          </a:prstGeom>
          <a:noFill/>
          <a:ln/>
        </p:spPr>
        <p:txBody>
          <a:bodyPr wrap="square" lIns="0" tIns="0" rIns="0" bIns="0" rtlCol="0" anchor="t"/>
          <a:lstStyle/>
          <a:p>
            <a:pPr marL="0" indent="0">
              <a:lnSpc>
                <a:spcPts val="2850"/>
              </a:lnSpc>
              <a:buNone/>
            </a:pPr>
            <a:r>
              <a:rPr lang="en-US" sz="2400" dirty="0">
                <a:solidFill>
                  <a:srgbClr val="2A2742"/>
                </a:solidFill>
                <a:latin typeface="Times New Roman" panose="02020603050405020304" pitchFamily="18" charset="0"/>
                <a:ea typeface="Arimo" pitchFamily="34" charset="-122"/>
                <a:cs typeface="Times New Roman" panose="02020603050405020304" pitchFamily="18" charset="0"/>
              </a:rPr>
              <a:t>Database administration is a crucial aspect of full stack development. It involves managing and maintaining databases, ensuring their efficient performance, and protecting them from security threats.</a:t>
            </a:r>
            <a:endParaRPr lang="en-US" sz="2400" dirty="0">
              <a:latin typeface="Times New Roman" panose="02020603050405020304" pitchFamily="18" charset="0"/>
              <a:cs typeface="Times New Roman" panose="02020603050405020304" pitchFamily="18" charset="0"/>
            </a:endParaRPr>
          </a:p>
        </p:txBody>
      </p:sp>
      <p:sp>
        <p:nvSpPr>
          <p:cNvPr id="9" name="Text 4"/>
          <p:cNvSpPr/>
          <p:nvPr/>
        </p:nvSpPr>
        <p:spPr>
          <a:xfrm>
            <a:off x="6393894" y="6864310"/>
            <a:ext cx="135493" cy="97512"/>
          </a:xfrm>
          <a:prstGeom prst="rect">
            <a:avLst/>
          </a:prstGeom>
          <a:noFill/>
          <a:ln/>
        </p:spPr>
        <p:txBody>
          <a:bodyPr wrap="none" lIns="0" tIns="0" rIns="0" bIns="0" rtlCol="0" anchor="t"/>
          <a:lstStyle/>
          <a:p>
            <a:pPr marL="0" indent="0" algn="ctr">
              <a:lnSpc>
                <a:spcPts val="750"/>
              </a:lnSpc>
              <a:buNone/>
            </a:pPr>
            <a:r>
              <a:rPr lang="en-US" sz="750" dirty="0">
                <a:solidFill>
                  <a:srgbClr val="FFFFFF"/>
                </a:solidFill>
                <a:latin typeface="Arimo" pitchFamily="34" charset="0"/>
                <a:ea typeface="Arimo" pitchFamily="34" charset="-122"/>
                <a:cs typeface="Arimo" pitchFamily="34" charset="-120"/>
              </a:rPr>
              <a:t>S</a:t>
            </a:r>
            <a:endParaRPr lang="en-US" sz="750" dirty="0"/>
          </a:p>
        </p:txBody>
      </p:sp>
    </p:spTree>
    <p:extLst>
      <p:ext uri="{BB962C8B-B14F-4D97-AF65-F5344CB8AC3E}">
        <p14:creationId xmlns:p14="http://schemas.microsoft.com/office/powerpoint/2010/main" val="622221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32100"/>
          </a:xfrm>
          <a:prstGeom prst="rect">
            <a:avLst/>
          </a:prstGeom>
          <a:solidFill>
            <a:srgbClr val="FAFAFA">
              <a:alpha val="75000"/>
            </a:srgbClr>
          </a:solidFill>
          <a:ln/>
        </p:spPr>
      </p:sp>
      <p:pic>
        <p:nvPicPr>
          <p:cNvPr id="4" name="Image 1" descr="preencoded.png"/>
          <p:cNvPicPr>
            <a:picLocks noChangeAspect="1"/>
          </p:cNvPicPr>
          <p:nvPr/>
        </p:nvPicPr>
        <p:blipFill>
          <a:blip r:embed="rId4"/>
          <a:stretch>
            <a:fillRect/>
          </a:stretch>
        </p:blipFill>
        <p:spPr>
          <a:xfrm>
            <a:off x="0" y="0"/>
            <a:ext cx="14630400" cy="2811899"/>
          </a:xfrm>
          <a:prstGeom prst="rect">
            <a:avLst/>
          </a:prstGeom>
        </p:spPr>
      </p:pic>
      <p:pic>
        <p:nvPicPr>
          <p:cNvPr id="5" name="Image 2" descr="preencoded.png"/>
          <p:cNvPicPr>
            <a:picLocks noChangeAspect="1"/>
          </p:cNvPicPr>
          <p:nvPr/>
        </p:nvPicPr>
        <p:blipFill>
          <a:blip r:embed="rId5"/>
          <a:stretch>
            <a:fillRect/>
          </a:stretch>
        </p:blipFill>
        <p:spPr>
          <a:xfrm>
            <a:off x="5627489" y="281107"/>
            <a:ext cx="3375303" cy="2249686"/>
          </a:xfrm>
          <a:prstGeom prst="rect">
            <a:avLst/>
          </a:prstGeom>
        </p:spPr>
      </p:pic>
      <p:sp>
        <p:nvSpPr>
          <p:cNvPr id="6" name="Text 1"/>
          <p:cNvSpPr/>
          <p:nvPr/>
        </p:nvSpPr>
        <p:spPr>
          <a:xfrm>
            <a:off x="787241" y="3430429"/>
            <a:ext cx="10032087" cy="702826"/>
          </a:xfrm>
          <a:prstGeom prst="rect">
            <a:avLst/>
          </a:prstGeom>
          <a:noFill/>
          <a:ln/>
        </p:spPr>
        <p:txBody>
          <a:bodyPr wrap="none" lIns="0" tIns="0" rIns="0" bIns="0" rtlCol="0" anchor="t"/>
          <a:lstStyle/>
          <a:p>
            <a:pPr marL="0" indent="0">
              <a:lnSpc>
                <a:spcPts val="5500"/>
              </a:lnSpc>
              <a:buNone/>
            </a:pPr>
            <a:r>
              <a:rPr lang="en-US" sz="4400" b="1" dirty="0">
                <a:solidFill>
                  <a:srgbClr val="231971"/>
                </a:solidFill>
                <a:latin typeface="Outfit" pitchFamily="34" charset="0"/>
                <a:ea typeface="Outfit" pitchFamily="34" charset="-122"/>
                <a:cs typeface="Outfit" pitchFamily="34" charset="-120"/>
              </a:rPr>
              <a:t>Importance of Database Management</a:t>
            </a:r>
            <a:endParaRPr lang="en-US" sz="4400" dirty="0"/>
          </a:p>
        </p:txBody>
      </p:sp>
      <p:sp>
        <p:nvSpPr>
          <p:cNvPr id="7" name="Shape 2"/>
          <p:cNvSpPr/>
          <p:nvPr/>
        </p:nvSpPr>
        <p:spPr>
          <a:xfrm>
            <a:off x="787241" y="4723686"/>
            <a:ext cx="506135" cy="506135"/>
          </a:xfrm>
          <a:prstGeom prst="roundRect">
            <a:avLst>
              <a:gd name="adj" fmla="val 18667"/>
            </a:avLst>
          </a:prstGeom>
          <a:solidFill>
            <a:srgbClr val="E9E6FA"/>
          </a:solidFill>
          <a:ln w="7620">
            <a:solidFill>
              <a:srgbClr val="BDB8DF"/>
            </a:solidFill>
            <a:prstDash val="solid"/>
          </a:ln>
        </p:spPr>
      </p:sp>
      <p:sp>
        <p:nvSpPr>
          <p:cNvPr id="8" name="Text 3"/>
          <p:cNvSpPr/>
          <p:nvPr/>
        </p:nvSpPr>
        <p:spPr>
          <a:xfrm>
            <a:off x="974527" y="4807982"/>
            <a:ext cx="131564" cy="337423"/>
          </a:xfrm>
          <a:prstGeom prst="rect">
            <a:avLst/>
          </a:prstGeom>
          <a:noFill/>
          <a:ln/>
        </p:spPr>
        <p:txBody>
          <a:bodyPr wrap="none" lIns="0" tIns="0" rIns="0" bIns="0" rtlCol="0" anchor="t"/>
          <a:lstStyle/>
          <a:p>
            <a:pPr marL="0" indent="0" algn="ctr">
              <a:lnSpc>
                <a:spcPts val="2650"/>
              </a:lnSpc>
              <a:buNone/>
            </a:pPr>
            <a:r>
              <a:rPr lang="en-US" sz="2650" b="1" dirty="0">
                <a:solidFill>
                  <a:srgbClr val="2A2742"/>
                </a:solidFill>
                <a:latin typeface="Outfit" pitchFamily="34" charset="0"/>
                <a:ea typeface="Outfit" pitchFamily="34" charset="-122"/>
                <a:cs typeface="Outfit" pitchFamily="34" charset="-120"/>
              </a:rPr>
              <a:t>1</a:t>
            </a:r>
            <a:endParaRPr lang="en-US" sz="2650" dirty="0"/>
          </a:p>
        </p:txBody>
      </p:sp>
      <p:sp>
        <p:nvSpPr>
          <p:cNvPr id="9" name="Text 4"/>
          <p:cNvSpPr/>
          <p:nvPr/>
        </p:nvSpPr>
        <p:spPr>
          <a:xfrm>
            <a:off x="1518285" y="4723686"/>
            <a:ext cx="2811899" cy="351472"/>
          </a:xfrm>
          <a:prstGeom prst="rect">
            <a:avLst/>
          </a:prstGeom>
          <a:noFill/>
          <a:ln/>
        </p:spPr>
        <p:txBody>
          <a:bodyPr wrap="none" lIns="0" tIns="0" rIns="0" bIns="0" rtlCol="0" anchor="t"/>
          <a:lstStyle/>
          <a:p>
            <a:pPr marL="0" indent="0">
              <a:lnSpc>
                <a:spcPts val="2750"/>
              </a:lnSpc>
              <a:buNone/>
            </a:pPr>
            <a:r>
              <a:rPr lang="en-US" sz="2200" b="1" dirty="0">
                <a:solidFill>
                  <a:srgbClr val="2A2742"/>
                </a:solidFill>
                <a:latin typeface="Outfit" pitchFamily="34" charset="0"/>
                <a:ea typeface="Outfit" pitchFamily="34" charset="-122"/>
                <a:cs typeface="Outfit" pitchFamily="34" charset="-120"/>
              </a:rPr>
              <a:t>Data Storage</a:t>
            </a:r>
            <a:endParaRPr lang="en-US" sz="2200" dirty="0"/>
          </a:p>
        </p:txBody>
      </p:sp>
      <p:sp>
        <p:nvSpPr>
          <p:cNvPr id="10" name="Text 5"/>
          <p:cNvSpPr/>
          <p:nvPr/>
        </p:nvSpPr>
        <p:spPr>
          <a:xfrm>
            <a:off x="1518285" y="5210056"/>
            <a:ext cx="5684520" cy="719614"/>
          </a:xfrm>
          <a:prstGeom prst="rect">
            <a:avLst/>
          </a:prstGeom>
          <a:noFill/>
          <a:ln/>
        </p:spPr>
        <p:txBody>
          <a:bodyPr wrap="square" lIns="0" tIns="0" rIns="0" bIns="0" rtlCol="0" anchor="t"/>
          <a:lstStyle/>
          <a:p>
            <a:pPr marL="0" indent="0">
              <a:lnSpc>
                <a:spcPts val="2800"/>
              </a:lnSpc>
              <a:buNone/>
            </a:pPr>
            <a:r>
              <a:rPr lang="en-US" sz="1750" dirty="0">
                <a:solidFill>
                  <a:srgbClr val="2A2742"/>
                </a:solidFill>
                <a:latin typeface="Arimo" pitchFamily="34" charset="0"/>
                <a:ea typeface="Arimo" pitchFamily="34" charset="-122"/>
                <a:cs typeface="Arimo" pitchFamily="34" charset="-120"/>
              </a:rPr>
              <a:t>Databases store application data, enabling retrieval and manipulation. This is essential for functionality.</a:t>
            </a:r>
            <a:endParaRPr lang="en-US" sz="1750" dirty="0"/>
          </a:p>
        </p:txBody>
      </p:sp>
      <p:sp>
        <p:nvSpPr>
          <p:cNvPr id="11" name="Shape 6"/>
          <p:cNvSpPr/>
          <p:nvPr/>
        </p:nvSpPr>
        <p:spPr>
          <a:xfrm>
            <a:off x="7427714" y="4723686"/>
            <a:ext cx="506135" cy="506135"/>
          </a:xfrm>
          <a:prstGeom prst="roundRect">
            <a:avLst>
              <a:gd name="adj" fmla="val 18667"/>
            </a:avLst>
          </a:prstGeom>
          <a:solidFill>
            <a:srgbClr val="E9E6FA"/>
          </a:solidFill>
          <a:ln w="7620">
            <a:solidFill>
              <a:srgbClr val="BDB8DF"/>
            </a:solidFill>
            <a:prstDash val="solid"/>
          </a:ln>
        </p:spPr>
      </p:sp>
      <p:sp>
        <p:nvSpPr>
          <p:cNvPr id="12" name="Text 7"/>
          <p:cNvSpPr/>
          <p:nvPr/>
        </p:nvSpPr>
        <p:spPr>
          <a:xfrm>
            <a:off x="7583567" y="4807982"/>
            <a:ext cx="194310" cy="337423"/>
          </a:xfrm>
          <a:prstGeom prst="rect">
            <a:avLst/>
          </a:prstGeom>
          <a:noFill/>
          <a:ln/>
        </p:spPr>
        <p:txBody>
          <a:bodyPr wrap="none" lIns="0" tIns="0" rIns="0" bIns="0" rtlCol="0" anchor="t"/>
          <a:lstStyle/>
          <a:p>
            <a:pPr marL="0" indent="0" algn="ctr">
              <a:lnSpc>
                <a:spcPts val="2650"/>
              </a:lnSpc>
              <a:buNone/>
            </a:pPr>
            <a:r>
              <a:rPr lang="en-US" sz="2650" b="1" dirty="0">
                <a:solidFill>
                  <a:srgbClr val="2A2742"/>
                </a:solidFill>
                <a:latin typeface="Outfit" pitchFamily="34" charset="0"/>
                <a:ea typeface="Outfit" pitchFamily="34" charset="-122"/>
                <a:cs typeface="Outfit" pitchFamily="34" charset="-120"/>
              </a:rPr>
              <a:t>2</a:t>
            </a:r>
            <a:endParaRPr lang="en-US" sz="2650" dirty="0"/>
          </a:p>
        </p:txBody>
      </p:sp>
      <p:sp>
        <p:nvSpPr>
          <p:cNvPr id="13" name="Text 8"/>
          <p:cNvSpPr/>
          <p:nvPr/>
        </p:nvSpPr>
        <p:spPr>
          <a:xfrm>
            <a:off x="8158758" y="4723686"/>
            <a:ext cx="2811899" cy="351472"/>
          </a:xfrm>
          <a:prstGeom prst="rect">
            <a:avLst/>
          </a:prstGeom>
          <a:noFill/>
          <a:ln/>
        </p:spPr>
        <p:txBody>
          <a:bodyPr wrap="none" lIns="0" tIns="0" rIns="0" bIns="0" rtlCol="0" anchor="t"/>
          <a:lstStyle/>
          <a:p>
            <a:pPr marL="0" indent="0">
              <a:lnSpc>
                <a:spcPts val="2750"/>
              </a:lnSpc>
              <a:buNone/>
            </a:pPr>
            <a:r>
              <a:rPr lang="en-US" sz="2200" b="1" dirty="0">
                <a:solidFill>
                  <a:srgbClr val="2A2742"/>
                </a:solidFill>
                <a:latin typeface="Outfit" pitchFamily="34" charset="0"/>
                <a:ea typeface="Outfit" pitchFamily="34" charset="-122"/>
                <a:cs typeface="Outfit" pitchFamily="34" charset="-120"/>
              </a:rPr>
              <a:t>Data Integrity</a:t>
            </a:r>
            <a:endParaRPr lang="en-US" sz="2200" dirty="0"/>
          </a:p>
        </p:txBody>
      </p:sp>
      <p:sp>
        <p:nvSpPr>
          <p:cNvPr id="14" name="Text 9"/>
          <p:cNvSpPr/>
          <p:nvPr/>
        </p:nvSpPr>
        <p:spPr>
          <a:xfrm>
            <a:off x="8158758" y="5210056"/>
            <a:ext cx="5684520" cy="719614"/>
          </a:xfrm>
          <a:prstGeom prst="rect">
            <a:avLst/>
          </a:prstGeom>
          <a:noFill/>
          <a:ln/>
        </p:spPr>
        <p:txBody>
          <a:bodyPr wrap="square" lIns="0" tIns="0" rIns="0" bIns="0" rtlCol="0" anchor="t"/>
          <a:lstStyle/>
          <a:p>
            <a:pPr marL="0" indent="0">
              <a:lnSpc>
                <a:spcPts val="2800"/>
              </a:lnSpc>
              <a:buNone/>
            </a:pPr>
            <a:r>
              <a:rPr lang="en-US" sz="1750" dirty="0">
                <a:solidFill>
                  <a:srgbClr val="2A2742"/>
                </a:solidFill>
                <a:latin typeface="Arimo" pitchFamily="34" charset="0"/>
                <a:ea typeface="Arimo" pitchFamily="34" charset="-122"/>
                <a:cs typeface="Arimo" pitchFamily="34" charset="-120"/>
              </a:rPr>
              <a:t>Database management ensures data accuracy and consistency, crucial for reliable applications.</a:t>
            </a:r>
            <a:endParaRPr lang="en-US" sz="1750" dirty="0"/>
          </a:p>
        </p:txBody>
      </p:sp>
      <p:sp>
        <p:nvSpPr>
          <p:cNvPr id="15" name="Shape 10"/>
          <p:cNvSpPr/>
          <p:nvPr/>
        </p:nvSpPr>
        <p:spPr>
          <a:xfrm>
            <a:off x="787241" y="6407587"/>
            <a:ext cx="506135" cy="506135"/>
          </a:xfrm>
          <a:prstGeom prst="roundRect">
            <a:avLst>
              <a:gd name="adj" fmla="val 18667"/>
            </a:avLst>
          </a:prstGeom>
          <a:solidFill>
            <a:srgbClr val="E9E6FA"/>
          </a:solidFill>
          <a:ln w="7620">
            <a:solidFill>
              <a:srgbClr val="BDB8DF"/>
            </a:solidFill>
            <a:prstDash val="solid"/>
          </a:ln>
        </p:spPr>
      </p:sp>
      <p:sp>
        <p:nvSpPr>
          <p:cNvPr id="16" name="Text 11"/>
          <p:cNvSpPr/>
          <p:nvPr/>
        </p:nvSpPr>
        <p:spPr>
          <a:xfrm>
            <a:off x="944285" y="6491883"/>
            <a:ext cx="191929" cy="337423"/>
          </a:xfrm>
          <a:prstGeom prst="rect">
            <a:avLst/>
          </a:prstGeom>
          <a:noFill/>
          <a:ln/>
        </p:spPr>
        <p:txBody>
          <a:bodyPr wrap="none" lIns="0" tIns="0" rIns="0" bIns="0" rtlCol="0" anchor="t"/>
          <a:lstStyle/>
          <a:p>
            <a:pPr marL="0" indent="0" algn="ctr">
              <a:lnSpc>
                <a:spcPts val="2650"/>
              </a:lnSpc>
              <a:buNone/>
            </a:pPr>
            <a:r>
              <a:rPr lang="en-US" sz="2650" b="1" dirty="0">
                <a:solidFill>
                  <a:srgbClr val="2A2742"/>
                </a:solidFill>
                <a:latin typeface="Outfit" pitchFamily="34" charset="0"/>
                <a:ea typeface="Outfit" pitchFamily="34" charset="-122"/>
                <a:cs typeface="Outfit" pitchFamily="34" charset="-120"/>
              </a:rPr>
              <a:t>3</a:t>
            </a:r>
            <a:endParaRPr lang="en-US" sz="2650" dirty="0"/>
          </a:p>
        </p:txBody>
      </p:sp>
      <p:sp>
        <p:nvSpPr>
          <p:cNvPr id="17" name="Text 12"/>
          <p:cNvSpPr/>
          <p:nvPr/>
        </p:nvSpPr>
        <p:spPr>
          <a:xfrm>
            <a:off x="1518285" y="6407587"/>
            <a:ext cx="3524845" cy="351472"/>
          </a:xfrm>
          <a:prstGeom prst="rect">
            <a:avLst/>
          </a:prstGeom>
          <a:noFill/>
          <a:ln/>
        </p:spPr>
        <p:txBody>
          <a:bodyPr wrap="none" lIns="0" tIns="0" rIns="0" bIns="0" rtlCol="0" anchor="t"/>
          <a:lstStyle/>
          <a:p>
            <a:pPr marL="0" indent="0">
              <a:lnSpc>
                <a:spcPts val="2750"/>
              </a:lnSpc>
              <a:buNone/>
            </a:pPr>
            <a:r>
              <a:rPr lang="en-US" sz="2200" b="1" dirty="0">
                <a:solidFill>
                  <a:srgbClr val="2A2742"/>
                </a:solidFill>
                <a:latin typeface="Outfit" pitchFamily="34" charset="0"/>
                <a:ea typeface="Outfit" pitchFamily="34" charset="-122"/>
                <a:cs typeface="Outfit" pitchFamily="34" charset="-120"/>
              </a:rPr>
              <a:t>Performance Optimization</a:t>
            </a:r>
            <a:endParaRPr lang="en-US" sz="2200" dirty="0"/>
          </a:p>
        </p:txBody>
      </p:sp>
      <p:sp>
        <p:nvSpPr>
          <p:cNvPr id="18" name="Text 13"/>
          <p:cNvSpPr/>
          <p:nvPr/>
        </p:nvSpPr>
        <p:spPr>
          <a:xfrm>
            <a:off x="1518285" y="6893957"/>
            <a:ext cx="5684520" cy="719614"/>
          </a:xfrm>
          <a:prstGeom prst="rect">
            <a:avLst/>
          </a:prstGeom>
          <a:noFill/>
          <a:ln/>
        </p:spPr>
        <p:txBody>
          <a:bodyPr wrap="square" lIns="0" tIns="0" rIns="0" bIns="0" rtlCol="0" anchor="t"/>
          <a:lstStyle/>
          <a:p>
            <a:pPr marL="0" indent="0">
              <a:lnSpc>
                <a:spcPts val="2800"/>
              </a:lnSpc>
              <a:buNone/>
            </a:pPr>
            <a:r>
              <a:rPr lang="en-US" sz="1750" dirty="0">
                <a:solidFill>
                  <a:srgbClr val="2A2742"/>
                </a:solidFill>
                <a:latin typeface="Arimo" pitchFamily="34" charset="0"/>
                <a:ea typeface="Arimo" pitchFamily="34" charset="-122"/>
                <a:cs typeface="Arimo" pitchFamily="34" charset="-120"/>
              </a:rPr>
              <a:t>Database administrators optimize queries and database structures for fast data access.</a:t>
            </a:r>
            <a:endParaRPr lang="en-US" sz="1750" dirty="0"/>
          </a:p>
        </p:txBody>
      </p:sp>
      <p:sp>
        <p:nvSpPr>
          <p:cNvPr id="19" name="Shape 14"/>
          <p:cNvSpPr/>
          <p:nvPr/>
        </p:nvSpPr>
        <p:spPr>
          <a:xfrm>
            <a:off x="7427714" y="6407587"/>
            <a:ext cx="506135" cy="506135"/>
          </a:xfrm>
          <a:prstGeom prst="roundRect">
            <a:avLst>
              <a:gd name="adj" fmla="val 18667"/>
            </a:avLst>
          </a:prstGeom>
          <a:solidFill>
            <a:srgbClr val="E9E6FA"/>
          </a:solidFill>
          <a:ln w="7620">
            <a:solidFill>
              <a:srgbClr val="BDB8DF"/>
            </a:solidFill>
            <a:prstDash val="solid"/>
          </a:ln>
        </p:spPr>
      </p:sp>
      <p:sp>
        <p:nvSpPr>
          <p:cNvPr id="20" name="Text 15"/>
          <p:cNvSpPr/>
          <p:nvPr/>
        </p:nvSpPr>
        <p:spPr>
          <a:xfrm>
            <a:off x="7577376" y="6491883"/>
            <a:ext cx="206812" cy="337423"/>
          </a:xfrm>
          <a:prstGeom prst="rect">
            <a:avLst/>
          </a:prstGeom>
          <a:noFill/>
          <a:ln/>
        </p:spPr>
        <p:txBody>
          <a:bodyPr wrap="none" lIns="0" tIns="0" rIns="0" bIns="0" rtlCol="0" anchor="t"/>
          <a:lstStyle/>
          <a:p>
            <a:pPr marL="0" indent="0" algn="ctr">
              <a:lnSpc>
                <a:spcPts val="2650"/>
              </a:lnSpc>
              <a:buNone/>
            </a:pPr>
            <a:r>
              <a:rPr lang="en-US" sz="2650" b="1" dirty="0">
                <a:solidFill>
                  <a:srgbClr val="2A2742"/>
                </a:solidFill>
                <a:latin typeface="Outfit" pitchFamily="34" charset="0"/>
                <a:ea typeface="Outfit" pitchFamily="34" charset="-122"/>
                <a:cs typeface="Outfit" pitchFamily="34" charset="-120"/>
              </a:rPr>
              <a:t>4</a:t>
            </a:r>
            <a:endParaRPr lang="en-US" sz="2650" dirty="0"/>
          </a:p>
        </p:txBody>
      </p:sp>
      <p:sp>
        <p:nvSpPr>
          <p:cNvPr id="21" name="Text 16"/>
          <p:cNvSpPr/>
          <p:nvPr/>
        </p:nvSpPr>
        <p:spPr>
          <a:xfrm>
            <a:off x="8158758" y="6407587"/>
            <a:ext cx="2811899" cy="351472"/>
          </a:xfrm>
          <a:prstGeom prst="rect">
            <a:avLst/>
          </a:prstGeom>
          <a:noFill/>
          <a:ln/>
        </p:spPr>
        <p:txBody>
          <a:bodyPr wrap="none" lIns="0" tIns="0" rIns="0" bIns="0" rtlCol="0" anchor="t"/>
          <a:lstStyle/>
          <a:p>
            <a:pPr marL="0" indent="0">
              <a:lnSpc>
                <a:spcPts val="2750"/>
              </a:lnSpc>
              <a:buNone/>
            </a:pPr>
            <a:r>
              <a:rPr lang="en-US" sz="2200" b="1" dirty="0">
                <a:solidFill>
                  <a:srgbClr val="2A2742"/>
                </a:solidFill>
                <a:latin typeface="Outfit" pitchFamily="34" charset="0"/>
                <a:ea typeface="Outfit" pitchFamily="34" charset="-122"/>
                <a:cs typeface="Outfit" pitchFamily="34" charset="-120"/>
              </a:rPr>
              <a:t>Security</a:t>
            </a:r>
            <a:endParaRPr lang="en-US" sz="2200" dirty="0"/>
          </a:p>
        </p:txBody>
      </p:sp>
      <p:sp>
        <p:nvSpPr>
          <p:cNvPr id="22" name="Text 17"/>
          <p:cNvSpPr/>
          <p:nvPr/>
        </p:nvSpPr>
        <p:spPr>
          <a:xfrm>
            <a:off x="8158758" y="6893957"/>
            <a:ext cx="5684520" cy="719614"/>
          </a:xfrm>
          <a:prstGeom prst="rect">
            <a:avLst/>
          </a:prstGeom>
          <a:noFill/>
          <a:ln/>
        </p:spPr>
        <p:txBody>
          <a:bodyPr wrap="square" lIns="0" tIns="0" rIns="0" bIns="0" rtlCol="0" anchor="t"/>
          <a:lstStyle/>
          <a:p>
            <a:pPr marL="0" indent="0">
              <a:lnSpc>
                <a:spcPts val="2800"/>
              </a:lnSpc>
              <a:buNone/>
            </a:pPr>
            <a:r>
              <a:rPr lang="en-US" sz="1750" dirty="0">
                <a:solidFill>
                  <a:srgbClr val="2A2742"/>
                </a:solidFill>
                <a:latin typeface="Arimo" pitchFamily="34" charset="0"/>
                <a:ea typeface="Arimo" pitchFamily="34" charset="-122"/>
                <a:cs typeface="Arimo" pitchFamily="34" charset="-120"/>
              </a:rPr>
              <a:t>Databases require robust security measures to prevent unauthorized access and data breaches.</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AFAFA">
              <a:alpha val="75000"/>
            </a:srgbClr>
          </a:solidFill>
          <a:ln/>
        </p:spPr>
      </p:sp>
      <p:sp>
        <p:nvSpPr>
          <p:cNvPr id="4" name="Text 1"/>
          <p:cNvSpPr/>
          <p:nvPr/>
        </p:nvSpPr>
        <p:spPr>
          <a:xfrm>
            <a:off x="793790" y="1699498"/>
            <a:ext cx="10794683" cy="708779"/>
          </a:xfrm>
          <a:prstGeom prst="rect">
            <a:avLst/>
          </a:prstGeom>
          <a:noFill/>
          <a:ln/>
        </p:spPr>
        <p:txBody>
          <a:bodyPr wrap="none" lIns="0" tIns="0" rIns="0" bIns="0" rtlCol="0" anchor="t"/>
          <a:lstStyle/>
          <a:p>
            <a:pPr marL="0" indent="0">
              <a:lnSpc>
                <a:spcPts val="5550"/>
              </a:lnSpc>
              <a:buNone/>
            </a:pPr>
            <a:r>
              <a:rPr lang="en-US" sz="4450" b="1" dirty="0">
                <a:solidFill>
                  <a:srgbClr val="231971"/>
                </a:solidFill>
                <a:latin typeface="Outfit" pitchFamily="34" charset="0"/>
                <a:ea typeface="Outfit" pitchFamily="34" charset="-122"/>
                <a:cs typeface="Outfit" pitchFamily="34" charset="-120"/>
              </a:rPr>
              <a:t>Selecting the Right Database Technology</a:t>
            </a:r>
            <a:endParaRPr lang="en-US" sz="4450" dirty="0"/>
          </a:p>
        </p:txBody>
      </p:sp>
      <p:sp>
        <p:nvSpPr>
          <p:cNvPr id="5" name="Text 2"/>
          <p:cNvSpPr/>
          <p:nvPr/>
        </p:nvSpPr>
        <p:spPr>
          <a:xfrm>
            <a:off x="793790" y="2975253"/>
            <a:ext cx="3978116" cy="708660"/>
          </a:xfrm>
          <a:prstGeom prst="rect">
            <a:avLst/>
          </a:prstGeom>
          <a:noFill/>
          <a:ln/>
        </p:spPr>
        <p:txBody>
          <a:bodyPr wrap="square" lIns="0" tIns="0" rIns="0" bIns="0" rtlCol="0" anchor="t"/>
          <a:lstStyle/>
          <a:p>
            <a:pPr marL="0" indent="0">
              <a:lnSpc>
                <a:spcPts val="2750"/>
              </a:lnSpc>
              <a:buNone/>
            </a:pPr>
            <a:r>
              <a:rPr lang="en-US" sz="2200" b="1" dirty="0">
                <a:solidFill>
                  <a:srgbClr val="231971"/>
                </a:solidFill>
                <a:latin typeface="Outfit" pitchFamily="34" charset="0"/>
                <a:ea typeface="Outfit" pitchFamily="34" charset="-122"/>
                <a:cs typeface="Outfit" pitchFamily="34" charset="-120"/>
              </a:rPr>
              <a:t>Relational Databases (RDBMS)</a:t>
            </a:r>
            <a:endParaRPr lang="en-US" sz="2200" dirty="0"/>
          </a:p>
        </p:txBody>
      </p:sp>
      <p:sp>
        <p:nvSpPr>
          <p:cNvPr id="6" name="Text 3"/>
          <p:cNvSpPr/>
          <p:nvPr/>
        </p:nvSpPr>
        <p:spPr>
          <a:xfrm>
            <a:off x="793790" y="3910727"/>
            <a:ext cx="3978116" cy="1088708"/>
          </a:xfrm>
          <a:prstGeom prst="rect">
            <a:avLst/>
          </a:prstGeom>
          <a:noFill/>
          <a:ln/>
        </p:spPr>
        <p:txBody>
          <a:bodyPr wrap="square" lIns="0" tIns="0" rIns="0" bIns="0" rtlCol="0" anchor="t"/>
          <a:lstStyle/>
          <a:p>
            <a:pPr marL="0" indent="0">
              <a:lnSpc>
                <a:spcPts val="2850"/>
              </a:lnSpc>
              <a:buNone/>
            </a:pPr>
            <a:r>
              <a:rPr lang="en-US" sz="1750" dirty="0">
                <a:solidFill>
                  <a:srgbClr val="2A2742"/>
                </a:solidFill>
                <a:latin typeface="Arimo" pitchFamily="34" charset="0"/>
                <a:ea typeface="Arimo" pitchFamily="34" charset="-122"/>
                <a:cs typeface="Arimo" pitchFamily="34" charset="-120"/>
              </a:rPr>
              <a:t>Structured data stored in tables. Examples include MySQL, PostgreSQL, and Oracle.</a:t>
            </a:r>
            <a:endParaRPr lang="en-US" sz="1750" dirty="0"/>
          </a:p>
        </p:txBody>
      </p:sp>
      <p:sp>
        <p:nvSpPr>
          <p:cNvPr id="7" name="Text 4"/>
          <p:cNvSpPr/>
          <p:nvPr/>
        </p:nvSpPr>
        <p:spPr>
          <a:xfrm>
            <a:off x="1156692" y="5203508"/>
            <a:ext cx="3615214"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2A2742"/>
                </a:solidFill>
                <a:latin typeface="Arimo" pitchFamily="34" charset="0"/>
                <a:ea typeface="Arimo" pitchFamily="34" charset="-122"/>
                <a:cs typeface="Arimo" pitchFamily="34" charset="-120"/>
              </a:rPr>
              <a:t>Data integrity and consistency</a:t>
            </a:r>
            <a:endParaRPr lang="en-US" sz="1750" dirty="0"/>
          </a:p>
        </p:txBody>
      </p:sp>
      <p:sp>
        <p:nvSpPr>
          <p:cNvPr id="8" name="Text 5"/>
          <p:cNvSpPr/>
          <p:nvPr/>
        </p:nvSpPr>
        <p:spPr>
          <a:xfrm>
            <a:off x="1156692" y="5645706"/>
            <a:ext cx="3615214"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2A2742"/>
                </a:solidFill>
                <a:latin typeface="Arimo" pitchFamily="34" charset="0"/>
                <a:ea typeface="Arimo" pitchFamily="34" charset="-122"/>
                <a:cs typeface="Arimo" pitchFamily="34" charset="-120"/>
              </a:rPr>
              <a:t>Strong querying capabilities</a:t>
            </a:r>
            <a:endParaRPr lang="en-US" sz="1750" dirty="0"/>
          </a:p>
        </p:txBody>
      </p:sp>
      <p:sp>
        <p:nvSpPr>
          <p:cNvPr id="9" name="Text 6"/>
          <p:cNvSpPr/>
          <p:nvPr/>
        </p:nvSpPr>
        <p:spPr>
          <a:xfrm>
            <a:off x="1156692" y="6087904"/>
            <a:ext cx="3615214"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2A2742"/>
                </a:solidFill>
                <a:latin typeface="Arimo" pitchFamily="34" charset="0"/>
                <a:ea typeface="Arimo" pitchFamily="34" charset="-122"/>
                <a:cs typeface="Arimo" pitchFamily="34" charset="-120"/>
              </a:rPr>
              <a:t>Well-established and mature</a:t>
            </a:r>
            <a:endParaRPr lang="en-US" sz="1750" dirty="0"/>
          </a:p>
        </p:txBody>
      </p:sp>
      <p:sp>
        <p:nvSpPr>
          <p:cNvPr id="10" name="Text 7"/>
          <p:cNvSpPr/>
          <p:nvPr/>
        </p:nvSpPr>
        <p:spPr>
          <a:xfrm>
            <a:off x="5332928" y="2975253"/>
            <a:ext cx="2835235" cy="354330"/>
          </a:xfrm>
          <a:prstGeom prst="rect">
            <a:avLst/>
          </a:prstGeom>
          <a:noFill/>
          <a:ln/>
        </p:spPr>
        <p:txBody>
          <a:bodyPr wrap="none" lIns="0" tIns="0" rIns="0" bIns="0" rtlCol="0" anchor="t"/>
          <a:lstStyle/>
          <a:p>
            <a:pPr marL="0" indent="0">
              <a:lnSpc>
                <a:spcPts val="2750"/>
              </a:lnSpc>
              <a:buNone/>
            </a:pPr>
            <a:r>
              <a:rPr lang="en-US" sz="2200" b="1" dirty="0">
                <a:solidFill>
                  <a:srgbClr val="231971"/>
                </a:solidFill>
                <a:latin typeface="Outfit" pitchFamily="34" charset="0"/>
                <a:ea typeface="Outfit" pitchFamily="34" charset="-122"/>
                <a:cs typeface="Outfit" pitchFamily="34" charset="-120"/>
              </a:rPr>
              <a:t>NoSQL Databases</a:t>
            </a:r>
            <a:endParaRPr lang="en-US" sz="2200" dirty="0"/>
          </a:p>
        </p:txBody>
      </p:sp>
      <p:sp>
        <p:nvSpPr>
          <p:cNvPr id="11" name="Text 8"/>
          <p:cNvSpPr/>
          <p:nvPr/>
        </p:nvSpPr>
        <p:spPr>
          <a:xfrm>
            <a:off x="5332928" y="3556397"/>
            <a:ext cx="3978116" cy="1088708"/>
          </a:xfrm>
          <a:prstGeom prst="rect">
            <a:avLst/>
          </a:prstGeom>
          <a:noFill/>
          <a:ln/>
        </p:spPr>
        <p:txBody>
          <a:bodyPr wrap="square" lIns="0" tIns="0" rIns="0" bIns="0" rtlCol="0" anchor="t"/>
          <a:lstStyle/>
          <a:p>
            <a:pPr marL="0" indent="0">
              <a:lnSpc>
                <a:spcPts val="2850"/>
              </a:lnSpc>
              <a:buNone/>
            </a:pPr>
            <a:r>
              <a:rPr lang="en-US" sz="1750" dirty="0">
                <a:solidFill>
                  <a:srgbClr val="2A2742"/>
                </a:solidFill>
                <a:latin typeface="Arimo" pitchFamily="34" charset="0"/>
                <a:ea typeface="Arimo" pitchFamily="34" charset="-122"/>
                <a:cs typeface="Arimo" pitchFamily="34" charset="-120"/>
              </a:rPr>
              <a:t>Flexible data models, suitable for unstructured data. Examples include MongoDB, Cassandra, and Redis.</a:t>
            </a:r>
            <a:endParaRPr lang="en-US" sz="1750" dirty="0"/>
          </a:p>
        </p:txBody>
      </p:sp>
      <p:sp>
        <p:nvSpPr>
          <p:cNvPr id="12" name="Text 9"/>
          <p:cNvSpPr/>
          <p:nvPr/>
        </p:nvSpPr>
        <p:spPr>
          <a:xfrm>
            <a:off x="5695831" y="4849178"/>
            <a:ext cx="3615214"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2A2742"/>
                </a:solidFill>
                <a:latin typeface="Arimo" pitchFamily="34" charset="0"/>
                <a:ea typeface="Arimo" pitchFamily="34" charset="-122"/>
                <a:cs typeface="Arimo" pitchFamily="34" charset="-120"/>
              </a:rPr>
              <a:t>High scalability and performance</a:t>
            </a:r>
            <a:endParaRPr lang="en-US" sz="1750" dirty="0"/>
          </a:p>
        </p:txBody>
      </p:sp>
      <p:sp>
        <p:nvSpPr>
          <p:cNvPr id="13" name="Text 10"/>
          <p:cNvSpPr/>
          <p:nvPr/>
        </p:nvSpPr>
        <p:spPr>
          <a:xfrm>
            <a:off x="5695831" y="5291376"/>
            <a:ext cx="3615214"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2A2742"/>
                </a:solidFill>
                <a:latin typeface="Arimo" pitchFamily="34" charset="0"/>
                <a:ea typeface="Arimo" pitchFamily="34" charset="-122"/>
                <a:cs typeface="Arimo" pitchFamily="34" charset="-120"/>
              </a:rPr>
              <a:t>Suitable for large-scale data sets</a:t>
            </a:r>
            <a:endParaRPr lang="en-US" sz="1750" dirty="0"/>
          </a:p>
        </p:txBody>
      </p:sp>
      <p:sp>
        <p:nvSpPr>
          <p:cNvPr id="14" name="Text 11"/>
          <p:cNvSpPr/>
          <p:nvPr/>
        </p:nvSpPr>
        <p:spPr>
          <a:xfrm>
            <a:off x="5695831" y="5733574"/>
            <a:ext cx="3615214"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2A2742"/>
                </a:solidFill>
                <a:latin typeface="Arimo" pitchFamily="34" charset="0"/>
                <a:ea typeface="Arimo" pitchFamily="34" charset="-122"/>
                <a:cs typeface="Arimo" pitchFamily="34" charset="-120"/>
              </a:rPr>
              <a:t>Evolving technology landscape</a:t>
            </a:r>
            <a:endParaRPr lang="en-US" sz="1750" dirty="0"/>
          </a:p>
        </p:txBody>
      </p:sp>
      <p:sp>
        <p:nvSpPr>
          <p:cNvPr id="15" name="Text 12"/>
          <p:cNvSpPr/>
          <p:nvPr/>
        </p:nvSpPr>
        <p:spPr>
          <a:xfrm>
            <a:off x="9872067" y="2975253"/>
            <a:ext cx="2835235" cy="354330"/>
          </a:xfrm>
          <a:prstGeom prst="rect">
            <a:avLst/>
          </a:prstGeom>
          <a:noFill/>
          <a:ln/>
        </p:spPr>
        <p:txBody>
          <a:bodyPr wrap="none" lIns="0" tIns="0" rIns="0" bIns="0" rtlCol="0" anchor="t"/>
          <a:lstStyle/>
          <a:p>
            <a:pPr marL="0" indent="0">
              <a:lnSpc>
                <a:spcPts val="2750"/>
              </a:lnSpc>
              <a:buNone/>
            </a:pPr>
            <a:r>
              <a:rPr lang="en-US" sz="2200" b="1" dirty="0">
                <a:solidFill>
                  <a:srgbClr val="231971"/>
                </a:solidFill>
                <a:latin typeface="Outfit" pitchFamily="34" charset="0"/>
                <a:ea typeface="Outfit" pitchFamily="34" charset="-122"/>
                <a:cs typeface="Outfit" pitchFamily="34" charset="-120"/>
              </a:rPr>
              <a:t>Cloud Databases</a:t>
            </a:r>
            <a:endParaRPr lang="en-US" sz="2200" dirty="0"/>
          </a:p>
        </p:txBody>
      </p:sp>
      <p:sp>
        <p:nvSpPr>
          <p:cNvPr id="16" name="Text 13"/>
          <p:cNvSpPr/>
          <p:nvPr/>
        </p:nvSpPr>
        <p:spPr>
          <a:xfrm>
            <a:off x="9872067" y="3556397"/>
            <a:ext cx="3978116" cy="1088708"/>
          </a:xfrm>
          <a:prstGeom prst="rect">
            <a:avLst/>
          </a:prstGeom>
          <a:noFill/>
          <a:ln/>
        </p:spPr>
        <p:txBody>
          <a:bodyPr wrap="square" lIns="0" tIns="0" rIns="0" bIns="0" rtlCol="0" anchor="t"/>
          <a:lstStyle/>
          <a:p>
            <a:pPr marL="0" indent="0">
              <a:lnSpc>
                <a:spcPts val="2850"/>
              </a:lnSpc>
              <a:buNone/>
            </a:pPr>
            <a:r>
              <a:rPr lang="en-US" sz="1750" dirty="0">
                <a:solidFill>
                  <a:srgbClr val="2A2742"/>
                </a:solidFill>
                <a:latin typeface="Arimo" pitchFamily="34" charset="0"/>
                <a:ea typeface="Arimo" pitchFamily="34" charset="-122"/>
                <a:cs typeface="Arimo" pitchFamily="34" charset="-120"/>
              </a:rPr>
              <a:t>Hosted database services like Amazon RDS, Google Cloud SQL, and Azure SQL Database.</a:t>
            </a:r>
            <a:endParaRPr lang="en-US" sz="1750" dirty="0"/>
          </a:p>
        </p:txBody>
      </p:sp>
      <p:sp>
        <p:nvSpPr>
          <p:cNvPr id="17" name="Text 14"/>
          <p:cNvSpPr/>
          <p:nvPr/>
        </p:nvSpPr>
        <p:spPr>
          <a:xfrm>
            <a:off x="10234970" y="4849178"/>
            <a:ext cx="3615214"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2A2742"/>
                </a:solidFill>
                <a:latin typeface="Arimo" pitchFamily="34" charset="0"/>
                <a:ea typeface="Arimo" pitchFamily="34" charset="-122"/>
                <a:cs typeface="Arimo" pitchFamily="34" charset="-120"/>
              </a:rPr>
              <a:t>Managed services for ease of use</a:t>
            </a:r>
            <a:endParaRPr lang="en-US" sz="1750" dirty="0"/>
          </a:p>
        </p:txBody>
      </p:sp>
      <p:sp>
        <p:nvSpPr>
          <p:cNvPr id="18" name="Text 15"/>
          <p:cNvSpPr/>
          <p:nvPr/>
        </p:nvSpPr>
        <p:spPr>
          <a:xfrm>
            <a:off x="10234970" y="5291376"/>
            <a:ext cx="3615214"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2A2742"/>
                </a:solidFill>
                <a:latin typeface="Arimo" pitchFamily="34" charset="0"/>
                <a:ea typeface="Arimo" pitchFamily="34" charset="-122"/>
                <a:cs typeface="Arimo" pitchFamily="34" charset="-120"/>
              </a:rPr>
              <a:t>Scalability and reliability</a:t>
            </a:r>
            <a:endParaRPr lang="en-US" sz="1750" dirty="0"/>
          </a:p>
        </p:txBody>
      </p:sp>
      <p:sp>
        <p:nvSpPr>
          <p:cNvPr id="19" name="Text 16"/>
          <p:cNvSpPr/>
          <p:nvPr/>
        </p:nvSpPr>
        <p:spPr>
          <a:xfrm>
            <a:off x="10234970" y="5733574"/>
            <a:ext cx="3615214"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2A2742"/>
                </a:solidFill>
                <a:latin typeface="Arimo" pitchFamily="34" charset="0"/>
                <a:ea typeface="Arimo" pitchFamily="34" charset="-122"/>
                <a:cs typeface="Arimo" pitchFamily="34" charset="-120"/>
              </a:rPr>
              <a:t>Cost-effective solutions</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AFAFA">
              <a:alpha val="75000"/>
            </a:srgbClr>
          </a:solidFill>
          <a:ln/>
        </p:spPr>
      </p:sp>
      <p:pic>
        <p:nvPicPr>
          <p:cNvPr id="4" name="Image 1" descr="preencoded.png"/>
          <p:cNvPicPr>
            <a:picLocks noChangeAspect="1"/>
          </p:cNvPicPr>
          <p:nvPr/>
        </p:nvPicPr>
        <p:blipFill>
          <a:blip r:embed="rId4"/>
          <a:stretch>
            <a:fillRect/>
          </a:stretch>
        </p:blipFill>
        <p:spPr>
          <a:xfrm>
            <a:off x="0" y="0"/>
            <a:ext cx="14630400" cy="2835235"/>
          </a:xfrm>
          <a:prstGeom prst="rect">
            <a:avLst/>
          </a:prstGeom>
        </p:spPr>
      </p:pic>
      <p:pic>
        <p:nvPicPr>
          <p:cNvPr id="5" name="Image 2" descr="preencoded.png"/>
          <p:cNvPicPr>
            <a:picLocks noChangeAspect="1"/>
          </p:cNvPicPr>
          <p:nvPr/>
        </p:nvPicPr>
        <p:blipFill>
          <a:blip r:embed="rId5"/>
          <a:stretch>
            <a:fillRect/>
          </a:stretch>
        </p:blipFill>
        <p:spPr>
          <a:xfrm>
            <a:off x="5296972" y="283488"/>
            <a:ext cx="4036457" cy="2268260"/>
          </a:xfrm>
          <a:prstGeom prst="rect">
            <a:avLst/>
          </a:prstGeom>
        </p:spPr>
      </p:pic>
      <p:sp>
        <p:nvSpPr>
          <p:cNvPr id="6" name="Text 1"/>
          <p:cNvSpPr/>
          <p:nvPr/>
        </p:nvSpPr>
        <p:spPr>
          <a:xfrm>
            <a:off x="793790" y="3481268"/>
            <a:ext cx="12743378" cy="708779"/>
          </a:xfrm>
          <a:prstGeom prst="rect">
            <a:avLst/>
          </a:prstGeom>
          <a:noFill/>
          <a:ln/>
        </p:spPr>
        <p:txBody>
          <a:bodyPr wrap="none" lIns="0" tIns="0" rIns="0" bIns="0" rtlCol="0" anchor="t"/>
          <a:lstStyle/>
          <a:p>
            <a:pPr marL="0" indent="0">
              <a:lnSpc>
                <a:spcPts val="5550"/>
              </a:lnSpc>
              <a:buNone/>
            </a:pPr>
            <a:r>
              <a:rPr lang="en-US" sz="4450" b="1" dirty="0">
                <a:solidFill>
                  <a:srgbClr val="231971"/>
                </a:solidFill>
                <a:latin typeface="Outfit" pitchFamily="34" charset="0"/>
                <a:ea typeface="Outfit" pitchFamily="34" charset="-122"/>
                <a:cs typeface="Outfit" pitchFamily="34" charset="-120"/>
              </a:rPr>
              <a:t>Designing and Implementing Database Schemas</a:t>
            </a:r>
            <a:endParaRPr lang="en-US" sz="4450" dirty="0"/>
          </a:p>
        </p:txBody>
      </p:sp>
      <p:pic>
        <p:nvPicPr>
          <p:cNvPr id="7" name="Image 3" descr="preencoded.png"/>
          <p:cNvPicPr>
            <a:picLocks noChangeAspect="1"/>
          </p:cNvPicPr>
          <p:nvPr/>
        </p:nvPicPr>
        <p:blipFill>
          <a:blip r:embed="rId6"/>
          <a:stretch>
            <a:fillRect/>
          </a:stretch>
        </p:blipFill>
        <p:spPr>
          <a:xfrm>
            <a:off x="793790" y="4530209"/>
            <a:ext cx="4347567" cy="907256"/>
          </a:xfrm>
          <a:prstGeom prst="rect">
            <a:avLst/>
          </a:prstGeom>
        </p:spPr>
      </p:pic>
      <p:sp>
        <p:nvSpPr>
          <p:cNvPr id="8" name="Text 2"/>
          <p:cNvSpPr/>
          <p:nvPr/>
        </p:nvSpPr>
        <p:spPr>
          <a:xfrm>
            <a:off x="1020604" y="5777627"/>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2A2742"/>
                </a:solidFill>
                <a:latin typeface="Outfit" pitchFamily="34" charset="0"/>
                <a:ea typeface="Outfit" pitchFamily="34" charset="-122"/>
                <a:cs typeface="Outfit" pitchFamily="34" charset="-120"/>
              </a:rPr>
              <a:t>Data Modeling</a:t>
            </a:r>
            <a:endParaRPr lang="en-US" sz="2200" dirty="0"/>
          </a:p>
        </p:txBody>
      </p:sp>
      <p:sp>
        <p:nvSpPr>
          <p:cNvPr id="9" name="Text 3"/>
          <p:cNvSpPr/>
          <p:nvPr/>
        </p:nvSpPr>
        <p:spPr>
          <a:xfrm>
            <a:off x="1020604" y="6268045"/>
            <a:ext cx="3893939" cy="725805"/>
          </a:xfrm>
          <a:prstGeom prst="rect">
            <a:avLst/>
          </a:prstGeom>
          <a:noFill/>
          <a:ln/>
        </p:spPr>
        <p:txBody>
          <a:bodyPr wrap="square" lIns="0" tIns="0" rIns="0" bIns="0" rtlCol="0" anchor="t"/>
          <a:lstStyle/>
          <a:p>
            <a:pPr marL="0" indent="0" algn="l">
              <a:lnSpc>
                <a:spcPts val="2850"/>
              </a:lnSpc>
              <a:buNone/>
            </a:pPr>
            <a:r>
              <a:rPr lang="en-US" sz="1750" dirty="0">
                <a:solidFill>
                  <a:srgbClr val="2A2742"/>
                </a:solidFill>
                <a:latin typeface="Arimo" pitchFamily="34" charset="0"/>
                <a:ea typeface="Arimo" pitchFamily="34" charset="-122"/>
                <a:cs typeface="Arimo" pitchFamily="34" charset="-120"/>
              </a:rPr>
              <a:t>Defining entities, relationships, and attributes of data.</a:t>
            </a:r>
            <a:endParaRPr lang="en-US" sz="1750" dirty="0"/>
          </a:p>
        </p:txBody>
      </p:sp>
      <p:pic>
        <p:nvPicPr>
          <p:cNvPr id="10" name="Image 4" descr="preencoded.png"/>
          <p:cNvPicPr>
            <a:picLocks noChangeAspect="1"/>
          </p:cNvPicPr>
          <p:nvPr/>
        </p:nvPicPr>
        <p:blipFill>
          <a:blip r:embed="rId7"/>
          <a:stretch>
            <a:fillRect/>
          </a:stretch>
        </p:blipFill>
        <p:spPr>
          <a:xfrm>
            <a:off x="5141357" y="4530209"/>
            <a:ext cx="4347567" cy="907256"/>
          </a:xfrm>
          <a:prstGeom prst="rect">
            <a:avLst/>
          </a:prstGeom>
        </p:spPr>
      </p:pic>
      <p:sp>
        <p:nvSpPr>
          <p:cNvPr id="11" name="Text 4"/>
          <p:cNvSpPr/>
          <p:nvPr/>
        </p:nvSpPr>
        <p:spPr>
          <a:xfrm>
            <a:off x="5368171" y="5777627"/>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2A2742"/>
                </a:solidFill>
                <a:latin typeface="Outfit" pitchFamily="34" charset="0"/>
                <a:ea typeface="Outfit" pitchFamily="34" charset="-122"/>
                <a:cs typeface="Outfit" pitchFamily="34" charset="-120"/>
              </a:rPr>
              <a:t>Schema Design</a:t>
            </a:r>
            <a:endParaRPr lang="en-US" sz="2200" dirty="0"/>
          </a:p>
        </p:txBody>
      </p:sp>
      <p:sp>
        <p:nvSpPr>
          <p:cNvPr id="12" name="Text 5"/>
          <p:cNvSpPr/>
          <p:nvPr/>
        </p:nvSpPr>
        <p:spPr>
          <a:xfrm>
            <a:off x="5368171" y="6268045"/>
            <a:ext cx="3893939" cy="725805"/>
          </a:xfrm>
          <a:prstGeom prst="rect">
            <a:avLst/>
          </a:prstGeom>
          <a:noFill/>
          <a:ln/>
        </p:spPr>
        <p:txBody>
          <a:bodyPr wrap="square" lIns="0" tIns="0" rIns="0" bIns="0" rtlCol="0" anchor="t"/>
          <a:lstStyle/>
          <a:p>
            <a:pPr marL="0" indent="0" algn="l">
              <a:lnSpc>
                <a:spcPts val="2850"/>
              </a:lnSpc>
              <a:buNone/>
            </a:pPr>
            <a:r>
              <a:rPr lang="en-US" sz="1750" dirty="0">
                <a:solidFill>
                  <a:srgbClr val="2A2742"/>
                </a:solidFill>
                <a:latin typeface="Arimo" pitchFamily="34" charset="0"/>
                <a:ea typeface="Arimo" pitchFamily="34" charset="-122"/>
                <a:cs typeface="Arimo" pitchFamily="34" charset="-120"/>
              </a:rPr>
              <a:t>Translating data models into a structured schema for the database.</a:t>
            </a:r>
            <a:endParaRPr lang="en-US" sz="1750" dirty="0"/>
          </a:p>
        </p:txBody>
      </p:sp>
      <p:pic>
        <p:nvPicPr>
          <p:cNvPr id="13" name="Image 5" descr="preencoded.png"/>
          <p:cNvPicPr>
            <a:picLocks noChangeAspect="1"/>
          </p:cNvPicPr>
          <p:nvPr/>
        </p:nvPicPr>
        <p:blipFill>
          <a:blip r:embed="rId8"/>
          <a:stretch>
            <a:fillRect/>
          </a:stretch>
        </p:blipFill>
        <p:spPr>
          <a:xfrm>
            <a:off x="9488924" y="4530209"/>
            <a:ext cx="4347567" cy="907256"/>
          </a:xfrm>
          <a:prstGeom prst="rect">
            <a:avLst/>
          </a:prstGeom>
        </p:spPr>
      </p:pic>
      <p:sp>
        <p:nvSpPr>
          <p:cNvPr id="14" name="Text 6"/>
          <p:cNvSpPr/>
          <p:nvPr/>
        </p:nvSpPr>
        <p:spPr>
          <a:xfrm>
            <a:off x="9715738" y="5777627"/>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2A2742"/>
                </a:solidFill>
                <a:latin typeface="Outfit" pitchFamily="34" charset="0"/>
                <a:ea typeface="Outfit" pitchFamily="34" charset="-122"/>
                <a:cs typeface="Outfit" pitchFamily="34" charset="-120"/>
              </a:rPr>
              <a:t>Implementation</a:t>
            </a:r>
            <a:endParaRPr lang="en-US" sz="2200" dirty="0"/>
          </a:p>
        </p:txBody>
      </p:sp>
      <p:sp>
        <p:nvSpPr>
          <p:cNvPr id="15" name="Text 7"/>
          <p:cNvSpPr/>
          <p:nvPr/>
        </p:nvSpPr>
        <p:spPr>
          <a:xfrm>
            <a:off x="9715738" y="6268045"/>
            <a:ext cx="3893939" cy="1088708"/>
          </a:xfrm>
          <a:prstGeom prst="rect">
            <a:avLst/>
          </a:prstGeom>
          <a:noFill/>
          <a:ln/>
        </p:spPr>
        <p:txBody>
          <a:bodyPr wrap="square" lIns="0" tIns="0" rIns="0" bIns="0" rtlCol="0" anchor="t"/>
          <a:lstStyle/>
          <a:p>
            <a:pPr marL="0" indent="0" algn="l">
              <a:lnSpc>
                <a:spcPts val="2850"/>
              </a:lnSpc>
              <a:buNone/>
            </a:pPr>
            <a:r>
              <a:rPr lang="en-US" sz="1750" dirty="0">
                <a:solidFill>
                  <a:srgbClr val="2A2742"/>
                </a:solidFill>
                <a:latin typeface="Arimo" pitchFamily="34" charset="0"/>
                <a:ea typeface="Arimo" pitchFamily="34" charset="-122"/>
                <a:cs typeface="Arimo" pitchFamily="34" charset="-120"/>
              </a:rPr>
              <a:t>Creating tables, columns, and relationships based on the schema design.</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31148"/>
          </a:xfrm>
          <a:prstGeom prst="rect">
            <a:avLst/>
          </a:prstGeom>
          <a:solidFill>
            <a:srgbClr val="FAFAFA">
              <a:alpha val="75000"/>
            </a:srgbClr>
          </a:solidFill>
          <a:ln/>
        </p:spPr>
      </p:sp>
      <p:pic>
        <p:nvPicPr>
          <p:cNvPr id="4" name="Image 1" descr="preencoded.png"/>
          <p:cNvPicPr>
            <a:picLocks noChangeAspect="1"/>
          </p:cNvPicPr>
          <p:nvPr/>
        </p:nvPicPr>
        <p:blipFill>
          <a:blip r:embed="rId4"/>
          <a:stretch>
            <a:fillRect/>
          </a:stretch>
        </p:blipFill>
        <p:spPr>
          <a:xfrm>
            <a:off x="0" y="0"/>
            <a:ext cx="5486400" cy="8231148"/>
          </a:xfrm>
          <a:prstGeom prst="rect">
            <a:avLst/>
          </a:prstGeom>
        </p:spPr>
      </p:pic>
      <p:pic>
        <p:nvPicPr>
          <p:cNvPr id="5" name="Image 2" descr="preencoded.png"/>
          <p:cNvPicPr>
            <a:picLocks noChangeAspect="1"/>
          </p:cNvPicPr>
          <p:nvPr/>
        </p:nvPicPr>
        <p:blipFill>
          <a:blip r:embed="rId5"/>
          <a:stretch>
            <a:fillRect/>
          </a:stretch>
        </p:blipFill>
        <p:spPr>
          <a:xfrm>
            <a:off x="275511" y="2828211"/>
            <a:ext cx="4935260" cy="2574608"/>
          </a:xfrm>
          <a:prstGeom prst="rect">
            <a:avLst/>
          </a:prstGeom>
        </p:spPr>
      </p:pic>
      <p:sp>
        <p:nvSpPr>
          <p:cNvPr id="6" name="Text 1"/>
          <p:cNvSpPr/>
          <p:nvPr/>
        </p:nvSpPr>
        <p:spPr>
          <a:xfrm>
            <a:off x="6258044" y="606266"/>
            <a:ext cx="7600712" cy="1378029"/>
          </a:xfrm>
          <a:prstGeom prst="rect">
            <a:avLst/>
          </a:prstGeom>
          <a:noFill/>
          <a:ln/>
        </p:spPr>
        <p:txBody>
          <a:bodyPr wrap="square" lIns="0" tIns="0" rIns="0" bIns="0" rtlCol="0" anchor="t"/>
          <a:lstStyle/>
          <a:p>
            <a:pPr marL="0" indent="0">
              <a:lnSpc>
                <a:spcPts val="5400"/>
              </a:lnSpc>
              <a:buNone/>
            </a:pPr>
            <a:r>
              <a:rPr lang="en-US" sz="4300" b="1" dirty="0">
                <a:solidFill>
                  <a:srgbClr val="231971"/>
                </a:solidFill>
                <a:latin typeface="Outfit" pitchFamily="34" charset="0"/>
                <a:ea typeface="Outfit" pitchFamily="34" charset="-122"/>
                <a:cs typeface="Outfit" pitchFamily="34" charset="-120"/>
              </a:rPr>
              <a:t>Optimizing Database Performance and Scalability</a:t>
            </a:r>
            <a:endParaRPr lang="en-US" sz="4300" dirty="0"/>
          </a:p>
        </p:txBody>
      </p:sp>
      <p:sp>
        <p:nvSpPr>
          <p:cNvPr id="7" name="Shape 2"/>
          <p:cNvSpPr/>
          <p:nvPr/>
        </p:nvSpPr>
        <p:spPr>
          <a:xfrm>
            <a:off x="6573441" y="2314932"/>
            <a:ext cx="30480" cy="5309949"/>
          </a:xfrm>
          <a:prstGeom prst="roundRect">
            <a:avLst>
              <a:gd name="adj" fmla="val 303837"/>
            </a:avLst>
          </a:prstGeom>
          <a:solidFill>
            <a:srgbClr val="BDB8DF"/>
          </a:solidFill>
          <a:ln/>
        </p:spPr>
      </p:sp>
      <p:sp>
        <p:nvSpPr>
          <p:cNvPr id="8" name="Shape 3"/>
          <p:cNvSpPr/>
          <p:nvPr/>
        </p:nvSpPr>
        <p:spPr>
          <a:xfrm>
            <a:off x="6806208" y="2795707"/>
            <a:ext cx="771644" cy="30480"/>
          </a:xfrm>
          <a:prstGeom prst="roundRect">
            <a:avLst>
              <a:gd name="adj" fmla="val 303837"/>
            </a:avLst>
          </a:prstGeom>
          <a:solidFill>
            <a:srgbClr val="BDB8DF"/>
          </a:solidFill>
          <a:ln/>
        </p:spPr>
      </p:sp>
      <p:sp>
        <p:nvSpPr>
          <p:cNvPr id="9" name="Shape 4"/>
          <p:cNvSpPr/>
          <p:nvPr/>
        </p:nvSpPr>
        <p:spPr>
          <a:xfrm>
            <a:off x="6340673" y="2562939"/>
            <a:ext cx="496014" cy="496014"/>
          </a:xfrm>
          <a:prstGeom prst="roundRect">
            <a:avLst>
              <a:gd name="adj" fmla="val 18671"/>
            </a:avLst>
          </a:prstGeom>
          <a:solidFill>
            <a:srgbClr val="E9E6FA"/>
          </a:solidFill>
          <a:ln w="7620">
            <a:solidFill>
              <a:srgbClr val="BDB8DF"/>
            </a:solidFill>
            <a:prstDash val="solid"/>
          </a:ln>
        </p:spPr>
      </p:sp>
      <p:sp>
        <p:nvSpPr>
          <p:cNvPr id="10" name="Text 5"/>
          <p:cNvSpPr/>
          <p:nvPr/>
        </p:nvSpPr>
        <p:spPr>
          <a:xfrm>
            <a:off x="6524149" y="2645569"/>
            <a:ext cx="129064" cy="330756"/>
          </a:xfrm>
          <a:prstGeom prst="rect">
            <a:avLst/>
          </a:prstGeom>
          <a:noFill/>
          <a:ln/>
        </p:spPr>
        <p:txBody>
          <a:bodyPr wrap="none" lIns="0" tIns="0" rIns="0" bIns="0" rtlCol="0" anchor="t"/>
          <a:lstStyle/>
          <a:p>
            <a:pPr marL="0" indent="0" algn="ctr">
              <a:lnSpc>
                <a:spcPts val="2600"/>
              </a:lnSpc>
              <a:buNone/>
            </a:pPr>
            <a:r>
              <a:rPr lang="en-US" sz="2600" b="1" dirty="0">
                <a:solidFill>
                  <a:srgbClr val="2A2742"/>
                </a:solidFill>
                <a:latin typeface="Outfit" pitchFamily="34" charset="0"/>
                <a:ea typeface="Outfit" pitchFamily="34" charset="-122"/>
                <a:cs typeface="Outfit" pitchFamily="34" charset="-120"/>
              </a:rPr>
              <a:t>1</a:t>
            </a:r>
            <a:endParaRPr lang="en-US" sz="2600" dirty="0"/>
          </a:p>
        </p:txBody>
      </p:sp>
      <p:sp>
        <p:nvSpPr>
          <p:cNvPr id="11" name="Text 6"/>
          <p:cNvSpPr/>
          <p:nvPr/>
        </p:nvSpPr>
        <p:spPr>
          <a:xfrm>
            <a:off x="7801332" y="2535317"/>
            <a:ext cx="2756178" cy="344448"/>
          </a:xfrm>
          <a:prstGeom prst="rect">
            <a:avLst/>
          </a:prstGeom>
          <a:noFill/>
          <a:ln/>
        </p:spPr>
        <p:txBody>
          <a:bodyPr wrap="none" lIns="0" tIns="0" rIns="0" bIns="0" rtlCol="0" anchor="t"/>
          <a:lstStyle/>
          <a:p>
            <a:pPr marL="0" indent="0" algn="l">
              <a:lnSpc>
                <a:spcPts val="2700"/>
              </a:lnSpc>
              <a:buNone/>
            </a:pPr>
            <a:r>
              <a:rPr lang="en-US" sz="2150" b="1" dirty="0">
                <a:solidFill>
                  <a:srgbClr val="2A2742"/>
                </a:solidFill>
                <a:latin typeface="Outfit" pitchFamily="34" charset="0"/>
                <a:ea typeface="Outfit" pitchFamily="34" charset="-122"/>
                <a:cs typeface="Outfit" pitchFamily="34" charset="-120"/>
              </a:rPr>
              <a:t>Query Optimization</a:t>
            </a:r>
            <a:endParaRPr lang="en-US" sz="2150" dirty="0"/>
          </a:p>
        </p:txBody>
      </p:sp>
      <p:sp>
        <p:nvSpPr>
          <p:cNvPr id="12" name="Text 7"/>
          <p:cNvSpPr/>
          <p:nvPr/>
        </p:nvSpPr>
        <p:spPr>
          <a:xfrm>
            <a:off x="7801332" y="3012043"/>
            <a:ext cx="6057424" cy="705564"/>
          </a:xfrm>
          <a:prstGeom prst="rect">
            <a:avLst/>
          </a:prstGeom>
          <a:noFill/>
          <a:ln/>
        </p:spPr>
        <p:txBody>
          <a:bodyPr wrap="square" lIns="0" tIns="0" rIns="0" bIns="0" rtlCol="0" anchor="t"/>
          <a:lstStyle/>
          <a:p>
            <a:pPr marL="0" indent="0" algn="l">
              <a:lnSpc>
                <a:spcPts val="2750"/>
              </a:lnSpc>
              <a:buNone/>
            </a:pPr>
            <a:r>
              <a:rPr lang="en-US" sz="1700" dirty="0">
                <a:solidFill>
                  <a:srgbClr val="2A2742"/>
                </a:solidFill>
                <a:latin typeface="Arimo" pitchFamily="34" charset="0"/>
                <a:ea typeface="Arimo" pitchFamily="34" charset="-122"/>
                <a:cs typeface="Arimo" pitchFamily="34" charset="-120"/>
              </a:rPr>
              <a:t>Improving query efficiency through indexing, query rewriting, and caching.</a:t>
            </a:r>
            <a:endParaRPr lang="en-US" sz="1700" dirty="0"/>
          </a:p>
        </p:txBody>
      </p:sp>
      <p:sp>
        <p:nvSpPr>
          <p:cNvPr id="13" name="Shape 8"/>
          <p:cNvSpPr/>
          <p:nvPr/>
        </p:nvSpPr>
        <p:spPr>
          <a:xfrm>
            <a:off x="6806208" y="4639151"/>
            <a:ext cx="771644" cy="30480"/>
          </a:xfrm>
          <a:prstGeom prst="roundRect">
            <a:avLst>
              <a:gd name="adj" fmla="val 303837"/>
            </a:avLst>
          </a:prstGeom>
          <a:solidFill>
            <a:srgbClr val="BDB8DF"/>
          </a:solidFill>
          <a:ln/>
        </p:spPr>
      </p:sp>
      <p:sp>
        <p:nvSpPr>
          <p:cNvPr id="14" name="Shape 9"/>
          <p:cNvSpPr/>
          <p:nvPr/>
        </p:nvSpPr>
        <p:spPr>
          <a:xfrm>
            <a:off x="6340673" y="4406384"/>
            <a:ext cx="496014" cy="496014"/>
          </a:xfrm>
          <a:prstGeom prst="roundRect">
            <a:avLst>
              <a:gd name="adj" fmla="val 18671"/>
            </a:avLst>
          </a:prstGeom>
          <a:solidFill>
            <a:srgbClr val="E9E6FA"/>
          </a:solidFill>
          <a:ln w="7620">
            <a:solidFill>
              <a:srgbClr val="BDB8DF"/>
            </a:solidFill>
            <a:prstDash val="solid"/>
          </a:ln>
        </p:spPr>
      </p:sp>
      <p:sp>
        <p:nvSpPr>
          <p:cNvPr id="15" name="Text 10"/>
          <p:cNvSpPr/>
          <p:nvPr/>
        </p:nvSpPr>
        <p:spPr>
          <a:xfrm>
            <a:off x="6493431" y="4489013"/>
            <a:ext cx="190500" cy="330756"/>
          </a:xfrm>
          <a:prstGeom prst="rect">
            <a:avLst/>
          </a:prstGeom>
          <a:noFill/>
          <a:ln/>
        </p:spPr>
        <p:txBody>
          <a:bodyPr wrap="none" lIns="0" tIns="0" rIns="0" bIns="0" rtlCol="0" anchor="t"/>
          <a:lstStyle/>
          <a:p>
            <a:pPr marL="0" indent="0" algn="ctr">
              <a:lnSpc>
                <a:spcPts val="2600"/>
              </a:lnSpc>
              <a:buNone/>
            </a:pPr>
            <a:r>
              <a:rPr lang="en-US" sz="2600" b="1" dirty="0">
                <a:solidFill>
                  <a:srgbClr val="2A2742"/>
                </a:solidFill>
                <a:latin typeface="Outfit" pitchFamily="34" charset="0"/>
                <a:ea typeface="Outfit" pitchFamily="34" charset="-122"/>
                <a:cs typeface="Outfit" pitchFamily="34" charset="-120"/>
              </a:rPr>
              <a:t>2</a:t>
            </a:r>
            <a:endParaRPr lang="en-US" sz="2600" dirty="0"/>
          </a:p>
        </p:txBody>
      </p:sp>
      <p:sp>
        <p:nvSpPr>
          <p:cNvPr id="16" name="Text 11"/>
          <p:cNvSpPr/>
          <p:nvPr/>
        </p:nvSpPr>
        <p:spPr>
          <a:xfrm>
            <a:off x="7801332" y="4378762"/>
            <a:ext cx="3675936" cy="344448"/>
          </a:xfrm>
          <a:prstGeom prst="rect">
            <a:avLst/>
          </a:prstGeom>
          <a:noFill/>
          <a:ln/>
        </p:spPr>
        <p:txBody>
          <a:bodyPr wrap="none" lIns="0" tIns="0" rIns="0" bIns="0" rtlCol="0" anchor="t"/>
          <a:lstStyle/>
          <a:p>
            <a:pPr marL="0" indent="0" algn="l">
              <a:lnSpc>
                <a:spcPts val="2700"/>
              </a:lnSpc>
              <a:buNone/>
            </a:pPr>
            <a:r>
              <a:rPr lang="en-US" sz="2150" b="1" dirty="0">
                <a:solidFill>
                  <a:srgbClr val="2A2742"/>
                </a:solidFill>
                <a:latin typeface="Outfit" pitchFamily="34" charset="0"/>
                <a:ea typeface="Outfit" pitchFamily="34" charset="-122"/>
                <a:cs typeface="Outfit" pitchFamily="34" charset="-120"/>
              </a:rPr>
              <a:t>Data Structure Optimization</a:t>
            </a:r>
            <a:endParaRPr lang="en-US" sz="2150" dirty="0"/>
          </a:p>
        </p:txBody>
      </p:sp>
      <p:sp>
        <p:nvSpPr>
          <p:cNvPr id="17" name="Text 12"/>
          <p:cNvSpPr/>
          <p:nvPr/>
        </p:nvSpPr>
        <p:spPr>
          <a:xfrm>
            <a:off x="7801332" y="4855488"/>
            <a:ext cx="6057424" cy="705564"/>
          </a:xfrm>
          <a:prstGeom prst="rect">
            <a:avLst/>
          </a:prstGeom>
          <a:noFill/>
          <a:ln/>
        </p:spPr>
        <p:txBody>
          <a:bodyPr wrap="square" lIns="0" tIns="0" rIns="0" bIns="0" rtlCol="0" anchor="t"/>
          <a:lstStyle/>
          <a:p>
            <a:pPr marL="0" indent="0" algn="l">
              <a:lnSpc>
                <a:spcPts val="2750"/>
              </a:lnSpc>
              <a:buNone/>
            </a:pPr>
            <a:r>
              <a:rPr lang="en-US" sz="1700" dirty="0">
                <a:solidFill>
                  <a:srgbClr val="2A2742"/>
                </a:solidFill>
                <a:latin typeface="Arimo" pitchFamily="34" charset="0"/>
                <a:ea typeface="Arimo" pitchFamily="34" charset="-122"/>
                <a:cs typeface="Arimo" pitchFamily="34" charset="-120"/>
              </a:rPr>
              <a:t>Selecting appropriate data types, normalizing tables, and minimizing data redundancy.</a:t>
            </a:r>
            <a:endParaRPr lang="en-US" sz="1700" dirty="0"/>
          </a:p>
        </p:txBody>
      </p:sp>
      <p:sp>
        <p:nvSpPr>
          <p:cNvPr id="18" name="Shape 13"/>
          <p:cNvSpPr/>
          <p:nvPr/>
        </p:nvSpPr>
        <p:spPr>
          <a:xfrm>
            <a:off x="6806208" y="6482596"/>
            <a:ext cx="771644" cy="30480"/>
          </a:xfrm>
          <a:prstGeom prst="roundRect">
            <a:avLst>
              <a:gd name="adj" fmla="val 303837"/>
            </a:avLst>
          </a:prstGeom>
          <a:solidFill>
            <a:srgbClr val="BDB8DF"/>
          </a:solidFill>
          <a:ln/>
        </p:spPr>
      </p:sp>
      <p:sp>
        <p:nvSpPr>
          <p:cNvPr id="19" name="Shape 14"/>
          <p:cNvSpPr/>
          <p:nvPr/>
        </p:nvSpPr>
        <p:spPr>
          <a:xfrm>
            <a:off x="6340673" y="6249829"/>
            <a:ext cx="496014" cy="496014"/>
          </a:xfrm>
          <a:prstGeom prst="roundRect">
            <a:avLst>
              <a:gd name="adj" fmla="val 18671"/>
            </a:avLst>
          </a:prstGeom>
          <a:solidFill>
            <a:srgbClr val="E9E6FA"/>
          </a:solidFill>
          <a:ln w="7620">
            <a:solidFill>
              <a:srgbClr val="BDB8DF"/>
            </a:solidFill>
            <a:prstDash val="solid"/>
          </a:ln>
        </p:spPr>
      </p:sp>
      <p:sp>
        <p:nvSpPr>
          <p:cNvPr id="20" name="Text 15"/>
          <p:cNvSpPr/>
          <p:nvPr/>
        </p:nvSpPr>
        <p:spPr>
          <a:xfrm>
            <a:off x="6494502" y="6332458"/>
            <a:ext cx="188238" cy="330756"/>
          </a:xfrm>
          <a:prstGeom prst="rect">
            <a:avLst/>
          </a:prstGeom>
          <a:noFill/>
          <a:ln/>
        </p:spPr>
        <p:txBody>
          <a:bodyPr wrap="none" lIns="0" tIns="0" rIns="0" bIns="0" rtlCol="0" anchor="t"/>
          <a:lstStyle/>
          <a:p>
            <a:pPr marL="0" indent="0" algn="ctr">
              <a:lnSpc>
                <a:spcPts val="2600"/>
              </a:lnSpc>
              <a:buNone/>
            </a:pPr>
            <a:r>
              <a:rPr lang="en-US" sz="2600" b="1" dirty="0">
                <a:solidFill>
                  <a:srgbClr val="2A2742"/>
                </a:solidFill>
                <a:latin typeface="Outfit" pitchFamily="34" charset="0"/>
                <a:ea typeface="Outfit" pitchFamily="34" charset="-122"/>
                <a:cs typeface="Outfit" pitchFamily="34" charset="-120"/>
              </a:rPr>
              <a:t>3</a:t>
            </a:r>
            <a:endParaRPr lang="en-US" sz="2600" dirty="0"/>
          </a:p>
        </p:txBody>
      </p:sp>
      <p:sp>
        <p:nvSpPr>
          <p:cNvPr id="21" name="Text 16"/>
          <p:cNvSpPr/>
          <p:nvPr/>
        </p:nvSpPr>
        <p:spPr>
          <a:xfrm>
            <a:off x="7801332" y="6222206"/>
            <a:ext cx="2756178" cy="344448"/>
          </a:xfrm>
          <a:prstGeom prst="rect">
            <a:avLst/>
          </a:prstGeom>
          <a:noFill/>
          <a:ln/>
        </p:spPr>
        <p:txBody>
          <a:bodyPr wrap="none" lIns="0" tIns="0" rIns="0" bIns="0" rtlCol="0" anchor="t"/>
          <a:lstStyle/>
          <a:p>
            <a:pPr marL="0" indent="0" algn="l">
              <a:lnSpc>
                <a:spcPts val="2700"/>
              </a:lnSpc>
              <a:buNone/>
            </a:pPr>
            <a:r>
              <a:rPr lang="en-US" sz="2150" b="1" dirty="0">
                <a:solidFill>
                  <a:srgbClr val="2A2742"/>
                </a:solidFill>
                <a:latin typeface="Outfit" pitchFamily="34" charset="0"/>
                <a:ea typeface="Outfit" pitchFamily="34" charset="-122"/>
                <a:cs typeface="Outfit" pitchFamily="34" charset="-120"/>
              </a:rPr>
              <a:t>Scaling Strategies</a:t>
            </a:r>
            <a:endParaRPr lang="en-US" sz="2150" dirty="0"/>
          </a:p>
        </p:txBody>
      </p:sp>
      <p:sp>
        <p:nvSpPr>
          <p:cNvPr id="22" name="Text 17"/>
          <p:cNvSpPr/>
          <p:nvPr/>
        </p:nvSpPr>
        <p:spPr>
          <a:xfrm>
            <a:off x="7801332" y="6698933"/>
            <a:ext cx="6057424" cy="705564"/>
          </a:xfrm>
          <a:prstGeom prst="rect">
            <a:avLst/>
          </a:prstGeom>
          <a:noFill/>
          <a:ln/>
        </p:spPr>
        <p:txBody>
          <a:bodyPr wrap="square" lIns="0" tIns="0" rIns="0" bIns="0" rtlCol="0" anchor="t"/>
          <a:lstStyle/>
          <a:p>
            <a:pPr marL="0" indent="0" algn="l">
              <a:lnSpc>
                <a:spcPts val="2750"/>
              </a:lnSpc>
              <a:buNone/>
            </a:pPr>
            <a:r>
              <a:rPr lang="en-US" sz="1700" dirty="0">
                <a:solidFill>
                  <a:srgbClr val="2A2742"/>
                </a:solidFill>
                <a:latin typeface="Arimo" pitchFamily="34" charset="0"/>
                <a:ea typeface="Arimo" pitchFamily="34" charset="-122"/>
                <a:cs typeface="Arimo" pitchFamily="34" charset="-120"/>
              </a:rPr>
              <a:t>Employing techniques like horizontal scaling, sharding, and read replicas to handle increasing workloads.</a:t>
            </a:r>
            <a:endParaRPr lang="en-US" sz="17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AFAFA">
              <a:alpha val="75000"/>
            </a:srgbClr>
          </a:solidFill>
          <a:ln/>
        </p:spPr>
      </p:sp>
      <p:pic>
        <p:nvPicPr>
          <p:cNvPr id="4" name="Image 1" descr="preencoded.png"/>
          <p:cNvPicPr>
            <a:picLocks noChangeAspect="1"/>
          </p:cNvPicPr>
          <p:nvPr/>
        </p:nvPicPr>
        <p:blipFill>
          <a:blip r:embed="rId4"/>
          <a:stretch>
            <a:fillRect/>
          </a:stretch>
        </p:blipFill>
        <p:spPr>
          <a:xfrm>
            <a:off x="9144000" y="0"/>
            <a:ext cx="5486400" cy="8229600"/>
          </a:xfrm>
          <a:prstGeom prst="rect">
            <a:avLst/>
          </a:prstGeom>
        </p:spPr>
      </p:pic>
      <p:pic>
        <p:nvPicPr>
          <p:cNvPr id="5" name="Image 2" descr="preencoded.png"/>
          <p:cNvPicPr>
            <a:picLocks noChangeAspect="1"/>
          </p:cNvPicPr>
          <p:nvPr/>
        </p:nvPicPr>
        <p:blipFill>
          <a:blip r:embed="rId5"/>
          <a:stretch>
            <a:fillRect/>
          </a:stretch>
        </p:blipFill>
        <p:spPr>
          <a:xfrm>
            <a:off x="9427488" y="1515666"/>
            <a:ext cx="4919305" cy="5198150"/>
          </a:xfrm>
          <a:prstGeom prst="rect">
            <a:avLst/>
          </a:prstGeom>
        </p:spPr>
      </p:pic>
      <p:sp>
        <p:nvSpPr>
          <p:cNvPr id="6" name="Text 1"/>
          <p:cNvSpPr/>
          <p:nvPr/>
        </p:nvSpPr>
        <p:spPr>
          <a:xfrm>
            <a:off x="793790" y="885706"/>
            <a:ext cx="7556421" cy="1417558"/>
          </a:xfrm>
          <a:prstGeom prst="rect">
            <a:avLst/>
          </a:prstGeom>
          <a:noFill/>
          <a:ln/>
        </p:spPr>
        <p:txBody>
          <a:bodyPr wrap="square" lIns="0" tIns="0" rIns="0" bIns="0" rtlCol="0" anchor="t"/>
          <a:lstStyle/>
          <a:p>
            <a:pPr marL="0" indent="0">
              <a:lnSpc>
                <a:spcPts val="5550"/>
              </a:lnSpc>
              <a:buNone/>
            </a:pPr>
            <a:r>
              <a:rPr lang="en-US" sz="4450" b="1" dirty="0">
                <a:solidFill>
                  <a:srgbClr val="231971"/>
                </a:solidFill>
                <a:latin typeface="Outfit" pitchFamily="34" charset="0"/>
                <a:ea typeface="Outfit" pitchFamily="34" charset="-122"/>
                <a:cs typeface="Outfit" pitchFamily="34" charset="-120"/>
              </a:rPr>
              <a:t>Securing and Protecting Database Assets</a:t>
            </a:r>
            <a:endParaRPr lang="en-US" sz="4450" dirty="0"/>
          </a:p>
        </p:txBody>
      </p:sp>
      <p:pic>
        <p:nvPicPr>
          <p:cNvPr id="7" name="Image 3" descr="preencoded.png"/>
          <p:cNvPicPr>
            <a:picLocks noChangeAspect="1"/>
          </p:cNvPicPr>
          <p:nvPr/>
        </p:nvPicPr>
        <p:blipFill>
          <a:blip r:embed="rId6"/>
          <a:stretch>
            <a:fillRect/>
          </a:stretch>
        </p:blipFill>
        <p:spPr>
          <a:xfrm>
            <a:off x="793790" y="2643426"/>
            <a:ext cx="566976" cy="566976"/>
          </a:xfrm>
          <a:prstGeom prst="rect">
            <a:avLst/>
          </a:prstGeom>
        </p:spPr>
      </p:pic>
      <p:sp>
        <p:nvSpPr>
          <p:cNvPr id="8" name="Text 2"/>
          <p:cNvSpPr/>
          <p:nvPr/>
        </p:nvSpPr>
        <p:spPr>
          <a:xfrm>
            <a:off x="793790" y="3437215"/>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2A2742"/>
                </a:solidFill>
                <a:latin typeface="Outfit" pitchFamily="34" charset="0"/>
                <a:ea typeface="Outfit" pitchFamily="34" charset="-122"/>
                <a:cs typeface="Outfit" pitchFamily="34" charset="-120"/>
              </a:rPr>
              <a:t>Firewall Protection</a:t>
            </a:r>
            <a:endParaRPr lang="en-US" sz="2200" dirty="0"/>
          </a:p>
        </p:txBody>
      </p:sp>
      <p:sp>
        <p:nvSpPr>
          <p:cNvPr id="9" name="Text 3"/>
          <p:cNvSpPr/>
          <p:nvPr/>
        </p:nvSpPr>
        <p:spPr>
          <a:xfrm>
            <a:off x="793790" y="3927634"/>
            <a:ext cx="3608070" cy="725805"/>
          </a:xfrm>
          <a:prstGeom prst="rect">
            <a:avLst/>
          </a:prstGeom>
          <a:noFill/>
          <a:ln/>
        </p:spPr>
        <p:txBody>
          <a:bodyPr wrap="square" lIns="0" tIns="0" rIns="0" bIns="0" rtlCol="0" anchor="t"/>
          <a:lstStyle/>
          <a:p>
            <a:pPr marL="0" indent="0" algn="l">
              <a:lnSpc>
                <a:spcPts val="2850"/>
              </a:lnSpc>
              <a:buNone/>
            </a:pPr>
            <a:r>
              <a:rPr lang="en-US" sz="1750" dirty="0">
                <a:solidFill>
                  <a:srgbClr val="2A2742"/>
                </a:solidFill>
                <a:latin typeface="Arimo" pitchFamily="34" charset="0"/>
                <a:ea typeface="Arimo" pitchFamily="34" charset="-122"/>
                <a:cs typeface="Arimo" pitchFamily="34" charset="-120"/>
              </a:rPr>
              <a:t>Restricting access to the database server from unauthorized networks.</a:t>
            </a:r>
            <a:endParaRPr lang="en-US" sz="1750" dirty="0"/>
          </a:p>
        </p:txBody>
      </p:sp>
      <p:pic>
        <p:nvPicPr>
          <p:cNvPr id="10" name="Image 4" descr="preencoded.png"/>
          <p:cNvPicPr>
            <a:picLocks noChangeAspect="1"/>
          </p:cNvPicPr>
          <p:nvPr/>
        </p:nvPicPr>
        <p:blipFill>
          <a:blip r:embed="rId7"/>
          <a:stretch>
            <a:fillRect/>
          </a:stretch>
        </p:blipFill>
        <p:spPr>
          <a:xfrm>
            <a:off x="4742021" y="2643426"/>
            <a:ext cx="566976" cy="566976"/>
          </a:xfrm>
          <a:prstGeom prst="rect">
            <a:avLst/>
          </a:prstGeom>
        </p:spPr>
      </p:pic>
      <p:sp>
        <p:nvSpPr>
          <p:cNvPr id="11" name="Text 4"/>
          <p:cNvSpPr/>
          <p:nvPr/>
        </p:nvSpPr>
        <p:spPr>
          <a:xfrm>
            <a:off x="4742021" y="3437215"/>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2A2742"/>
                </a:solidFill>
                <a:latin typeface="Outfit" pitchFamily="34" charset="0"/>
                <a:ea typeface="Outfit" pitchFamily="34" charset="-122"/>
                <a:cs typeface="Outfit" pitchFamily="34" charset="-120"/>
              </a:rPr>
              <a:t>Access Control</a:t>
            </a:r>
            <a:endParaRPr lang="en-US" sz="2200" dirty="0"/>
          </a:p>
        </p:txBody>
      </p:sp>
      <p:sp>
        <p:nvSpPr>
          <p:cNvPr id="12" name="Text 5"/>
          <p:cNvSpPr/>
          <p:nvPr/>
        </p:nvSpPr>
        <p:spPr>
          <a:xfrm>
            <a:off x="4742021" y="3927634"/>
            <a:ext cx="3608189" cy="725805"/>
          </a:xfrm>
          <a:prstGeom prst="rect">
            <a:avLst/>
          </a:prstGeom>
          <a:noFill/>
          <a:ln/>
        </p:spPr>
        <p:txBody>
          <a:bodyPr wrap="square" lIns="0" tIns="0" rIns="0" bIns="0" rtlCol="0" anchor="t"/>
          <a:lstStyle/>
          <a:p>
            <a:pPr marL="0" indent="0" algn="l">
              <a:lnSpc>
                <a:spcPts val="2850"/>
              </a:lnSpc>
              <a:buNone/>
            </a:pPr>
            <a:r>
              <a:rPr lang="en-US" sz="1750" dirty="0">
                <a:solidFill>
                  <a:srgbClr val="2A2742"/>
                </a:solidFill>
                <a:latin typeface="Arimo" pitchFamily="34" charset="0"/>
                <a:ea typeface="Arimo" pitchFamily="34" charset="-122"/>
                <a:cs typeface="Arimo" pitchFamily="34" charset="-120"/>
              </a:rPr>
              <a:t>Implementing user authentication and role-based access control.</a:t>
            </a:r>
            <a:endParaRPr lang="en-US" sz="1750" dirty="0"/>
          </a:p>
        </p:txBody>
      </p:sp>
      <p:pic>
        <p:nvPicPr>
          <p:cNvPr id="13" name="Image 5" descr="preencoded.png"/>
          <p:cNvPicPr>
            <a:picLocks noChangeAspect="1"/>
          </p:cNvPicPr>
          <p:nvPr/>
        </p:nvPicPr>
        <p:blipFill>
          <a:blip r:embed="rId8"/>
          <a:stretch>
            <a:fillRect/>
          </a:stretch>
        </p:blipFill>
        <p:spPr>
          <a:xfrm>
            <a:off x="793790" y="5333881"/>
            <a:ext cx="566976" cy="566976"/>
          </a:xfrm>
          <a:prstGeom prst="rect">
            <a:avLst/>
          </a:prstGeom>
        </p:spPr>
      </p:pic>
      <p:sp>
        <p:nvSpPr>
          <p:cNvPr id="14" name="Text 6"/>
          <p:cNvSpPr/>
          <p:nvPr/>
        </p:nvSpPr>
        <p:spPr>
          <a:xfrm>
            <a:off x="793790" y="6127671"/>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2A2742"/>
                </a:solidFill>
                <a:latin typeface="Outfit" pitchFamily="34" charset="0"/>
                <a:ea typeface="Outfit" pitchFamily="34" charset="-122"/>
                <a:cs typeface="Outfit" pitchFamily="34" charset="-120"/>
              </a:rPr>
              <a:t>Data Encryption</a:t>
            </a:r>
            <a:endParaRPr lang="en-US" sz="2200" dirty="0"/>
          </a:p>
        </p:txBody>
      </p:sp>
      <p:sp>
        <p:nvSpPr>
          <p:cNvPr id="15" name="Text 7"/>
          <p:cNvSpPr/>
          <p:nvPr/>
        </p:nvSpPr>
        <p:spPr>
          <a:xfrm>
            <a:off x="793790" y="6618089"/>
            <a:ext cx="3608070" cy="725805"/>
          </a:xfrm>
          <a:prstGeom prst="rect">
            <a:avLst/>
          </a:prstGeom>
          <a:noFill/>
          <a:ln/>
        </p:spPr>
        <p:txBody>
          <a:bodyPr wrap="square" lIns="0" tIns="0" rIns="0" bIns="0" rtlCol="0" anchor="t"/>
          <a:lstStyle/>
          <a:p>
            <a:pPr marL="0" indent="0" algn="l">
              <a:lnSpc>
                <a:spcPts val="2850"/>
              </a:lnSpc>
              <a:buNone/>
            </a:pPr>
            <a:r>
              <a:rPr lang="en-US" sz="1750" dirty="0">
                <a:solidFill>
                  <a:srgbClr val="2A2742"/>
                </a:solidFill>
                <a:latin typeface="Arimo" pitchFamily="34" charset="0"/>
                <a:ea typeface="Arimo" pitchFamily="34" charset="-122"/>
                <a:cs typeface="Arimo" pitchFamily="34" charset="-120"/>
              </a:rPr>
              <a:t>Encrypting sensitive data both at rest and in transit.</a:t>
            </a:r>
            <a:endParaRPr lang="en-US" sz="1750" dirty="0"/>
          </a:p>
        </p:txBody>
      </p:sp>
      <p:pic>
        <p:nvPicPr>
          <p:cNvPr id="16" name="Image 6" descr="preencoded.png"/>
          <p:cNvPicPr>
            <a:picLocks noChangeAspect="1"/>
          </p:cNvPicPr>
          <p:nvPr/>
        </p:nvPicPr>
        <p:blipFill>
          <a:blip r:embed="rId9"/>
          <a:stretch>
            <a:fillRect/>
          </a:stretch>
        </p:blipFill>
        <p:spPr>
          <a:xfrm>
            <a:off x="4742021" y="5333881"/>
            <a:ext cx="566976" cy="566976"/>
          </a:xfrm>
          <a:prstGeom prst="rect">
            <a:avLst/>
          </a:prstGeom>
        </p:spPr>
      </p:pic>
      <p:sp>
        <p:nvSpPr>
          <p:cNvPr id="17" name="Text 8"/>
          <p:cNvSpPr/>
          <p:nvPr/>
        </p:nvSpPr>
        <p:spPr>
          <a:xfrm>
            <a:off x="4742021" y="6127671"/>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2A2742"/>
                </a:solidFill>
                <a:latin typeface="Outfit" pitchFamily="34" charset="0"/>
                <a:ea typeface="Outfit" pitchFamily="34" charset="-122"/>
                <a:cs typeface="Outfit" pitchFamily="34" charset="-120"/>
              </a:rPr>
              <a:t>Regular Auditing</a:t>
            </a:r>
            <a:endParaRPr lang="en-US" sz="2200" dirty="0"/>
          </a:p>
        </p:txBody>
      </p:sp>
      <p:sp>
        <p:nvSpPr>
          <p:cNvPr id="18" name="Text 9"/>
          <p:cNvSpPr/>
          <p:nvPr/>
        </p:nvSpPr>
        <p:spPr>
          <a:xfrm>
            <a:off x="4742021" y="6618089"/>
            <a:ext cx="3608189" cy="725805"/>
          </a:xfrm>
          <a:prstGeom prst="rect">
            <a:avLst/>
          </a:prstGeom>
          <a:noFill/>
          <a:ln/>
        </p:spPr>
        <p:txBody>
          <a:bodyPr wrap="square" lIns="0" tIns="0" rIns="0" bIns="0" rtlCol="0" anchor="t"/>
          <a:lstStyle/>
          <a:p>
            <a:pPr marL="0" indent="0" algn="l">
              <a:lnSpc>
                <a:spcPts val="2850"/>
              </a:lnSpc>
              <a:buNone/>
            </a:pPr>
            <a:r>
              <a:rPr lang="en-US" sz="1750" dirty="0">
                <a:solidFill>
                  <a:srgbClr val="2A2742"/>
                </a:solidFill>
                <a:latin typeface="Arimo" pitchFamily="34" charset="0"/>
                <a:ea typeface="Arimo" pitchFamily="34" charset="-122"/>
                <a:cs typeface="Arimo" pitchFamily="34" charset="-120"/>
              </a:rPr>
              <a:t>Monitoring database activity and identifying suspicious patterns.</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AFAFA">
              <a:alpha val="75000"/>
            </a:srgbClr>
          </a:solidFill>
          <a:ln/>
        </p:spPr>
      </p:sp>
      <p:pic>
        <p:nvPicPr>
          <p:cNvPr id="4" name="Image 1" descr="preencoded.png"/>
          <p:cNvPicPr>
            <a:picLocks noChangeAspect="1"/>
          </p:cNvPicPr>
          <p:nvPr/>
        </p:nvPicPr>
        <p:blipFill>
          <a:blip r:embed="rId4"/>
          <a:stretch>
            <a:fillRect/>
          </a:stretch>
        </p:blipFill>
        <p:spPr>
          <a:xfrm>
            <a:off x="9144000" y="0"/>
            <a:ext cx="5486400" cy="8229600"/>
          </a:xfrm>
          <a:prstGeom prst="rect">
            <a:avLst/>
          </a:prstGeom>
        </p:spPr>
      </p:pic>
      <p:pic>
        <p:nvPicPr>
          <p:cNvPr id="5" name="Image 2" descr="preencoded.png"/>
          <p:cNvPicPr>
            <a:picLocks noChangeAspect="1"/>
          </p:cNvPicPr>
          <p:nvPr/>
        </p:nvPicPr>
        <p:blipFill>
          <a:blip r:embed="rId5"/>
          <a:stretch>
            <a:fillRect/>
          </a:stretch>
        </p:blipFill>
        <p:spPr>
          <a:xfrm>
            <a:off x="9427488" y="2335649"/>
            <a:ext cx="4919305" cy="3558302"/>
          </a:xfrm>
          <a:prstGeom prst="rect">
            <a:avLst/>
          </a:prstGeom>
        </p:spPr>
      </p:pic>
      <p:sp>
        <p:nvSpPr>
          <p:cNvPr id="6" name="Text 1"/>
          <p:cNvSpPr/>
          <p:nvPr/>
        </p:nvSpPr>
        <p:spPr>
          <a:xfrm>
            <a:off x="793790" y="1345525"/>
            <a:ext cx="7556421" cy="1417558"/>
          </a:xfrm>
          <a:prstGeom prst="rect">
            <a:avLst/>
          </a:prstGeom>
          <a:noFill/>
          <a:ln/>
        </p:spPr>
        <p:txBody>
          <a:bodyPr wrap="square" lIns="0" tIns="0" rIns="0" bIns="0" rtlCol="0" anchor="t"/>
          <a:lstStyle/>
          <a:p>
            <a:pPr marL="0" indent="0">
              <a:lnSpc>
                <a:spcPts val="5550"/>
              </a:lnSpc>
              <a:buNone/>
            </a:pPr>
            <a:r>
              <a:rPr lang="en-US" sz="4450" b="1" dirty="0">
                <a:solidFill>
                  <a:srgbClr val="231971"/>
                </a:solidFill>
                <a:latin typeface="Outfit" pitchFamily="34" charset="0"/>
                <a:ea typeface="Outfit" pitchFamily="34" charset="-122"/>
                <a:cs typeface="Outfit" pitchFamily="34" charset="-120"/>
              </a:rPr>
              <a:t>Backup and Recovery Strategies</a:t>
            </a:r>
            <a:endParaRPr lang="en-US" sz="4450" dirty="0"/>
          </a:p>
        </p:txBody>
      </p:sp>
      <p:sp>
        <p:nvSpPr>
          <p:cNvPr id="7" name="Shape 2"/>
          <p:cNvSpPr/>
          <p:nvPr/>
        </p:nvSpPr>
        <p:spPr>
          <a:xfrm>
            <a:off x="793790" y="3103245"/>
            <a:ext cx="7556421" cy="3780711"/>
          </a:xfrm>
          <a:prstGeom prst="roundRect">
            <a:avLst>
              <a:gd name="adj" fmla="val 2520"/>
            </a:avLst>
          </a:prstGeom>
          <a:noFill/>
          <a:ln w="7620">
            <a:solidFill>
              <a:srgbClr val="000000">
                <a:alpha val="8000"/>
              </a:srgbClr>
            </a:solidFill>
            <a:prstDash val="solid"/>
          </a:ln>
        </p:spPr>
      </p:sp>
      <p:sp>
        <p:nvSpPr>
          <p:cNvPr id="8" name="Shape 3"/>
          <p:cNvSpPr/>
          <p:nvPr/>
        </p:nvSpPr>
        <p:spPr>
          <a:xfrm>
            <a:off x="801410" y="3110865"/>
            <a:ext cx="7541181" cy="1013222"/>
          </a:xfrm>
          <a:prstGeom prst="rect">
            <a:avLst/>
          </a:prstGeom>
          <a:solidFill>
            <a:srgbClr val="FFFFFF">
              <a:alpha val="4000"/>
            </a:srgbClr>
          </a:solidFill>
          <a:ln/>
        </p:spPr>
      </p:sp>
      <p:sp>
        <p:nvSpPr>
          <p:cNvPr id="9" name="Text 4"/>
          <p:cNvSpPr/>
          <p:nvPr/>
        </p:nvSpPr>
        <p:spPr>
          <a:xfrm>
            <a:off x="1028224" y="3254573"/>
            <a:ext cx="3313152" cy="362903"/>
          </a:xfrm>
          <a:prstGeom prst="rect">
            <a:avLst/>
          </a:prstGeom>
          <a:noFill/>
          <a:ln/>
        </p:spPr>
        <p:txBody>
          <a:bodyPr wrap="none" lIns="0" tIns="0" rIns="0" bIns="0" rtlCol="0" anchor="t"/>
          <a:lstStyle/>
          <a:p>
            <a:pPr marL="0" indent="0">
              <a:lnSpc>
                <a:spcPts val="2850"/>
              </a:lnSpc>
              <a:buNone/>
            </a:pPr>
            <a:r>
              <a:rPr lang="en-US" sz="1750" dirty="0">
                <a:solidFill>
                  <a:srgbClr val="2A2742"/>
                </a:solidFill>
                <a:latin typeface="Arimo" pitchFamily="34" charset="0"/>
                <a:ea typeface="Arimo" pitchFamily="34" charset="-122"/>
                <a:cs typeface="Arimo" pitchFamily="34" charset="-120"/>
              </a:rPr>
              <a:t>Full Backup</a:t>
            </a:r>
            <a:endParaRPr lang="en-US" sz="1750" dirty="0"/>
          </a:p>
        </p:txBody>
      </p:sp>
      <p:sp>
        <p:nvSpPr>
          <p:cNvPr id="10" name="Text 5"/>
          <p:cNvSpPr/>
          <p:nvPr/>
        </p:nvSpPr>
        <p:spPr>
          <a:xfrm>
            <a:off x="4802624" y="3254573"/>
            <a:ext cx="3313152" cy="725805"/>
          </a:xfrm>
          <a:prstGeom prst="rect">
            <a:avLst/>
          </a:prstGeom>
          <a:noFill/>
          <a:ln/>
        </p:spPr>
        <p:txBody>
          <a:bodyPr wrap="square" lIns="0" tIns="0" rIns="0" bIns="0" rtlCol="0" anchor="t"/>
          <a:lstStyle/>
          <a:p>
            <a:pPr marL="0" indent="0">
              <a:lnSpc>
                <a:spcPts val="2850"/>
              </a:lnSpc>
              <a:buNone/>
            </a:pPr>
            <a:r>
              <a:rPr lang="en-US" sz="1750" dirty="0">
                <a:solidFill>
                  <a:srgbClr val="2A2742"/>
                </a:solidFill>
                <a:latin typeface="Arimo" pitchFamily="34" charset="0"/>
                <a:ea typeface="Arimo" pitchFamily="34" charset="-122"/>
                <a:cs typeface="Arimo" pitchFamily="34" charset="-120"/>
              </a:rPr>
              <a:t>Complete copy of the database, including all data and log files.</a:t>
            </a:r>
            <a:endParaRPr lang="en-US" sz="1750" dirty="0"/>
          </a:p>
        </p:txBody>
      </p:sp>
      <p:sp>
        <p:nvSpPr>
          <p:cNvPr id="11" name="Shape 6"/>
          <p:cNvSpPr/>
          <p:nvPr/>
        </p:nvSpPr>
        <p:spPr>
          <a:xfrm>
            <a:off x="801410" y="4124087"/>
            <a:ext cx="7541181" cy="1376124"/>
          </a:xfrm>
          <a:prstGeom prst="rect">
            <a:avLst/>
          </a:prstGeom>
          <a:solidFill>
            <a:srgbClr val="000000">
              <a:alpha val="4000"/>
            </a:srgbClr>
          </a:solidFill>
          <a:ln/>
        </p:spPr>
      </p:sp>
      <p:sp>
        <p:nvSpPr>
          <p:cNvPr id="12" name="Text 7"/>
          <p:cNvSpPr/>
          <p:nvPr/>
        </p:nvSpPr>
        <p:spPr>
          <a:xfrm>
            <a:off x="1028224" y="4267795"/>
            <a:ext cx="3313152" cy="362903"/>
          </a:xfrm>
          <a:prstGeom prst="rect">
            <a:avLst/>
          </a:prstGeom>
          <a:noFill/>
          <a:ln/>
        </p:spPr>
        <p:txBody>
          <a:bodyPr wrap="none" lIns="0" tIns="0" rIns="0" bIns="0" rtlCol="0" anchor="t"/>
          <a:lstStyle/>
          <a:p>
            <a:pPr marL="0" indent="0">
              <a:lnSpc>
                <a:spcPts val="2850"/>
              </a:lnSpc>
              <a:buNone/>
            </a:pPr>
            <a:r>
              <a:rPr lang="en-US" sz="1750" dirty="0">
                <a:solidFill>
                  <a:srgbClr val="2A2742"/>
                </a:solidFill>
                <a:latin typeface="Arimo" pitchFamily="34" charset="0"/>
                <a:ea typeface="Arimo" pitchFamily="34" charset="-122"/>
                <a:cs typeface="Arimo" pitchFamily="34" charset="-120"/>
              </a:rPr>
              <a:t>Differential Backup</a:t>
            </a:r>
            <a:endParaRPr lang="en-US" sz="1750" dirty="0"/>
          </a:p>
        </p:txBody>
      </p:sp>
      <p:sp>
        <p:nvSpPr>
          <p:cNvPr id="13" name="Text 8"/>
          <p:cNvSpPr/>
          <p:nvPr/>
        </p:nvSpPr>
        <p:spPr>
          <a:xfrm>
            <a:off x="4802624" y="4267795"/>
            <a:ext cx="3313152" cy="1088708"/>
          </a:xfrm>
          <a:prstGeom prst="rect">
            <a:avLst/>
          </a:prstGeom>
          <a:noFill/>
          <a:ln/>
        </p:spPr>
        <p:txBody>
          <a:bodyPr wrap="square" lIns="0" tIns="0" rIns="0" bIns="0" rtlCol="0" anchor="t"/>
          <a:lstStyle/>
          <a:p>
            <a:pPr marL="0" indent="0">
              <a:lnSpc>
                <a:spcPts val="2850"/>
              </a:lnSpc>
              <a:buNone/>
            </a:pPr>
            <a:r>
              <a:rPr lang="en-US" sz="1750" dirty="0">
                <a:solidFill>
                  <a:srgbClr val="2A2742"/>
                </a:solidFill>
                <a:latin typeface="Arimo" pitchFamily="34" charset="0"/>
                <a:ea typeface="Arimo" pitchFamily="34" charset="-122"/>
                <a:cs typeface="Arimo" pitchFamily="34" charset="-120"/>
              </a:rPr>
              <a:t>Only backs up changes since the last full backup, reducing backup time.</a:t>
            </a:r>
            <a:endParaRPr lang="en-US" sz="1750" dirty="0"/>
          </a:p>
        </p:txBody>
      </p:sp>
      <p:sp>
        <p:nvSpPr>
          <p:cNvPr id="14" name="Shape 9"/>
          <p:cNvSpPr/>
          <p:nvPr/>
        </p:nvSpPr>
        <p:spPr>
          <a:xfrm>
            <a:off x="801410" y="5500211"/>
            <a:ext cx="7541181" cy="1376124"/>
          </a:xfrm>
          <a:prstGeom prst="rect">
            <a:avLst/>
          </a:prstGeom>
          <a:solidFill>
            <a:srgbClr val="FFFFFF">
              <a:alpha val="4000"/>
            </a:srgbClr>
          </a:solidFill>
          <a:ln/>
        </p:spPr>
      </p:sp>
      <p:sp>
        <p:nvSpPr>
          <p:cNvPr id="15" name="Text 10"/>
          <p:cNvSpPr/>
          <p:nvPr/>
        </p:nvSpPr>
        <p:spPr>
          <a:xfrm>
            <a:off x="1028224" y="5643920"/>
            <a:ext cx="3313152" cy="362903"/>
          </a:xfrm>
          <a:prstGeom prst="rect">
            <a:avLst/>
          </a:prstGeom>
          <a:noFill/>
          <a:ln/>
        </p:spPr>
        <p:txBody>
          <a:bodyPr wrap="none" lIns="0" tIns="0" rIns="0" bIns="0" rtlCol="0" anchor="t"/>
          <a:lstStyle/>
          <a:p>
            <a:pPr marL="0" indent="0">
              <a:lnSpc>
                <a:spcPts val="2850"/>
              </a:lnSpc>
              <a:buNone/>
            </a:pPr>
            <a:r>
              <a:rPr lang="en-US" sz="1750" dirty="0">
                <a:solidFill>
                  <a:srgbClr val="2A2742"/>
                </a:solidFill>
                <a:latin typeface="Arimo" pitchFamily="34" charset="0"/>
                <a:ea typeface="Arimo" pitchFamily="34" charset="-122"/>
                <a:cs typeface="Arimo" pitchFamily="34" charset="-120"/>
              </a:rPr>
              <a:t>Incremental Backup</a:t>
            </a:r>
            <a:endParaRPr lang="en-US" sz="1750" dirty="0"/>
          </a:p>
        </p:txBody>
      </p:sp>
      <p:sp>
        <p:nvSpPr>
          <p:cNvPr id="16" name="Text 11"/>
          <p:cNvSpPr/>
          <p:nvPr/>
        </p:nvSpPr>
        <p:spPr>
          <a:xfrm>
            <a:off x="4802624" y="5643920"/>
            <a:ext cx="3313152" cy="1088708"/>
          </a:xfrm>
          <a:prstGeom prst="rect">
            <a:avLst/>
          </a:prstGeom>
          <a:noFill/>
          <a:ln/>
        </p:spPr>
        <p:txBody>
          <a:bodyPr wrap="square" lIns="0" tIns="0" rIns="0" bIns="0" rtlCol="0" anchor="t"/>
          <a:lstStyle/>
          <a:p>
            <a:pPr marL="0" indent="0">
              <a:lnSpc>
                <a:spcPts val="2850"/>
              </a:lnSpc>
              <a:buNone/>
            </a:pPr>
            <a:r>
              <a:rPr lang="en-US" sz="1750" dirty="0">
                <a:solidFill>
                  <a:srgbClr val="2A2742"/>
                </a:solidFill>
                <a:latin typeface="Arimo" pitchFamily="34" charset="0"/>
                <a:ea typeface="Arimo" pitchFamily="34" charset="-122"/>
                <a:cs typeface="Arimo" pitchFamily="34" charset="-120"/>
              </a:rPr>
              <a:t>Backs up only the changes made since the last incremental backup.</a:t>
            </a:r>
            <a:endParaRPr lang="en-US" sz="17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AFAFA">
              <a:alpha val="75000"/>
            </a:srgbClr>
          </a:solidFill>
          <a:ln/>
        </p:spPr>
      </p:sp>
      <p:pic>
        <p:nvPicPr>
          <p:cNvPr id="4" name="Image 1" descr="preencoded.png"/>
          <p:cNvPicPr>
            <a:picLocks noChangeAspect="1"/>
          </p:cNvPicPr>
          <p:nvPr/>
        </p:nvPicPr>
        <p:blipFill>
          <a:blip r:embed="rId4"/>
          <a:stretch>
            <a:fillRect/>
          </a:stretch>
        </p:blipFill>
        <p:spPr>
          <a:xfrm>
            <a:off x="9144000" y="0"/>
            <a:ext cx="5486400" cy="8229600"/>
          </a:xfrm>
          <a:prstGeom prst="rect">
            <a:avLst/>
          </a:prstGeom>
        </p:spPr>
      </p:pic>
      <p:pic>
        <p:nvPicPr>
          <p:cNvPr id="5" name="Image 2" descr="preencoded.png"/>
          <p:cNvPicPr>
            <a:picLocks noChangeAspect="1"/>
          </p:cNvPicPr>
          <p:nvPr/>
        </p:nvPicPr>
        <p:blipFill>
          <a:blip r:embed="rId5"/>
          <a:stretch>
            <a:fillRect/>
          </a:stretch>
        </p:blipFill>
        <p:spPr>
          <a:xfrm>
            <a:off x="9427488" y="2015847"/>
            <a:ext cx="4919305" cy="4197906"/>
          </a:xfrm>
          <a:prstGeom prst="rect">
            <a:avLst/>
          </a:prstGeom>
        </p:spPr>
      </p:pic>
      <p:sp>
        <p:nvSpPr>
          <p:cNvPr id="6" name="Text 1"/>
          <p:cNvSpPr/>
          <p:nvPr/>
        </p:nvSpPr>
        <p:spPr>
          <a:xfrm>
            <a:off x="793790" y="724376"/>
            <a:ext cx="7556421" cy="2126337"/>
          </a:xfrm>
          <a:prstGeom prst="rect">
            <a:avLst/>
          </a:prstGeom>
          <a:noFill/>
          <a:ln/>
        </p:spPr>
        <p:txBody>
          <a:bodyPr wrap="square" lIns="0" tIns="0" rIns="0" bIns="0" rtlCol="0" anchor="t"/>
          <a:lstStyle/>
          <a:p>
            <a:pPr marL="0" indent="0">
              <a:lnSpc>
                <a:spcPts val="5550"/>
              </a:lnSpc>
              <a:buNone/>
            </a:pPr>
            <a:r>
              <a:rPr lang="en-US" sz="4450" b="1" dirty="0">
                <a:solidFill>
                  <a:srgbClr val="231971"/>
                </a:solidFill>
                <a:latin typeface="Outfit" pitchFamily="34" charset="0"/>
                <a:ea typeface="Outfit" pitchFamily="34" charset="-122"/>
                <a:cs typeface="Outfit" pitchFamily="34" charset="-120"/>
              </a:rPr>
              <a:t>Monitoring and Troubleshooting Database Issues</a:t>
            </a:r>
            <a:endParaRPr lang="en-US" sz="4450" dirty="0"/>
          </a:p>
        </p:txBody>
      </p:sp>
      <p:sp>
        <p:nvSpPr>
          <p:cNvPr id="7" name="Shape 2"/>
          <p:cNvSpPr/>
          <p:nvPr/>
        </p:nvSpPr>
        <p:spPr>
          <a:xfrm>
            <a:off x="793790" y="3190875"/>
            <a:ext cx="3664863" cy="2402324"/>
          </a:xfrm>
          <a:prstGeom prst="roundRect">
            <a:avLst>
              <a:gd name="adj" fmla="val 3966"/>
            </a:avLst>
          </a:prstGeom>
          <a:solidFill>
            <a:srgbClr val="E9E6FA"/>
          </a:solidFill>
          <a:ln w="7620">
            <a:solidFill>
              <a:srgbClr val="BDB8DF"/>
            </a:solidFill>
            <a:prstDash val="solid"/>
          </a:ln>
        </p:spPr>
      </p:sp>
      <p:sp>
        <p:nvSpPr>
          <p:cNvPr id="8" name="Text 3"/>
          <p:cNvSpPr/>
          <p:nvPr/>
        </p:nvSpPr>
        <p:spPr>
          <a:xfrm>
            <a:off x="1028224" y="3425309"/>
            <a:ext cx="3195995" cy="708660"/>
          </a:xfrm>
          <a:prstGeom prst="rect">
            <a:avLst/>
          </a:prstGeom>
          <a:noFill/>
          <a:ln/>
        </p:spPr>
        <p:txBody>
          <a:bodyPr wrap="square" lIns="0" tIns="0" rIns="0" bIns="0" rtlCol="0" anchor="t"/>
          <a:lstStyle/>
          <a:p>
            <a:pPr marL="0" indent="0">
              <a:lnSpc>
                <a:spcPts val="2750"/>
              </a:lnSpc>
              <a:buNone/>
            </a:pPr>
            <a:r>
              <a:rPr lang="en-US" sz="2200" b="1" dirty="0">
                <a:solidFill>
                  <a:srgbClr val="2A2742"/>
                </a:solidFill>
                <a:latin typeface="Outfit" pitchFamily="34" charset="0"/>
                <a:ea typeface="Outfit" pitchFamily="34" charset="-122"/>
                <a:cs typeface="Outfit" pitchFamily="34" charset="-120"/>
              </a:rPr>
              <a:t>Performance Monitoring</a:t>
            </a:r>
            <a:endParaRPr lang="en-US" sz="2200" dirty="0"/>
          </a:p>
        </p:txBody>
      </p:sp>
      <p:sp>
        <p:nvSpPr>
          <p:cNvPr id="9" name="Text 4"/>
          <p:cNvSpPr/>
          <p:nvPr/>
        </p:nvSpPr>
        <p:spPr>
          <a:xfrm>
            <a:off x="1028224" y="4270058"/>
            <a:ext cx="3195995" cy="1088708"/>
          </a:xfrm>
          <a:prstGeom prst="rect">
            <a:avLst/>
          </a:prstGeom>
          <a:noFill/>
          <a:ln/>
        </p:spPr>
        <p:txBody>
          <a:bodyPr wrap="square" lIns="0" tIns="0" rIns="0" bIns="0" rtlCol="0" anchor="t"/>
          <a:lstStyle/>
          <a:p>
            <a:pPr marL="0" indent="0">
              <a:lnSpc>
                <a:spcPts val="2850"/>
              </a:lnSpc>
              <a:buNone/>
            </a:pPr>
            <a:r>
              <a:rPr lang="en-US" sz="1750" dirty="0">
                <a:solidFill>
                  <a:srgbClr val="2A2742"/>
                </a:solidFill>
                <a:latin typeface="Arimo" pitchFamily="34" charset="0"/>
                <a:ea typeface="Arimo" pitchFamily="34" charset="-122"/>
                <a:cs typeface="Arimo" pitchFamily="34" charset="-120"/>
              </a:rPr>
              <a:t>Tracking key metrics like query execution times, database load, and resource usage.</a:t>
            </a:r>
            <a:endParaRPr lang="en-US" sz="1750" dirty="0"/>
          </a:p>
        </p:txBody>
      </p:sp>
      <p:sp>
        <p:nvSpPr>
          <p:cNvPr id="10" name="Shape 5"/>
          <p:cNvSpPr/>
          <p:nvPr/>
        </p:nvSpPr>
        <p:spPr>
          <a:xfrm>
            <a:off x="4685467" y="3190875"/>
            <a:ext cx="3664863" cy="2402324"/>
          </a:xfrm>
          <a:prstGeom prst="roundRect">
            <a:avLst>
              <a:gd name="adj" fmla="val 3966"/>
            </a:avLst>
          </a:prstGeom>
          <a:solidFill>
            <a:srgbClr val="E9E6FA"/>
          </a:solidFill>
          <a:ln w="7620">
            <a:solidFill>
              <a:srgbClr val="BDB8DF"/>
            </a:solidFill>
            <a:prstDash val="solid"/>
          </a:ln>
        </p:spPr>
      </p:sp>
      <p:sp>
        <p:nvSpPr>
          <p:cNvPr id="11" name="Text 6"/>
          <p:cNvSpPr/>
          <p:nvPr/>
        </p:nvSpPr>
        <p:spPr>
          <a:xfrm>
            <a:off x="4919901" y="3425309"/>
            <a:ext cx="2835235" cy="354330"/>
          </a:xfrm>
          <a:prstGeom prst="rect">
            <a:avLst/>
          </a:prstGeom>
          <a:noFill/>
          <a:ln/>
        </p:spPr>
        <p:txBody>
          <a:bodyPr wrap="none" lIns="0" tIns="0" rIns="0" bIns="0" rtlCol="0" anchor="t"/>
          <a:lstStyle/>
          <a:p>
            <a:pPr marL="0" indent="0">
              <a:lnSpc>
                <a:spcPts val="2750"/>
              </a:lnSpc>
              <a:buNone/>
            </a:pPr>
            <a:r>
              <a:rPr lang="en-US" sz="2200" b="1" dirty="0">
                <a:solidFill>
                  <a:srgbClr val="2A2742"/>
                </a:solidFill>
                <a:latin typeface="Outfit" pitchFamily="34" charset="0"/>
                <a:ea typeface="Outfit" pitchFamily="34" charset="-122"/>
                <a:cs typeface="Outfit" pitchFamily="34" charset="-120"/>
              </a:rPr>
              <a:t>Error Logging</a:t>
            </a:r>
            <a:endParaRPr lang="en-US" sz="2200" dirty="0"/>
          </a:p>
        </p:txBody>
      </p:sp>
      <p:sp>
        <p:nvSpPr>
          <p:cNvPr id="12" name="Text 7"/>
          <p:cNvSpPr/>
          <p:nvPr/>
        </p:nvSpPr>
        <p:spPr>
          <a:xfrm>
            <a:off x="4919901" y="3915728"/>
            <a:ext cx="3195995" cy="1088708"/>
          </a:xfrm>
          <a:prstGeom prst="rect">
            <a:avLst/>
          </a:prstGeom>
          <a:noFill/>
          <a:ln/>
        </p:spPr>
        <p:txBody>
          <a:bodyPr wrap="square" lIns="0" tIns="0" rIns="0" bIns="0" rtlCol="0" anchor="t"/>
          <a:lstStyle/>
          <a:p>
            <a:pPr marL="0" indent="0">
              <a:lnSpc>
                <a:spcPts val="2850"/>
              </a:lnSpc>
              <a:buNone/>
            </a:pPr>
            <a:r>
              <a:rPr lang="en-US" sz="1750" dirty="0">
                <a:solidFill>
                  <a:srgbClr val="2A2742"/>
                </a:solidFill>
                <a:latin typeface="Arimo" pitchFamily="34" charset="0"/>
                <a:ea typeface="Arimo" pitchFamily="34" charset="-122"/>
                <a:cs typeface="Arimo" pitchFamily="34" charset="-120"/>
              </a:rPr>
              <a:t>Analyzing error logs to identify and troubleshoot database issues.</a:t>
            </a:r>
            <a:endParaRPr lang="en-US" sz="1750" dirty="0"/>
          </a:p>
        </p:txBody>
      </p:sp>
      <p:sp>
        <p:nvSpPr>
          <p:cNvPr id="13" name="Shape 8"/>
          <p:cNvSpPr/>
          <p:nvPr/>
        </p:nvSpPr>
        <p:spPr>
          <a:xfrm>
            <a:off x="793790" y="5820013"/>
            <a:ext cx="7556421" cy="1685092"/>
          </a:xfrm>
          <a:prstGeom prst="roundRect">
            <a:avLst>
              <a:gd name="adj" fmla="val 5654"/>
            </a:avLst>
          </a:prstGeom>
          <a:solidFill>
            <a:srgbClr val="E9E6FA"/>
          </a:solidFill>
          <a:ln w="7620">
            <a:solidFill>
              <a:srgbClr val="BDB8DF"/>
            </a:solidFill>
            <a:prstDash val="solid"/>
          </a:ln>
        </p:spPr>
      </p:sp>
      <p:sp>
        <p:nvSpPr>
          <p:cNvPr id="14" name="Text 9"/>
          <p:cNvSpPr/>
          <p:nvPr/>
        </p:nvSpPr>
        <p:spPr>
          <a:xfrm>
            <a:off x="1028224" y="6054447"/>
            <a:ext cx="2835235" cy="354330"/>
          </a:xfrm>
          <a:prstGeom prst="rect">
            <a:avLst/>
          </a:prstGeom>
          <a:noFill/>
          <a:ln/>
        </p:spPr>
        <p:txBody>
          <a:bodyPr wrap="none" lIns="0" tIns="0" rIns="0" bIns="0" rtlCol="0" anchor="t"/>
          <a:lstStyle/>
          <a:p>
            <a:pPr marL="0" indent="0">
              <a:lnSpc>
                <a:spcPts val="2750"/>
              </a:lnSpc>
              <a:buNone/>
            </a:pPr>
            <a:r>
              <a:rPr lang="en-US" sz="2200" b="1" dirty="0">
                <a:solidFill>
                  <a:srgbClr val="2A2742"/>
                </a:solidFill>
                <a:latin typeface="Outfit" pitchFamily="34" charset="0"/>
                <a:ea typeface="Outfit" pitchFamily="34" charset="-122"/>
                <a:cs typeface="Outfit" pitchFamily="34" charset="-120"/>
              </a:rPr>
              <a:t>Alerting</a:t>
            </a:r>
            <a:endParaRPr lang="en-US" sz="2200" dirty="0"/>
          </a:p>
        </p:txBody>
      </p:sp>
      <p:sp>
        <p:nvSpPr>
          <p:cNvPr id="15" name="Text 10"/>
          <p:cNvSpPr/>
          <p:nvPr/>
        </p:nvSpPr>
        <p:spPr>
          <a:xfrm>
            <a:off x="1028224" y="6544866"/>
            <a:ext cx="7087553" cy="725805"/>
          </a:xfrm>
          <a:prstGeom prst="rect">
            <a:avLst/>
          </a:prstGeom>
          <a:noFill/>
          <a:ln/>
        </p:spPr>
        <p:txBody>
          <a:bodyPr wrap="square" lIns="0" tIns="0" rIns="0" bIns="0" rtlCol="0" anchor="t"/>
          <a:lstStyle/>
          <a:p>
            <a:pPr marL="0" indent="0">
              <a:lnSpc>
                <a:spcPts val="2850"/>
              </a:lnSpc>
              <a:buNone/>
            </a:pPr>
            <a:r>
              <a:rPr lang="en-US" sz="1750" dirty="0">
                <a:solidFill>
                  <a:srgbClr val="2A2742"/>
                </a:solidFill>
                <a:latin typeface="Arimo" pitchFamily="34" charset="0"/>
                <a:ea typeface="Arimo" pitchFamily="34" charset="-122"/>
                <a:cs typeface="Arimo" pitchFamily="34" charset="-120"/>
              </a:rPr>
              <a:t>Setting up alerts for critical events like database failures or performance degradation.</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TotalTime>
  <Words>613</Words>
  <Application>Microsoft Office PowerPoint</Application>
  <PresentationFormat>Custom</PresentationFormat>
  <Paragraphs>90</Paragraphs>
  <Slides>11</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Arial Black</vt:lpstr>
      <vt:lpstr>Arimo</vt:lpstr>
      <vt:lpstr>Modern No. 20</vt:lpstr>
      <vt:lpstr>Outfit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sanjana reddy palle</cp:lastModifiedBy>
  <cp:revision>4</cp:revision>
  <dcterms:created xsi:type="dcterms:W3CDTF">2024-08-29T04:38:37Z</dcterms:created>
  <dcterms:modified xsi:type="dcterms:W3CDTF">2024-08-29T14:30:23Z</dcterms:modified>
</cp:coreProperties>
</file>