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91" r:id="rId5"/>
    <p:sldId id="292" r:id="rId6"/>
    <p:sldId id="293" r:id="rId7"/>
    <p:sldId id="294" r:id="rId8"/>
    <p:sldId id="295" r:id="rId9"/>
    <p:sldId id="296" r:id="rId10"/>
    <p:sldId id="297" r:id="rId11"/>
    <p:sldId id="299" r:id="rId12"/>
    <p:sldId id="298" r:id="rId13"/>
    <p:sldId id="300"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4" userDrawn="1">
          <p15:clr>
            <a:srgbClr val="A4A3A4"/>
          </p15:clr>
        </p15:guide>
        <p15:guide id="2" pos="3840" userDrawn="1">
          <p15:clr>
            <a:srgbClr val="A4A3A4"/>
          </p15:clr>
        </p15:guide>
        <p15:guide id="3" orient="horz" pos="2328" userDrawn="1">
          <p15:clr>
            <a:srgbClr val="A4A3A4"/>
          </p15:clr>
        </p15:guide>
        <p15:guide id="4" orient="horz" pos="3792" userDrawn="1">
          <p15:clr>
            <a:srgbClr val="A4A3A4"/>
          </p15:clr>
        </p15:guide>
        <p15:guide id="5" orient="horz" pos="888" userDrawn="1">
          <p15:clr>
            <a:srgbClr val="A4A3A4"/>
          </p15:clr>
        </p15:guide>
        <p15:guide id="6" pos="288" userDrawn="1">
          <p15:clr>
            <a:srgbClr val="A4A3A4"/>
          </p15:clr>
        </p15:guide>
        <p15:guide id="7" pos="7368" userDrawn="1">
          <p15:clr>
            <a:srgbClr val="A4A3A4"/>
          </p15:clr>
        </p15:guide>
        <p15:guide id="8" orient="horz" pos="2976" userDrawn="1">
          <p15:clr>
            <a:srgbClr val="A4A3A4"/>
          </p15:clr>
        </p15:guide>
        <p15:guide id="9" orient="horz" pos="1440" userDrawn="1">
          <p15:clr>
            <a:srgbClr val="A4A3A4"/>
          </p15:clr>
        </p15:guide>
        <p15:guide id="10" pos="2328" userDrawn="1">
          <p15:clr>
            <a:srgbClr val="A4A3A4"/>
          </p15:clr>
        </p15:guide>
        <p15:guide id="11" pos="5760" userDrawn="1">
          <p15:clr>
            <a:srgbClr val="A4A3A4"/>
          </p15:clr>
        </p15:guide>
        <p15:guide id="12"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4B9AA"/>
    <a:srgbClr val="FB9AAA"/>
    <a:srgbClr val="323232"/>
    <a:srgbClr val="D4636B"/>
    <a:srgbClr val="E4E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p:normalViewPr>
  <p:slideViewPr>
    <p:cSldViewPr snapToGrid="0" showGuides="1">
      <p:cViewPr varScale="1">
        <p:scale>
          <a:sx n="74" d="100"/>
          <a:sy n="74" d="100"/>
        </p:scale>
        <p:origin x="1042" y="67"/>
      </p:cViewPr>
      <p:guideLst>
        <p:guide orient="horz" pos="1224"/>
        <p:guide pos="3840"/>
        <p:guide orient="horz" pos="2328"/>
        <p:guide orient="horz" pos="3792"/>
        <p:guide orient="horz" pos="888"/>
        <p:guide pos="288"/>
        <p:guide pos="7368"/>
        <p:guide orient="horz" pos="2976"/>
        <p:guide orient="horz" pos="1440"/>
        <p:guide pos="2328"/>
        <p:guide pos="5760"/>
        <p:guide pos="1368"/>
      </p:guideLst>
    </p:cSldViewPr>
  </p:slideViewPr>
  <p:outlineViewPr>
    <p:cViewPr>
      <p:scale>
        <a:sx n="33" d="100"/>
        <a:sy n="33" d="100"/>
      </p:scale>
      <p:origin x="0" y="0"/>
    </p:cViewPr>
  </p:outlineViewPr>
  <p:notesTextViewPr>
    <p:cViewPr>
      <p:scale>
        <a:sx n="45" d="100"/>
        <a:sy n="4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F78E-73F4-E74F-8679-362EAF9D71E0}"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9F5B3-7604-9041-B751-11A08572E7E3}" type="slidenum">
              <a:rPr lang="en-US" smtClean="0"/>
              <a:t>‹#›</a:t>
            </a:fld>
            <a:endParaRPr lang="en-US" dirty="0"/>
          </a:p>
        </p:txBody>
      </p:sp>
    </p:spTree>
    <p:extLst>
      <p:ext uri="{BB962C8B-B14F-4D97-AF65-F5344CB8AC3E}">
        <p14:creationId xmlns:p14="http://schemas.microsoft.com/office/powerpoint/2010/main" val="284374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39334733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4337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userDrawn="1"/>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userDrawn="1"/>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2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accent3"/>
        </a:solidFill>
        <a:effectLst/>
      </p:bgPr>
    </p:bg>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27728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r>
              <a:rPr lang="en-US"/>
              <a:t>Click icon to add picture</a:t>
            </a:r>
            <a:endParaRPr lang="en-US" dirty="0"/>
          </a:p>
        </p:txBody>
      </p:sp>
    </p:spTree>
    <p:extLst>
      <p:ext uri="{BB962C8B-B14F-4D97-AF65-F5344CB8AC3E}">
        <p14:creationId xmlns:p14="http://schemas.microsoft.com/office/powerpoint/2010/main" val="36479055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37799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9226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25907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304694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70610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userDrawn="1"/>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Tree>
    <p:extLst>
      <p:ext uri="{BB962C8B-B14F-4D97-AF65-F5344CB8AC3E}">
        <p14:creationId xmlns:p14="http://schemas.microsoft.com/office/powerpoint/2010/main" val="160642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17607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userDrawn="1"/>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40346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37980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a:t>Click to edit Master title style</a:t>
            </a:r>
            <a:endParaRPr lang="en-US" dirty="0"/>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userDrawn="1"/>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833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5" name="Rectangle 4">
            <a:extLst>
              <a:ext uri="{FF2B5EF4-FFF2-40B4-BE49-F238E27FC236}">
                <a16:creationId xmlns:a16="http://schemas.microsoft.com/office/drawing/2014/main" id="{6AC009C9-3824-FABC-07B9-A4C9BC63627A}"/>
              </a:ext>
            </a:extLst>
          </p:cNvPr>
          <p:cNvSpPr/>
          <p:nvPr userDrawn="1"/>
        </p:nvSpPr>
        <p:spPr>
          <a:xfrm>
            <a:off x="976788"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userDrawn="1"/>
        </p:nvSpPr>
        <p:spPr>
          <a:xfrm>
            <a:off x="6394674"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userDrawn="1"/>
        </p:nvCxnSpPr>
        <p:spPr>
          <a:xfrm>
            <a:off x="3078820"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userDrawn="1"/>
        </p:nvCxnSpPr>
        <p:spPr>
          <a:xfrm>
            <a:off x="3068653" y="5567880"/>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0AF34A-9EAC-D22C-71D6-89C99B36221A}"/>
              </a:ext>
            </a:extLst>
          </p:cNvPr>
          <p:cNvCxnSpPr>
            <a:cxnSpLocks/>
          </p:cNvCxnSpPr>
          <p:nvPr userDrawn="1"/>
        </p:nvCxnSpPr>
        <p:spPr>
          <a:xfrm>
            <a:off x="8461423"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userDrawn="1"/>
        </p:nvCxnSpPr>
        <p:spPr>
          <a:xfrm>
            <a:off x="8461423" y="55660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984248" y="2157984"/>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7379208" y="2157984"/>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1983643" y="4736592"/>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378603" y="4736592"/>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355701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895197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355701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895197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3568337"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8951976"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3568337"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8951976"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6" name="Footer Placeholder 3">
            <a:extLst>
              <a:ext uri="{FF2B5EF4-FFF2-40B4-BE49-F238E27FC236}">
                <a16:creationId xmlns:a16="http://schemas.microsoft.com/office/drawing/2014/main" id="{0E7E5B21-86A3-5D02-E445-C1E9180469C2}"/>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12102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userDrawn="1"/>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Tree>
    <p:extLst>
      <p:ext uri="{BB962C8B-B14F-4D97-AF65-F5344CB8AC3E}">
        <p14:creationId xmlns:p14="http://schemas.microsoft.com/office/powerpoint/2010/main" val="3441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99781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BC0F0449-EF10-3E4D-894D-3DE10CF4206D}" type="slidenum">
              <a:rPr lang="en-US" smtClean="0"/>
              <a:pPr/>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userDrawn="1"/>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r>
              <a:rPr lang="en-US" dirty="0"/>
              <a:t>Presentation title</a:t>
            </a:r>
          </a:p>
        </p:txBody>
      </p:sp>
    </p:spTree>
    <p:extLst>
      <p:ext uri="{BB962C8B-B14F-4D97-AF65-F5344CB8AC3E}">
        <p14:creationId xmlns:p14="http://schemas.microsoft.com/office/powerpoint/2010/main" val="165795543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1" r:id="rId4"/>
    <p:sldLayoutId id="2147483650" r:id="rId5"/>
    <p:sldLayoutId id="2147483663" r:id="rId6"/>
    <p:sldLayoutId id="2147483664" r:id="rId7"/>
    <p:sldLayoutId id="2147483665" r:id="rId8"/>
    <p:sldLayoutId id="2147483666" r:id="rId9"/>
    <p:sldLayoutId id="2147483653" r:id="rId10"/>
    <p:sldLayoutId id="2147483667" r:id="rId11"/>
    <p:sldLayoutId id="2147483668" r:id="rId12"/>
    <p:sldLayoutId id="2147483669" r:id="rId13"/>
    <p:sldLayoutId id="2147483670" r:id="rId14"/>
    <p:sldLayoutId id="2147483654" r:id="rId15"/>
    <p:sldLayoutId id="2147483655" r:id="rId16"/>
    <p:sldLayoutId id="2147483656" r:id="rId17"/>
    <p:sldLayoutId id="2147483657" r:id="rId18"/>
  </p:sldLayoutIdLst>
  <p:hf hd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312D-9F8D-45AE-D652-54AF78669CE3}"/>
              </a:ext>
            </a:extLst>
          </p:cNvPr>
          <p:cNvSpPr>
            <a:spLocks noGrp="1"/>
          </p:cNvSpPr>
          <p:nvPr>
            <p:ph type="ctrTitle"/>
          </p:nvPr>
        </p:nvSpPr>
        <p:spPr>
          <a:xfrm>
            <a:off x="474603" y="1450159"/>
            <a:ext cx="11717397" cy="1298448"/>
          </a:xfrm>
        </p:spPr>
        <p:txBody>
          <a:bodyPr/>
          <a:lstStyle/>
          <a:p>
            <a:r>
              <a:rPr lang="en-US" sz="4800" dirty="0">
                <a:solidFill>
                  <a:schemeClr val="tx1"/>
                </a:solidFill>
                <a:latin typeface="Times New Roman" panose="02020603050405020304" pitchFamily="18" charset="0"/>
                <a:cs typeface="Times New Roman" panose="02020603050405020304" pitchFamily="18" charset="0"/>
              </a:rPr>
              <a:t>Accessing the File System from Node.js-Opening </a:t>
            </a:r>
          </a:p>
        </p:txBody>
      </p:sp>
      <p:sp>
        <p:nvSpPr>
          <p:cNvPr id="3" name="Subtitle 2">
            <a:extLst>
              <a:ext uri="{FF2B5EF4-FFF2-40B4-BE49-F238E27FC236}">
                <a16:creationId xmlns:a16="http://schemas.microsoft.com/office/drawing/2014/main" id="{8C5924B5-15AC-3D2D-8B36-0947D8BE6C50}"/>
              </a:ext>
            </a:extLst>
          </p:cNvPr>
          <p:cNvSpPr>
            <a:spLocks noGrp="1"/>
          </p:cNvSpPr>
          <p:nvPr>
            <p:ph type="subTitle" idx="1"/>
          </p:nvPr>
        </p:nvSpPr>
        <p:spPr>
          <a:xfrm>
            <a:off x="7770137" y="3696439"/>
            <a:ext cx="5477256" cy="612648"/>
          </a:xfrm>
        </p:spPr>
        <p:txBody>
          <a:bodyPr/>
          <a:lstStyle/>
          <a:p>
            <a:r>
              <a:rPr lang="en-US" sz="4400" dirty="0">
                <a:solidFill>
                  <a:schemeClr val="accent1">
                    <a:lumMod val="25000"/>
                  </a:schemeClr>
                </a:solidFill>
                <a:latin typeface="Times New Roman" panose="02020603050405020304" pitchFamily="18" charset="0"/>
                <a:cs typeface="Times New Roman" panose="02020603050405020304" pitchFamily="18" charset="0"/>
              </a:rPr>
              <a:t>Presented by:</a:t>
            </a:r>
            <a:br>
              <a:rPr lang="en-US" sz="4400" dirty="0">
                <a:solidFill>
                  <a:schemeClr val="accent5">
                    <a:lumMod val="60000"/>
                    <a:lumOff val="40000"/>
                  </a:schemeClr>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NAME:Y.BHANU</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ROLLNO:22H51A05K4</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BRANCH:CSE</a:t>
            </a:r>
            <a:endParaRPr lang="en-US" dirty="0"/>
          </a:p>
          <a:p>
            <a:endParaRPr lang="en-US" dirty="0"/>
          </a:p>
        </p:txBody>
      </p:sp>
      <p:cxnSp>
        <p:nvCxnSpPr>
          <p:cNvPr id="5" name="Straight Connector 4">
            <a:extLst>
              <a:ext uri="{FF2B5EF4-FFF2-40B4-BE49-F238E27FC236}">
                <a16:creationId xmlns:a16="http://schemas.microsoft.com/office/drawing/2014/main" id="{55105C76-333F-CECF-8C54-AFF8F7E4B22B}"/>
              </a:ext>
              <a:ext uri="{C183D7F6-B498-43B3-948B-1728B52AA6E4}">
                <adec:decorative xmlns:adec="http://schemas.microsoft.com/office/drawing/2017/decorative" val="1"/>
              </a:ext>
            </a:extLst>
          </p:cNvPr>
          <p:cNvCxnSpPr>
            <a:cxnSpLocks/>
          </p:cNvCxnSpPr>
          <p:nvPr/>
        </p:nvCxnSpPr>
        <p:spPr>
          <a:xfrm>
            <a:off x="0" y="440123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77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549-460F-AD0C-6905-E5D6FFD268C8}"/>
              </a:ext>
            </a:extLst>
          </p:cNvPr>
          <p:cNvSpPr>
            <a:spLocks noGrp="1"/>
          </p:cNvSpPr>
          <p:nvPr>
            <p:ph type="title"/>
          </p:nvPr>
        </p:nvSpPr>
        <p:spPr>
          <a:xfrm>
            <a:off x="1081548" y="581666"/>
            <a:ext cx="10515600" cy="1325563"/>
          </a:xfrm>
        </p:spPr>
        <p:txBody>
          <a:bodyPr/>
          <a:lstStyle/>
          <a:p>
            <a:r>
              <a:rPr lang="en-US" sz="4400" dirty="0">
                <a:solidFill>
                  <a:schemeClr val="tx1"/>
                </a:solidFill>
                <a:latin typeface="Times New Roman" panose="02020603050405020304" pitchFamily="18" charset="0"/>
                <a:cs typeface="Times New Roman" panose="02020603050405020304" pitchFamily="18" charset="0"/>
              </a:rPr>
              <a:t>Conclusion: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C10C347-1123-F236-043A-83DBA1B6BB85}"/>
              </a:ext>
            </a:extLst>
          </p:cNvPr>
          <p:cNvSpPr>
            <a:spLocks noGrp="1"/>
          </p:cNvSpPr>
          <p:nvPr>
            <p:ph type="sldNum" sz="quarter" idx="12"/>
          </p:nvPr>
        </p:nvSpPr>
        <p:spPr/>
        <p:txBody>
          <a:bodyPr/>
          <a:lstStyle/>
          <a:p>
            <a:fld id="{BC0F0449-EF10-3E4D-894D-3DE10CF4206D}" type="slidenum">
              <a:rPr lang="en-US" smtClean="0"/>
              <a:t>10</a:t>
            </a:fld>
            <a:endParaRPr lang="en-US" dirty="0"/>
          </a:p>
        </p:txBody>
      </p:sp>
      <p:sp>
        <p:nvSpPr>
          <p:cNvPr id="6" name="TextBox 5">
            <a:extLst>
              <a:ext uri="{FF2B5EF4-FFF2-40B4-BE49-F238E27FC236}">
                <a16:creationId xmlns:a16="http://schemas.microsoft.com/office/drawing/2014/main" id="{38918CD6-F3C0-3D7F-6DF2-091F8868CD8A}"/>
              </a:ext>
            </a:extLst>
          </p:cNvPr>
          <p:cNvSpPr txBox="1"/>
          <p:nvPr/>
        </p:nvSpPr>
        <p:spPr>
          <a:xfrm>
            <a:off x="1081549" y="1907229"/>
            <a:ext cx="10272251" cy="1569660"/>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Accessing the file system is a fundamental aspect of many Node.js applications, enabling interaction with files and directories to read, write, and manage data. Node.js provides both synchronous and asynchronous methods for opening files, each with its specific use cases and benefits.</a:t>
            </a:r>
            <a:endParaRPr lang="en-IN" sz="2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A42A5CDB-F29F-FDD9-B390-7559730D93CD}"/>
              </a:ext>
            </a:extLst>
          </p:cNvPr>
          <p:cNvSpPr>
            <a:spLocks noChangeArrowheads="1"/>
          </p:cNvSpPr>
          <p:nvPr/>
        </p:nvSpPr>
        <p:spPr bwMode="auto">
          <a:xfrm>
            <a:off x="1081548" y="3555744"/>
            <a:ext cx="10272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Asynchronous methods (fs.open) allow non-blocking file operations, while synchronous methods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fs.openSync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block the execution until the file is opened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5FE311C-71DD-92FB-11F5-A19B69F3C3B2}"/>
              </a:ext>
            </a:extLst>
          </p:cNvPr>
          <p:cNvSpPr>
            <a:spLocks noChangeArrowheads="1"/>
          </p:cNvSpPr>
          <p:nvPr/>
        </p:nvSpPr>
        <p:spPr bwMode="auto">
          <a:xfrm>
            <a:off x="1081548" y="4476608"/>
            <a:ext cx="10729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fs.open method is used for opening files without blocking the rest of the code.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77F92858-65E9-19EF-007F-CBB4943A528A}"/>
              </a:ext>
            </a:extLst>
          </p:cNvPr>
          <p:cNvSpPr>
            <a:spLocks noChangeArrowheads="1"/>
          </p:cNvSpPr>
          <p:nvPr/>
        </p:nvSpPr>
        <p:spPr bwMode="auto">
          <a:xfrm>
            <a:off x="1081548" y="5118007"/>
            <a:ext cx="101200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fs.openSync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opens files and returns a file descriptor immediately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05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BAB0B4-D49F-06BF-2258-810F57668341}"/>
              </a:ext>
            </a:extLst>
          </p:cNvPr>
          <p:cNvSpPr>
            <a:spLocks noGrp="1"/>
          </p:cNvSpPr>
          <p:nvPr>
            <p:ph type="sldNum" sz="quarter" idx="12"/>
          </p:nvPr>
        </p:nvSpPr>
        <p:spPr/>
        <p:txBody>
          <a:bodyPr/>
          <a:lstStyle/>
          <a:p>
            <a:fld id="{BC0F0449-EF10-3E4D-894D-3DE10CF4206D}" type="slidenum">
              <a:rPr lang="en-US" smtClean="0"/>
              <a:t>11</a:t>
            </a:fld>
            <a:endParaRPr lang="en-US" dirty="0"/>
          </a:p>
        </p:txBody>
      </p:sp>
      <p:pic>
        <p:nvPicPr>
          <p:cNvPr id="4" name="Picture 2">
            <a:extLst>
              <a:ext uri="{FF2B5EF4-FFF2-40B4-BE49-F238E27FC236}">
                <a16:creationId xmlns:a16="http://schemas.microsoft.com/office/drawing/2014/main" id="{9FF83296-BD86-74EA-898E-89FF5842D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45" y="1117023"/>
            <a:ext cx="7595755" cy="462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A878-445C-0F7A-494B-D523468D1555}"/>
              </a:ext>
            </a:extLst>
          </p:cNvPr>
          <p:cNvSpPr>
            <a:spLocks noGrp="1"/>
          </p:cNvSpPr>
          <p:nvPr>
            <p:ph type="title"/>
          </p:nvPr>
        </p:nvSpPr>
        <p:spPr>
          <a:xfrm>
            <a:off x="3432687" y="383459"/>
            <a:ext cx="5326626" cy="815616"/>
          </a:xfrm>
        </p:spPr>
        <p:txBody>
          <a:bodyPr/>
          <a:lstStyle/>
          <a:p>
            <a:r>
              <a:rPr lang="en-US" dirty="0">
                <a:solidFill>
                  <a:schemeClr val="tx1"/>
                </a:solidFill>
              </a:rPr>
              <a:t>Introduction</a:t>
            </a:r>
            <a:endParaRPr lang="en-IN" dirty="0">
              <a:solidFill>
                <a:schemeClr val="tx1"/>
              </a:solidFill>
            </a:endParaRPr>
          </a:p>
        </p:txBody>
      </p:sp>
      <p:sp>
        <p:nvSpPr>
          <p:cNvPr id="4" name="Slide Number Placeholder 3">
            <a:extLst>
              <a:ext uri="{FF2B5EF4-FFF2-40B4-BE49-F238E27FC236}">
                <a16:creationId xmlns:a16="http://schemas.microsoft.com/office/drawing/2014/main" id="{E94209D6-B2B9-EF5E-D53B-42E8E0F98B04}"/>
              </a:ext>
            </a:extLst>
          </p:cNvPr>
          <p:cNvSpPr>
            <a:spLocks noGrp="1"/>
          </p:cNvSpPr>
          <p:nvPr>
            <p:ph type="sldNum" sz="quarter" idx="12"/>
          </p:nvPr>
        </p:nvSpPr>
        <p:spPr/>
        <p:txBody>
          <a:bodyPr/>
          <a:lstStyle/>
          <a:p>
            <a:fld id="{BC0F0449-EF10-3E4D-894D-3DE10CF4206D}" type="slidenum">
              <a:rPr lang="en-US" smtClean="0"/>
              <a:t>2</a:t>
            </a:fld>
            <a:endParaRPr lang="en-US" dirty="0"/>
          </a:p>
        </p:txBody>
      </p:sp>
      <p:sp>
        <p:nvSpPr>
          <p:cNvPr id="5" name="Rectangle 1">
            <a:extLst>
              <a:ext uri="{FF2B5EF4-FFF2-40B4-BE49-F238E27FC236}">
                <a16:creationId xmlns:a16="http://schemas.microsoft.com/office/drawing/2014/main" id="{5E936936-EA51-E482-82A6-3AF0B4A17DCA}"/>
              </a:ext>
            </a:extLst>
          </p:cNvPr>
          <p:cNvSpPr>
            <a:spLocks noChangeArrowheads="1"/>
          </p:cNvSpPr>
          <p:nvPr/>
        </p:nvSpPr>
        <p:spPr bwMode="auto">
          <a:xfrm>
            <a:off x="985507" y="1595814"/>
            <a:ext cx="11071124"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Node.js provides powerful capabilities for interacting with the file system through its built-in fs (file system) module</a:t>
            </a:r>
            <a:r>
              <a:rPr lang="en-US" altLang="en-US" sz="2400" dirty="0">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dirty="0">
                <a:latin typeface="Times New Roman" panose="02020603050405020304" pitchFamily="18" charset="0"/>
                <a:cs typeface="Times New Roman" panose="02020603050405020304" pitchFamily="18" charset="0"/>
              </a:rPr>
              <a:t>This module is essential for performing various file operations such as reading, writing, and managing files. One of the fundamental operations when working with files is opening them.</a:t>
            </a:r>
            <a:endParaRPr lang="en-US" altLang="en-US" sz="24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dirty="0">
                <a:latin typeface="Times New Roman" panose="02020603050405020304" pitchFamily="18" charset="0"/>
                <a:cs typeface="Times New Roman" panose="02020603050405020304" pitchFamily="18" charset="0"/>
              </a:rPr>
              <a:t>Opening a file is a critical step as it initializes a connection to the file, allocates system resources, and provides a file descriptor.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dirty="0">
                <a:latin typeface="Times New Roman" panose="02020603050405020304" pitchFamily="18" charset="0"/>
                <a:cs typeface="Times New Roman" panose="02020603050405020304" pitchFamily="18" charset="0"/>
              </a:rPr>
              <a:t>In Node.js, file opening can be performed using both synchronous and asynchronous methods, each serving different use </a:t>
            </a:r>
            <a:r>
              <a:rPr lang="en-US" sz="2400" dirty="0" err="1">
                <a:latin typeface="Times New Roman" panose="02020603050405020304" pitchFamily="18" charset="0"/>
                <a:cs typeface="Times New Roman" panose="02020603050405020304" pitchFamily="18" charset="0"/>
              </a:rPr>
              <a:t>cases.The</a:t>
            </a:r>
            <a:r>
              <a:rPr lang="en-US" sz="2400" dirty="0">
                <a:latin typeface="Times New Roman" panose="02020603050405020304" pitchFamily="18" charset="0"/>
                <a:cs typeface="Times New Roman" panose="02020603050405020304" pitchFamily="18" charset="0"/>
              </a:rPr>
              <a:t> asynchronous </a:t>
            </a:r>
            <a:r>
              <a:rPr lang="en-US" sz="2400" dirty="0" err="1">
                <a:latin typeface="Times New Roman" panose="02020603050405020304" pitchFamily="18" charset="0"/>
                <a:cs typeface="Times New Roman" panose="02020603050405020304" pitchFamily="18" charset="0"/>
              </a:rPr>
              <a:t>methods,such</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fs.open</a:t>
            </a:r>
            <a:r>
              <a:rPr lang="en-US" sz="2400" dirty="0">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20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20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28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28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sz="28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C6DCE867-669B-5824-6DBE-29454A7423C8}"/>
              </a:ext>
            </a:extLst>
          </p:cNvPr>
          <p:cNvSpPr>
            <a:spLocks noChangeArrowheads="1"/>
          </p:cNvSpPr>
          <p:nvPr/>
        </p:nvSpPr>
        <p:spPr bwMode="auto">
          <a:xfrm>
            <a:off x="913482" y="5458832"/>
            <a:ext cx="103650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 the other hand, synchronous methods like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fs.openSync</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are useful in scenarios where blocking operations are acceptable or necessary, simplifying code at the potential cost of performance. </a:t>
            </a:r>
          </a:p>
        </p:txBody>
      </p:sp>
    </p:spTree>
    <p:extLst>
      <p:ext uri="{BB962C8B-B14F-4D97-AF65-F5344CB8AC3E}">
        <p14:creationId xmlns:p14="http://schemas.microsoft.com/office/powerpoint/2010/main" val="428871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8B0B-B86A-26CA-261C-E92B45A477A8}"/>
              </a:ext>
            </a:extLst>
          </p:cNvPr>
          <p:cNvSpPr>
            <a:spLocks noGrp="1"/>
          </p:cNvSpPr>
          <p:nvPr>
            <p:ph type="title"/>
          </p:nvPr>
        </p:nvSpPr>
        <p:spPr>
          <a:xfrm>
            <a:off x="1934497" y="118104"/>
            <a:ext cx="8323006" cy="928446"/>
          </a:xfrm>
        </p:spPr>
        <p:txBody>
          <a:bodyPr/>
          <a:lstStyle/>
          <a:p>
            <a:r>
              <a:rPr lang="en-IN" sz="4800" dirty="0">
                <a:solidFill>
                  <a:schemeClr val="tx1"/>
                </a:solidFill>
                <a:latin typeface="Times New Roman" panose="02020603050405020304" pitchFamily="18" charset="0"/>
                <a:cs typeface="Times New Roman" panose="02020603050405020304" pitchFamily="18" charset="0"/>
              </a:rPr>
              <a:t>Asynchronous File Opening</a:t>
            </a:r>
          </a:p>
        </p:txBody>
      </p:sp>
      <p:sp>
        <p:nvSpPr>
          <p:cNvPr id="4" name="Slide Number Placeholder 3">
            <a:extLst>
              <a:ext uri="{FF2B5EF4-FFF2-40B4-BE49-F238E27FC236}">
                <a16:creationId xmlns:a16="http://schemas.microsoft.com/office/drawing/2014/main" id="{AA7FE570-B034-B684-7CDF-ABD44CE3C0CC}"/>
              </a:ext>
            </a:extLst>
          </p:cNvPr>
          <p:cNvSpPr>
            <a:spLocks noGrp="1"/>
          </p:cNvSpPr>
          <p:nvPr>
            <p:ph type="sldNum" sz="quarter" idx="12"/>
          </p:nvPr>
        </p:nvSpPr>
        <p:spPr/>
        <p:txBody>
          <a:bodyPr/>
          <a:lstStyle/>
          <a:p>
            <a:fld id="{BC0F0449-EF10-3E4D-894D-3DE10CF4206D}" type="slidenum">
              <a:rPr lang="en-US" smtClean="0"/>
              <a:t>3</a:t>
            </a:fld>
            <a:endParaRPr lang="en-US" dirty="0"/>
          </a:p>
        </p:txBody>
      </p:sp>
      <p:sp>
        <p:nvSpPr>
          <p:cNvPr id="5" name="Rectangle 1">
            <a:extLst>
              <a:ext uri="{FF2B5EF4-FFF2-40B4-BE49-F238E27FC236}">
                <a16:creationId xmlns:a16="http://schemas.microsoft.com/office/drawing/2014/main" id="{2412EE40-8C41-ED6D-64E1-816357B91506}"/>
              </a:ext>
            </a:extLst>
          </p:cNvPr>
          <p:cNvSpPr>
            <a:spLocks noChangeArrowheads="1"/>
          </p:cNvSpPr>
          <p:nvPr/>
        </p:nvSpPr>
        <p:spPr bwMode="auto">
          <a:xfrm>
            <a:off x="1165567" y="1182492"/>
            <a:ext cx="112534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fs.open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in Node.js allows for asynchronous file operations, enabling non-blocking file access and efficient resource management. This method takes four parameters: path, flags, [mode], and callback.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38A291AC-F7DA-434C-7E43-9AAAB8F9D09A}"/>
              </a:ext>
            </a:extLst>
          </p:cNvPr>
          <p:cNvSpPr>
            <a:spLocks noChangeArrowheads="1"/>
          </p:cNvSpPr>
          <p:nvPr/>
        </p:nvSpPr>
        <p:spPr bwMode="auto">
          <a:xfrm>
            <a:off x="1046691" y="2455405"/>
            <a:ext cx="10098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specifies the location of the file to be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opened.It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directs the method to the correct file. </a:t>
            </a:r>
          </a:p>
        </p:txBody>
      </p:sp>
      <p:sp>
        <p:nvSpPr>
          <p:cNvPr id="9" name="Rectangle 5">
            <a:extLst>
              <a:ext uri="{FF2B5EF4-FFF2-40B4-BE49-F238E27FC236}">
                <a16:creationId xmlns:a16="http://schemas.microsoft.com/office/drawing/2014/main" id="{CA42BDFF-0EFF-5052-6886-486DCF6D73CF}"/>
              </a:ext>
            </a:extLst>
          </p:cNvPr>
          <p:cNvSpPr>
            <a:spLocks noChangeArrowheads="1"/>
          </p:cNvSpPr>
          <p:nvPr/>
        </p:nvSpPr>
        <p:spPr bwMode="auto">
          <a:xfrm>
            <a:off x="1046691" y="3259984"/>
            <a:ext cx="99797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flags</a:t>
            </a:r>
            <a:r>
              <a:rPr kumimoji="0" lang="en-US" altLang="en-US" sz="8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determines the file access mode. For example, 'r' opens the file in read-only mode, 'w' opens the file for writing (creating or truncating it), and 'a' appends data to the end of the file. </a:t>
            </a:r>
          </a:p>
        </p:txBody>
      </p:sp>
      <p:sp>
        <p:nvSpPr>
          <p:cNvPr id="10" name="Rectangle 6">
            <a:extLst>
              <a:ext uri="{FF2B5EF4-FFF2-40B4-BE49-F238E27FC236}">
                <a16:creationId xmlns:a16="http://schemas.microsoft.com/office/drawing/2014/main" id="{728C432C-EFF5-B578-4DDA-9D39E21910D0}"/>
              </a:ext>
            </a:extLst>
          </p:cNvPr>
          <p:cNvSpPr>
            <a:spLocks noChangeArrowheads="1"/>
          </p:cNvSpPr>
          <p:nvPr/>
        </p:nvSpPr>
        <p:spPr bwMode="auto">
          <a:xfrm>
            <a:off x="1046691" y="4460313"/>
            <a:ext cx="105249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an optional parameter that sets the file permissions when a new file is created. By default, Node.js uses 0o666, which grants read and write permissions to everyone. For specific permissions, such as 0o755, which grants read/write/execute permissions to the owner and read/execute permissions to others, this parameter can be adjusted </a:t>
            </a:r>
          </a:p>
        </p:txBody>
      </p:sp>
    </p:spTree>
    <p:extLst>
      <p:ext uri="{BB962C8B-B14F-4D97-AF65-F5344CB8AC3E}">
        <p14:creationId xmlns:p14="http://schemas.microsoft.com/office/powerpoint/2010/main" val="139161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1BC5E3-1C30-A000-A9D9-C607597BD8A3}"/>
              </a:ext>
            </a:extLst>
          </p:cNvPr>
          <p:cNvSpPr>
            <a:spLocks noGrp="1"/>
          </p:cNvSpPr>
          <p:nvPr>
            <p:ph type="sldNum" sz="quarter" idx="12"/>
          </p:nvPr>
        </p:nvSpPr>
        <p:spPr/>
        <p:txBody>
          <a:bodyPr/>
          <a:lstStyle/>
          <a:p>
            <a:fld id="{BC0F0449-EF10-3E4D-894D-3DE10CF4206D}" type="slidenum">
              <a:rPr lang="en-US" smtClean="0"/>
              <a:t>4</a:t>
            </a:fld>
            <a:endParaRPr lang="en-US" dirty="0"/>
          </a:p>
        </p:txBody>
      </p:sp>
      <p:sp>
        <p:nvSpPr>
          <p:cNvPr id="4" name="Rectangle 1">
            <a:extLst>
              <a:ext uri="{FF2B5EF4-FFF2-40B4-BE49-F238E27FC236}">
                <a16:creationId xmlns:a16="http://schemas.microsoft.com/office/drawing/2014/main" id="{7E151CAB-8C90-3856-41AC-E0286B03BB6C}"/>
              </a:ext>
            </a:extLst>
          </p:cNvPr>
          <p:cNvSpPr>
            <a:spLocks noChangeArrowheads="1"/>
          </p:cNvSpPr>
          <p:nvPr/>
        </p:nvSpPr>
        <p:spPr bwMode="auto">
          <a:xfrm>
            <a:off x="766914" y="712715"/>
            <a:ext cx="108646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callback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function executed once the file operation is complete. It receives two arguments: err, an error object if something goes wrong (or null if there are no issues),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file descriptor representing the opened file. This callback allows developers to handle errors appropriately and proceed with file operations using the file descriptor. </a:t>
            </a:r>
          </a:p>
        </p:txBody>
      </p:sp>
      <p:sp>
        <p:nvSpPr>
          <p:cNvPr id="6" name="TextBox 5">
            <a:extLst>
              <a:ext uri="{FF2B5EF4-FFF2-40B4-BE49-F238E27FC236}">
                <a16:creationId xmlns:a16="http://schemas.microsoft.com/office/drawing/2014/main" id="{68B5B626-6043-FB11-4C97-3EE0D3773253}"/>
              </a:ext>
            </a:extLst>
          </p:cNvPr>
          <p:cNvSpPr txBox="1"/>
          <p:nvPr/>
        </p:nvSpPr>
        <p:spPr>
          <a:xfrm>
            <a:off x="766914" y="2853502"/>
            <a:ext cx="297917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Key points:</a:t>
            </a:r>
            <a:endParaRPr lang="en-IN" sz="4000" b="1"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B029F8A3-4CA5-1CFD-D423-F00C6B6DD286}"/>
              </a:ext>
            </a:extLst>
          </p:cNvPr>
          <p:cNvSpPr>
            <a:spLocks noChangeArrowheads="1"/>
          </p:cNvSpPr>
          <p:nvPr/>
        </p:nvSpPr>
        <p:spPr bwMode="auto">
          <a:xfrm>
            <a:off x="2930013" y="3429000"/>
            <a:ext cx="719062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fs</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Required for file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filePath</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flags</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the file path and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File</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fs.open to open the file asynchronously.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Errors</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for errors and log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Descriptor</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fd</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for further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 File</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fs.close</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close the file when done.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597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235CEF-4A4A-B512-A181-A6022CC50FFC}"/>
              </a:ext>
            </a:extLst>
          </p:cNvPr>
          <p:cNvSpPr>
            <a:spLocks noGrp="1"/>
          </p:cNvSpPr>
          <p:nvPr>
            <p:ph type="sldNum" sz="quarter" idx="12"/>
          </p:nvPr>
        </p:nvSpPr>
        <p:spPr/>
        <p:txBody>
          <a:bodyPr/>
          <a:lstStyle/>
          <a:p>
            <a:fld id="{BC0F0449-EF10-3E4D-894D-3DE10CF4206D}" type="slidenum">
              <a:rPr lang="en-US" smtClean="0"/>
              <a:t>5</a:t>
            </a:fld>
            <a:endParaRPr lang="en-US" dirty="0"/>
          </a:p>
        </p:txBody>
      </p:sp>
      <p:sp>
        <p:nvSpPr>
          <p:cNvPr id="5" name="TextBox 4">
            <a:extLst>
              <a:ext uri="{FF2B5EF4-FFF2-40B4-BE49-F238E27FC236}">
                <a16:creationId xmlns:a16="http://schemas.microsoft.com/office/drawing/2014/main" id="{95EEF185-3C92-29E4-4970-373A7A6EA9C8}"/>
              </a:ext>
            </a:extLst>
          </p:cNvPr>
          <p:cNvSpPr txBox="1"/>
          <p:nvPr/>
        </p:nvSpPr>
        <p:spPr>
          <a:xfrm>
            <a:off x="1209368" y="348950"/>
            <a:ext cx="898668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Example of Asynchronous File Opening in Node.js</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347BFC6-18FC-7AF3-F01A-F1119501E128}"/>
              </a:ext>
            </a:extLst>
          </p:cNvPr>
          <p:cNvSpPr txBox="1"/>
          <p:nvPr/>
        </p:nvSpPr>
        <p:spPr>
          <a:xfrm>
            <a:off x="2920179" y="1184515"/>
            <a:ext cx="8711382" cy="5324535"/>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const fs = require('fs');</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const filePath = './example.txt';</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const flags = 'r'; // Read-only mode</a:t>
            </a:r>
          </a:p>
          <a:p>
            <a:r>
              <a:rPr lang="en-IN" sz="2000" b="1" dirty="0" err="1">
                <a:solidFill>
                  <a:schemeClr val="accent6">
                    <a:lumMod val="50000"/>
                  </a:schemeClr>
                </a:solidFill>
                <a:latin typeface="Times New Roman" panose="02020603050405020304" pitchFamily="18" charset="0"/>
                <a:cs typeface="Times New Roman" panose="02020603050405020304" pitchFamily="18" charset="0"/>
              </a:rPr>
              <a:t>fs.open</a:t>
            </a:r>
            <a:r>
              <a:rPr lang="en-IN" sz="2000" b="1" dirty="0">
                <a:solidFill>
                  <a:schemeClr val="accent6">
                    <a:lumMod val="50000"/>
                  </a:schemeClr>
                </a:solidFill>
                <a:latin typeface="Times New Roman" panose="02020603050405020304" pitchFamily="18" charset="0"/>
                <a:cs typeface="Times New Roman" panose="02020603050405020304" pitchFamily="18" charset="0"/>
              </a:rPr>
              <a:t>(filePath, flags, (err, </a:t>
            </a:r>
            <a:r>
              <a:rPr lang="en-IN" sz="2000" b="1" dirty="0" err="1">
                <a:solidFill>
                  <a:schemeClr val="accent6">
                    <a:lumMod val="50000"/>
                  </a:schemeClr>
                </a:solidFill>
                <a:latin typeface="Times New Roman" panose="02020603050405020304" pitchFamily="18" charset="0"/>
                <a:cs typeface="Times New Roman" panose="02020603050405020304" pitchFamily="18" charset="0"/>
              </a:rPr>
              <a:t>fd</a:t>
            </a:r>
            <a:r>
              <a:rPr lang="en-IN" sz="2000" b="1" dirty="0">
                <a:solidFill>
                  <a:schemeClr val="accent6">
                    <a:lumMod val="50000"/>
                  </a:schemeClr>
                </a:solidFill>
                <a:latin typeface="Times New Roman" panose="02020603050405020304" pitchFamily="18" charset="0"/>
                <a:cs typeface="Times New Roman" panose="02020603050405020304" pitchFamily="18" charset="0"/>
              </a:rPr>
              <a:t>) =&gt;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if (err)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a:t>
            </a:r>
            <a:r>
              <a:rPr lang="en-IN" sz="2000" b="1" dirty="0" err="1">
                <a:solidFill>
                  <a:schemeClr val="accent6">
                    <a:lumMod val="50000"/>
                  </a:schemeClr>
                </a:solidFill>
                <a:latin typeface="Times New Roman" panose="02020603050405020304" pitchFamily="18" charset="0"/>
                <a:cs typeface="Times New Roman" panose="02020603050405020304" pitchFamily="18" charset="0"/>
              </a:rPr>
              <a:t>console.error</a:t>
            </a:r>
            <a:r>
              <a:rPr lang="en-IN" sz="2000" b="1" dirty="0">
                <a:solidFill>
                  <a:schemeClr val="accent6">
                    <a:lumMod val="50000"/>
                  </a:schemeClr>
                </a:solidFill>
                <a:latin typeface="Times New Roman" panose="02020603050405020304" pitchFamily="18" charset="0"/>
                <a:cs typeface="Times New Roman" panose="02020603050405020304" pitchFamily="18" charset="0"/>
              </a:rPr>
              <a:t>('Error opening file:', err);</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return;</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console.log('File opened successfully. File descriptor:', </a:t>
            </a:r>
            <a:r>
              <a:rPr lang="en-IN" sz="2000" b="1" dirty="0" err="1">
                <a:solidFill>
                  <a:schemeClr val="accent6">
                    <a:lumMod val="50000"/>
                  </a:schemeClr>
                </a:solidFill>
                <a:latin typeface="Times New Roman" panose="02020603050405020304" pitchFamily="18" charset="0"/>
                <a:cs typeface="Times New Roman" panose="02020603050405020304" pitchFamily="18" charset="0"/>
              </a:rPr>
              <a:t>fd</a:t>
            </a:r>
            <a:r>
              <a:rPr lang="en-IN" sz="2000" b="1" dirty="0">
                <a:solidFill>
                  <a:schemeClr val="accent6">
                    <a:lumMod val="50000"/>
                  </a:schemeClr>
                </a:solidFill>
                <a:latin typeface="Times New Roman" panose="02020603050405020304" pitchFamily="18" charset="0"/>
                <a:cs typeface="Times New Roman" panose="02020603050405020304" pitchFamily="18" charset="0"/>
              </a:rPr>
              <a:t>);</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a:t>
            </a:r>
            <a:r>
              <a:rPr lang="en-IN" sz="2000" b="1" dirty="0" err="1">
                <a:solidFill>
                  <a:schemeClr val="accent6">
                    <a:lumMod val="50000"/>
                  </a:schemeClr>
                </a:solidFill>
                <a:latin typeface="Times New Roman" panose="02020603050405020304" pitchFamily="18" charset="0"/>
                <a:cs typeface="Times New Roman" panose="02020603050405020304" pitchFamily="18" charset="0"/>
              </a:rPr>
              <a:t>fs.close</a:t>
            </a:r>
            <a:r>
              <a:rPr lang="en-IN" sz="2000" b="1" dirty="0">
                <a:solidFill>
                  <a:schemeClr val="accent6">
                    <a:lumMod val="50000"/>
                  </a:schemeClr>
                </a:solidFill>
                <a:latin typeface="Times New Roman" panose="02020603050405020304" pitchFamily="18" charset="0"/>
                <a:cs typeface="Times New Roman" panose="02020603050405020304" pitchFamily="18" charset="0"/>
              </a:rPr>
              <a:t>(</a:t>
            </a:r>
            <a:r>
              <a:rPr lang="en-IN" sz="2000" b="1" dirty="0" err="1">
                <a:solidFill>
                  <a:schemeClr val="accent6">
                    <a:lumMod val="50000"/>
                  </a:schemeClr>
                </a:solidFill>
                <a:latin typeface="Times New Roman" panose="02020603050405020304" pitchFamily="18" charset="0"/>
                <a:cs typeface="Times New Roman" panose="02020603050405020304" pitchFamily="18" charset="0"/>
              </a:rPr>
              <a:t>fd</a:t>
            </a:r>
            <a:r>
              <a:rPr lang="en-IN" sz="2000" b="1" dirty="0">
                <a:solidFill>
                  <a:schemeClr val="accent6">
                    <a:lumMod val="50000"/>
                  </a:schemeClr>
                </a:solidFill>
                <a:latin typeface="Times New Roman" panose="02020603050405020304" pitchFamily="18" charset="0"/>
                <a:cs typeface="Times New Roman" panose="02020603050405020304" pitchFamily="18" charset="0"/>
              </a:rPr>
              <a:t>, (err) =&gt;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if (err)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a:t>
            </a:r>
            <a:r>
              <a:rPr lang="en-IN" sz="2000" b="1" dirty="0" err="1">
                <a:solidFill>
                  <a:schemeClr val="accent6">
                    <a:lumMod val="50000"/>
                  </a:schemeClr>
                </a:solidFill>
                <a:latin typeface="Times New Roman" panose="02020603050405020304" pitchFamily="18" charset="0"/>
                <a:cs typeface="Times New Roman" panose="02020603050405020304" pitchFamily="18" charset="0"/>
              </a:rPr>
              <a:t>console.error</a:t>
            </a:r>
            <a:r>
              <a:rPr lang="en-IN" sz="2000" b="1" dirty="0">
                <a:solidFill>
                  <a:schemeClr val="accent6">
                    <a:lumMod val="50000"/>
                  </a:schemeClr>
                </a:solidFill>
                <a:latin typeface="Times New Roman" panose="02020603050405020304" pitchFamily="18" charset="0"/>
                <a:cs typeface="Times New Roman" panose="02020603050405020304" pitchFamily="18" charset="0"/>
              </a:rPr>
              <a:t>('Error closing file:', err);</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 else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console.log('File closed successfully.');</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    });</a:t>
            </a:r>
          </a:p>
          <a:p>
            <a:r>
              <a:rPr lang="en-IN" sz="2000" b="1" dirty="0">
                <a:solidFill>
                  <a:schemeClr val="accent6">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176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9EE7-F44A-04C8-A116-971EA2618085}"/>
              </a:ext>
            </a:extLst>
          </p:cNvPr>
          <p:cNvSpPr>
            <a:spLocks noGrp="1"/>
          </p:cNvSpPr>
          <p:nvPr>
            <p:ph type="title"/>
          </p:nvPr>
        </p:nvSpPr>
        <p:spPr>
          <a:xfrm>
            <a:off x="3004368" y="199489"/>
            <a:ext cx="6783029" cy="1064306"/>
          </a:xfrm>
        </p:spPr>
        <p:txBody>
          <a:bodyPr/>
          <a:lstStyle/>
          <a:p>
            <a:r>
              <a:rPr lang="en-IN" sz="4000" dirty="0">
                <a:solidFill>
                  <a:schemeClr val="tx1"/>
                </a:solidFill>
                <a:latin typeface="Times New Roman" panose="02020603050405020304" pitchFamily="18" charset="0"/>
                <a:cs typeface="Times New Roman" panose="02020603050405020304" pitchFamily="18" charset="0"/>
              </a:rPr>
              <a:t>Synchronous File Opening</a:t>
            </a:r>
            <a:endParaRPr lang="en-IN" sz="4000" dirty="0">
              <a:solidFill>
                <a:schemeClr val="tx1"/>
              </a:solidFill>
            </a:endParaRPr>
          </a:p>
        </p:txBody>
      </p:sp>
      <p:sp>
        <p:nvSpPr>
          <p:cNvPr id="4" name="Slide Number Placeholder 3">
            <a:extLst>
              <a:ext uri="{FF2B5EF4-FFF2-40B4-BE49-F238E27FC236}">
                <a16:creationId xmlns:a16="http://schemas.microsoft.com/office/drawing/2014/main" id="{E1457DEF-326E-8DC6-1893-13405F182EE4}"/>
              </a:ext>
            </a:extLst>
          </p:cNvPr>
          <p:cNvSpPr>
            <a:spLocks noGrp="1"/>
          </p:cNvSpPr>
          <p:nvPr>
            <p:ph type="sldNum" sz="quarter" idx="12"/>
          </p:nvPr>
        </p:nvSpPr>
        <p:spPr/>
        <p:txBody>
          <a:bodyPr/>
          <a:lstStyle/>
          <a:p>
            <a:fld id="{BC0F0449-EF10-3E4D-894D-3DE10CF4206D}" type="slidenum">
              <a:rPr lang="en-US" smtClean="0"/>
              <a:t>6</a:t>
            </a:fld>
            <a:endParaRPr lang="en-US" dirty="0"/>
          </a:p>
        </p:txBody>
      </p:sp>
      <p:sp>
        <p:nvSpPr>
          <p:cNvPr id="6" name="TextBox 5">
            <a:extLst>
              <a:ext uri="{FF2B5EF4-FFF2-40B4-BE49-F238E27FC236}">
                <a16:creationId xmlns:a16="http://schemas.microsoft.com/office/drawing/2014/main" id="{BF5C9563-E9EF-9A94-EF58-A0580869779B}"/>
              </a:ext>
            </a:extLst>
          </p:cNvPr>
          <p:cNvSpPr txBox="1"/>
          <p:nvPr/>
        </p:nvSpPr>
        <p:spPr>
          <a:xfrm>
            <a:off x="914400" y="1323567"/>
            <a:ext cx="10962967" cy="1938992"/>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Synchronous file operations in Node.js provide a straightforward way to interact with the file system by pausing the execution of the script until the operation is complete. This is particularly useful for scripts or applications where blocking behavior is acceptable or desired. Unlike asynchronous methods, which allow other code to run concurrently while waiting for a file operation to complete.</a:t>
            </a:r>
            <a:endParaRPr lang="en-IN" sz="2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4F5E033-BDDD-95B4-5ED5-3B8B2C881BDF}"/>
              </a:ext>
            </a:extLst>
          </p:cNvPr>
          <p:cNvSpPr>
            <a:spLocks noChangeArrowheads="1"/>
          </p:cNvSpPr>
          <p:nvPr/>
        </p:nvSpPr>
        <p:spPr bwMode="auto">
          <a:xfrm>
            <a:off x="1170037" y="3382103"/>
            <a:ext cx="54906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fs.openSync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(path, flags, [mode]) </a:t>
            </a:r>
          </a:p>
        </p:txBody>
      </p:sp>
      <p:sp>
        <p:nvSpPr>
          <p:cNvPr id="8" name="Rectangle 2">
            <a:extLst>
              <a:ext uri="{FF2B5EF4-FFF2-40B4-BE49-F238E27FC236}">
                <a16:creationId xmlns:a16="http://schemas.microsoft.com/office/drawing/2014/main" id="{63399D42-488A-B4B5-ACCE-0054946584B5}"/>
              </a:ext>
            </a:extLst>
          </p:cNvPr>
          <p:cNvSpPr>
            <a:spLocks noChangeArrowheads="1"/>
          </p:cNvSpPr>
          <p:nvPr/>
        </p:nvSpPr>
        <p:spPr bwMode="auto">
          <a:xfrm>
            <a:off x="1091379" y="3963312"/>
            <a:ext cx="104123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Parameters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Specifies the file path. It can be an absolute or relative path.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Indicates the mode in which the file should be opened (e.g., 'r' for reading, 'w' for writing).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Optional parameter that defines file permissions if a new file is created (default is 0o666).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151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C1B9-5FE5-BD1D-821C-ABA76007AD23}"/>
              </a:ext>
            </a:extLst>
          </p:cNvPr>
          <p:cNvSpPr>
            <a:spLocks noGrp="1"/>
          </p:cNvSpPr>
          <p:nvPr>
            <p:ph type="title"/>
          </p:nvPr>
        </p:nvSpPr>
        <p:spPr>
          <a:xfrm>
            <a:off x="755609" y="412230"/>
            <a:ext cx="3999271" cy="515776"/>
          </a:xfrm>
        </p:spPr>
        <p:txBody>
          <a:bodyPr/>
          <a:lstStyle/>
          <a:p>
            <a:r>
              <a:rPr lang="en-IN" sz="4400" b="1" dirty="0">
                <a:solidFill>
                  <a:schemeClr val="tx1"/>
                </a:solidFill>
                <a:latin typeface="Times New Roman" panose="02020603050405020304" pitchFamily="18" charset="0"/>
                <a:cs typeface="Times New Roman" panose="02020603050405020304" pitchFamily="18" charset="0"/>
              </a:rPr>
              <a:t>How It Works</a:t>
            </a:r>
            <a:r>
              <a:rPr lang="en-IN" sz="44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9FCE7C6-5C29-3B20-6B60-6303F4879841}"/>
              </a:ext>
            </a:extLst>
          </p:cNvPr>
          <p:cNvSpPr>
            <a:spLocks noGrp="1"/>
          </p:cNvSpPr>
          <p:nvPr>
            <p:ph type="sldNum" sz="quarter" idx="12"/>
          </p:nvPr>
        </p:nvSpPr>
        <p:spPr/>
        <p:txBody>
          <a:bodyPr/>
          <a:lstStyle/>
          <a:p>
            <a:fld id="{BC0F0449-EF10-3E4D-894D-3DE10CF4206D}" type="slidenum">
              <a:rPr lang="en-US" smtClean="0"/>
              <a:t>7</a:t>
            </a:fld>
            <a:endParaRPr lang="en-US" dirty="0"/>
          </a:p>
        </p:txBody>
      </p:sp>
      <p:sp>
        <p:nvSpPr>
          <p:cNvPr id="5" name="Rectangle 1">
            <a:extLst>
              <a:ext uri="{FF2B5EF4-FFF2-40B4-BE49-F238E27FC236}">
                <a16:creationId xmlns:a16="http://schemas.microsoft.com/office/drawing/2014/main" id="{B1E15577-DCA8-77FC-8D9F-04529D771C59}"/>
              </a:ext>
            </a:extLst>
          </p:cNvPr>
          <p:cNvSpPr>
            <a:spLocks noChangeArrowheads="1"/>
          </p:cNvSpPr>
          <p:nvPr/>
        </p:nvSpPr>
        <p:spPr bwMode="auto">
          <a:xfrm>
            <a:off x="676951" y="1242097"/>
            <a:ext cx="1112790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Opening the File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fs.openSync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called, the Node.js runtime blocks the execution of subsequent code until the file is opened and the file descriptor is returned. This ensures that file operations are performed sequentially and that any errors are immediately addressed.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Performing Operations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After obtaining the, you can perform various file operations using other synchronous methods, such as reading from or writing to the file.</a:t>
            </a:r>
          </a:p>
          <a:p>
            <a:pPr lvl="0"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Closing the File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Once operations are comple</a:t>
            </a:r>
            <a:r>
              <a:rPr lang="en-US" altLang="en-US" sz="2400" dirty="0">
                <a:latin typeface="Times New Roman" panose="02020603050405020304" pitchFamily="18" charset="0"/>
                <a:cs typeface="Times New Roman" panose="02020603050405020304" pitchFamily="18" charset="0"/>
              </a:rPr>
              <a:t>file descriptor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file must be closed using fs.closeSync to free up system resources and ensure data integrity. </a:t>
            </a:r>
          </a:p>
        </p:txBody>
      </p:sp>
      <p:sp>
        <p:nvSpPr>
          <p:cNvPr id="7" name="TextBox 6">
            <a:extLst>
              <a:ext uri="{FF2B5EF4-FFF2-40B4-BE49-F238E27FC236}">
                <a16:creationId xmlns:a16="http://schemas.microsoft.com/office/drawing/2014/main" id="{DDA01C0D-2EDE-9419-A7CC-147075479343}"/>
              </a:ext>
            </a:extLst>
          </p:cNvPr>
          <p:cNvSpPr txBox="1"/>
          <p:nvPr/>
        </p:nvSpPr>
        <p:spPr>
          <a:xfrm>
            <a:off x="676951" y="4346992"/>
            <a:ext cx="11127901"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Considerations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Blocking Nature</a:t>
            </a:r>
            <a:r>
              <a:rPr lang="en-US" sz="2400" dirty="0">
                <a:latin typeface="Times New Roman" panose="02020603050405020304" pitchFamily="18" charset="0"/>
                <a:cs typeface="Times New Roman" panose="02020603050405020304" pitchFamily="18" charset="0"/>
              </a:rPr>
              <a:t>: The blocking nature of synchronous methods can lead to performance issues in applications where responsiveness is important.</a:t>
            </a:r>
          </a:p>
        </p:txBody>
      </p:sp>
      <p:sp>
        <p:nvSpPr>
          <p:cNvPr id="9" name="TextBox 8">
            <a:extLst>
              <a:ext uri="{FF2B5EF4-FFF2-40B4-BE49-F238E27FC236}">
                <a16:creationId xmlns:a16="http://schemas.microsoft.com/office/drawing/2014/main" id="{CA79ED3F-4AB5-11E6-CFE6-80917BA81499}"/>
              </a:ext>
            </a:extLst>
          </p:cNvPr>
          <p:cNvSpPr txBox="1"/>
          <p:nvPr/>
        </p:nvSpPr>
        <p:spPr>
          <a:xfrm>
            <a:off x="676951" y="5547321"/>
            <a:ext cx="11306923"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Error Handling</a:t>
            </a:r>
            <a:r>
              <a:rPr lang="en-US" sz="2400" dirty="0">
                <a:latin typeface="Times New Roman" panose="02020603050405020304" pitchFamily="18" charset="0"/>
                <a:cs typeface="Times New Roman" panose="02020603050405020304" pitchFamily="18" charset="0"/>
              </a:rPr>
              <a:t>: Proper error handling is crucial to manage potential issues like file not found or permission errors.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59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11D4DF-7C21-9A3E-0508-199AED36F5E9}"/>
              </a:ext>
            </a:extLst>
          </p:cNvPr>
          <p:cNvSpPr>
            <a:spLocks noGrp="1"/>
          </p:cNvSpPr>
          <p:nvPr>
            <p:ph type="sldNum" sz="quarter" idx="12"/>
          </p:nvPr>
        </p:nvSpPr>
        <p:spPr/>
        <p:txBody>
          <a:bodyPr/>
          <a:lstStyle/>
          <a:p>
            <a:fld id="{BC0F0449-EF10-3E4D-894D-3DE10CF4206D}" type="slidenum">
              <a:rPr lang="en-US" smtClean="0"/>
              <a:t>8</a:t>
            </a:fld>
            <a:endParaRPr lang="en-US" dirty="0"/>
          </a:p>
        </p:txBody>
      </p:sp>
      <p:sp>
        <p:nvSpPr>
          <p:cNvPr id="6" name="TextBox 5">
            <a:extLst>
              <a:ext uri="{FF2B5EF4-FFF2-40B4-BE49-F238E27FC236}">
                <a16:creationId xmlns:a16="http://schemas.microsoft.com/office/drawing/2014/main" id="{F82C7B22-35B8-B0D6-2FD0-08506E079221}"/>
              </a:ext>
            </a:extLst>
          </p:cNvPr>
          <p:cNvSpPr txBox="1"/>
          <p:nvPr/>
        </p:nvSpPr>
        <p:spPr>
          <a:xfrm>
            <a:off x="1592826" y="349748"/>
            <a:ext cx="900634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Example of Synchronous File Opening in Node.js</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0A75D9F-751D-D3F1-7C9F-62B3DB0291BF}"/>
              </a:ext>
            </a:extLst>
          </p:cNvPr>
          <p:cNvSpPr txBox="1"/>
          <p:nvPr/>
        </p:nvSpPr>
        <p:spPr>
          <a:xfrm>
            <a:off x="3293806" y="1154723"/>
            <a:ext cx="6096000" cy="5324535"/>
          </a:xfrm>
          <a:prstGeom prst="rect">
            <a:avLst/>
          </a:prstGeom>
          <a:noFill/>
        </p:spPr>
        <p:txBody>
          <a:bodyPr wrap="square">
            <a:spAutoFit/>
          </a:bodyPr>
          <a:lstStyle/>
          <a:p>
            <a:r>
              <a:rPr lang="en-IN" sz="2000" b="1" dirty="0">
                <a:solidFill>
                  <a:schemeClr val="accent6">
                    <a:lumMod val="75000"/>
                  </a:schemeClr>
                </a:solidFill>
                <a:latin typeface="Times New Roman" panose="02020603050405020304" pitchFamily="18" charset="0"/>
                <a:cs typeface="Times New Roman" panose="02020603050405020304" pitchFamily="18" charset="0"/>
              </a:rPr>
              <a:t>const fs = require('fs');</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const filePath = './example.txt';</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const flags = 'r'; // Read-only mode</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try {</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 Open the file synchronously</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const </a:t>
            </a:r>
            <a:r>
              <a:rPr lang="en-IN" sz="2000" b="1" dirty="0" err="1">
                <a:solidFill>
                  <a:schemeClr val="accent6">
                    <a:lumMod val="75000"/>
                  </a:schemeClr>
                </a:solidFill>
                <a:latin typeface="Times New Roman" panose="02020603050405020304" pitchFamily="18" charset="0"/>
                <a:cs typeface="Times New Roman" panose="02020603050405020304" pitchFamily="18" charset="0"/>
              </a:rPr>
              <a:t>fd</a:t>
            </a:r>
            <a:r>
              <a:rPr lang="en-IN" sz="2000" b="1" dirty="0">
                <a:solidFill>
                  <a:schemeClr val="accent6">
                    <a:lumMod val="75000"/>
                  </a:schemeClr>
                </a:solidFill>
                <a:latin typeface="Times New Roman" panose="02020603050405020304" pitchFamily="18" charset="0"/>
                <a:cs typeface="Times New Roman" panose="02020603050405020304" pitchFamily="18" charset="0"/>
              </a:rPr>
              <a:t> = </a:t>
            </a:r>
            <a:r>
              <a:rPr lang="en-IN" sz="2000" b="1" dirty="0" err="1">
                <a:solidFill>
                  <a:schemeClr val="accent6">
                    <a:lumMod val="75000"/>
                  </a:schemeClr>
                </a:solidFill>
                <a:latin typeface="Times New Roman" panose="02020603050405020304" pitchFamily="18" charset="0"/>
                <a:cs typeface="Times New Roman" panose="02020603050405020304" pitchFamily="18" charset="0"/>
              </a:rPr>
              <a:t>fs.openSync</a:t>
            </a:r>
            <a:r>
              <a:rPr lang="en-IN" sz="2000" b="1" dirty="0">
                <a:solidFill>
                  <a:schemeClr val="accent6">
                    <a:lumMod val="75000"/>
                  </a:schemeClr>
                </a:solidFill>
                <a:latin typeface="Times New Roman" panose="02020603050405020304" pitchFamily="18" charset="0"/>
                <a:cs typeface="Times New Roman" panose="02020603050405020304" pitchFamily="18" charset="0"/>
              </a:rPr>
              <a:t>(filePath, flags);</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console.log('File opened successfully. File descriptor:', </a:t>
            </a:r>
            <a:r>
              <a:rPr lang="en-IN" sz="2000" b="1" dirty="0" err="1">
                <a:solidFill>
                  <a:schemeClr val="accent6">
                    <a:lumMod val="75000"/>
                  </a:schemeClr>
                </a:solidFill>
                <a:latin typeface="Times New Roman" panose="02020603050405020304" pitchFamily="18" charset="0"/>
                <a:cs typeface="Times New Roman" panose="02020603050405020304" pitchFamily="18" charset="0"/>
              </a:rPr>
              <a:t>fd</a:t>
            </a:r>
            <a:r>
              <a:rPr lang="en-IN" sz="2000" b="1" dirty="0">
                <a:solidFill>
                  <a:schemeClr val="accent6">
                    <a:lumMod val="75000"/>
                  </a:schemeClr>
                </a:solidFill>
                <a:latin typeface="Times New Roman" panose="02020603050405020304" pitchFamily="18" charset="0"/>
                <a:cs typeface="Times New Roman" panose="02020603050405020304" pitchFamily="18" charset="0"/>
              </a:rPr>
              <a:t>);</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 Perform file operations (e.g., reading from or writing to the file)...</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 Close the file synchronously</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a:t>
            </a:r>
            <a:r>
              <a:rPr lang="en-IN" sz="2000" b="1" dirty="0" err="1">
                <a:solidFill>
                  <a:schemeClr val="accent6">
                    <a:lumMod val="75000"/>
                  </a:schemeClr>
                </a:solidFill>
                <a:latin typeface="Times New Roman" panose="02020603050405020304" pitchFamily="18" charset="0"/>
                <a:cs typeface="Times New Roman" panose="02020603050405020304" pitchFamily="18" charset="0"/>
              </a:rPr>
              <a:t>fs.closeSync</a:t>
            </a:r>
            <a:r>
              <a:rPr lang="en-IN" sz="2000" b="1" dirty="0">
                <a:solidFill>
                  <a:schemeClr val="accent6">
                    <a:lumMod val="75000"/>
                  </a:schemeClr>
                </a:solidFill>
                <a:latin typeface="Times New Roman" panose="02020603050405020304" pitchFamily="18" charset="0"/>
                <a:cs typeface="Times New Roman" panose="02020603050405020304" pitchFamily="18" charset="0"/>
              </a:rPr>
              <a:t>(</a:t>
            </a:r>
            <a:r>
              <a:rPr lang="en-IN" sz="2000" b="1" dirty="0" err="1">
                <a:solidFill>
                  <a:schemeClr val="accent6">
                    <a:lumMod val="75000"/>
                  </a:schemeClr>
                </a:solidFill>
                <a:latin typeface="Times New Roman" panose="02020603050405020304" pitchFamily="18" charset="0"/>
                <a:cs typeface="Times New Roman" panose="02020603050405020304" pitchFamily="18" charset="0"/>
              </a:rPr>
              <a:t>fd</a:t>
            </a:r>
            <a:r>
              <a:rPr lang="en-IN" sz="2000" b="1" dirty="0">
                <a:solidFill>
                  <a:schemeClr val="accent6">
                    <a:lumMod val="75000"/>
                  </a:schemeClr>
                </a:solidFill>
                <a:latin typeface="Times New Roman" panose="02020603050405020304" pitchFamily="18" charset="0"/>
                <a:cs typeface="Times New Roman" panose="02020603050405020304" pitchFamily="18" charset="0"/>
              </a:rPr>
              <a:t>);</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console.log('File closed successfully.');</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catch (err) {</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 Handle errors</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    </a:t>
            </a:r>
            <a:r>
              <a:rPr lang="en-IN" sz="2000" b="1" dirty="0" err="1">
                <a:solidFill>
                  <a:schemeClr val="accent6">
                    <a:lumMod val="75000"/>
                  </a:schemeClr>
                </a:solidFill>
                <a:latin typeface="Times New Roman" panose="02020603050405020304" pitchFamily="18" charset="0"/>
                <a:cs typeface="Times New Roman" panose="02020603050405020304" pitchFamily="18" charset="0"/>
              </a:rPr>
              <a:t>console.error</a:t>
            </a:r>
            <a:r>
              <a:rPr lang="en-IN" sz="2000" b="1" dirty="0">
                <a:solidFill>
                  <a:schemeClr val="accent6">
                    <a:lumMod val="75000"/>
                  </a:schemeClr>
                </a:solidFill>
                <a:latin typeface="Times New Roman" panose="02020603050405020304" pitchFamily="18" charset="0"/>
                <a:cs typeface="Times New Roman" panose="02020603050405020304" pitchFamily="18" charset="0"/>
              </a:rPr>
              <a:t>('Error opening file:', err);</a:t>
            </a:r>
          </a:p>
          <a:p>
            <a:r>
              <a:rPr lang="en-IN" sz="2000" b="1" dirty="0">
                <a:solidFill>
                  <a:schemeClr val="accent6">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909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D9BA5E-C5D8-AA37-4EB7-CF92A0386682}"/>
              </a:ext>
            </a:extLst>
          </p:cNvPr>
          <p:cNvSpPr>
            <a:spLocks noGrp="1"/>
          </p:cNvSpPr>
          <p:nvPr>
            <p:ph type="sldNum" sz="quarter" idx="12"/>
          </p:nvPr>
        </p:nvSpPr>
        <p:spPr/>
        <p:txBody>
          <a:bodyPr/>
          <a:lstStyle/>
          <a:p>
            <a:fld id="{BC0F0449-EF10-3E4D-894D-3DE10CF4206D}" type="slidenum">
              <a:rPr lang="en-US" smtClean="0"/>
              <a:t>9</a:t>
            </a:fld>
            <a:endParaRPr lang="en-US" dirty="0"/>
          </a:p>
        </p:txBody>
      </p:sp>
      <p:sp>
        <p:nvSpPr>
          <p:cNvPr id="5" name="TextBox 4">
            <a:extLst>
              <a:ext uri="{FF2B5EF4-FFF2-40B4-BE49-F238E27FC236}">
                <a16:creationId xmlns:a16="http://schemas.microsoft.com/office/drawing/2014/main" id="{FD38FFB8-3049-BA37-4EED-4F33FD2C9E8F}"/>
              </a:ext>
            </a:extLst>
          </p:cNvPr>
          <p:cNvSpPr txBox="1"/>
          <p:nvPr/>
        </p:nvSpPr>
        <p:spPr>
          <a:xfrm>
            <a:off x="2871019" y="429719"/>
            <a:ext cx="7905136"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Error Handling in File Operations</a:t>
            </a:r>
          </a:p>
        </p:txBody>
      </p:sp>
      <p:sp>
        <p:nvSpPr>
          <p:cNvPr id="6" name="Rectangle 1">
            <a:extLst>
              <a:ext uri="{FF2B5EF4-FFF2-40B4-BE49-F238E27FC236}">
                <a16:creationId xmlns:a16="http://schemas.microsoft.com/office/drawing/2014/main" id="{AAD8E73E-C8D3-8443-A28E-EF9313A81E2F}"/>
              </a:ext>
            </a:extLst>
          </p:cNvPr>
          <p:cNvSpPr>
            <a:spLocks noChangeArrowheads="1"/>
          </p:cNvSpPr>
          <p:nvPr/>
        </p:nvSpPr>
        <p:spPr bwMode="auto">
          <a:xfrm>
            <a:off x="1243941" y="1455976"/>
            <a:ext cx="1065309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 is a critical aspect of file operations in Node.js. When opening a file, several errors can occur, such as ENOENT (file not found), EACCES (permission denied), or other filesystem-related errors.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Properly handling these errors involves checking the error object returned in the callback or caught in a try-catch block.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asynchronous operations, the error object should be checked inside the callback function, and appropriate actions should be taken, such as logging the error or informing the user.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synchronous operations, using try-catch blocks to handle errors ensures that your application can manage exceptions gracefully and continue to function correctly.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error handling prevents crashes, provides meaningful feedback, and helps maintain a robust and user-friendly application. </a:t>
            </a:r>
          </a:p>
        </p:txBody>
      </p:sp>
    </p:spTree>
    <p:extLst>
      <p:ext uri="{BB962C8B-B14F-4D97-AF65-F5344CB8AC3E}">
        <p14:creationId xmlns:p14="http://schemas.microsoft.com/office/powerpoint/2010/main" val="2395842642"/>
      </p:ext>
    </p:extLst>
  </p:cSld>
  <p:clrMapOvr>
    <a:masterClrMapping/>
  </p:clrMapOvr>
</p:sld>
</file>

<file path=ppt/theme/theme1.xml><?xml version="1.0" encoding="utf-8"?>
<a:theme xmlns:a="http://schemas.openxmlformats.org/drawingml/2006/main" name="Office Theme">
  <a:themeElements>
    <a:clrScheme name="Custom 51">
      <a:dk1>
        <a:srgbClr val="010101"/>
      </a:dk1>
      <a:lt1>
        <a:srgbClr val="FFFFFF"/>
      </a:lt1>
      <a:dk2>
        <a:srgbClr val="F9987F"/>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_Design_Win32_SW_v9" id="{B31121F0-6D27-4AAB-94CF-F08E12A82DBD}" vid="{623FCD0B-812B-4150-A7A9-25F127C3B2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593D3-5F6A-473B-90A5-E85AA18D3FD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61E8E1-A7FF-4FA8-9FDD-43EA268B04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31BF25-C44E-4E7A-A96E-EE412534B08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Headlines design</Template>
  <TotalTime>78</TotalTime>
  <Words>1308</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Bodoni MT Condensed</vt:lpstr>
      <vt:lpstr>Calibri</vt:lpstr>
      <vt:lpstr>Times New Roman</vt:lpstr>
      <vt:lpstr>Wingdings</vt:lpstr>
      <vt:lpstr>Office Theme</vt:lpstr>
      <vt:lpstr>Accessing the File System from Node.js-Opening </vt:lpstr>
      <vt:lpstr>Introduction</vt:lpstr>
      <vt:lpstr>Asynchronous File Opening</vt:lpstr>
      <vt:lpstr>PowerPoint Presentation</vt:lpstr>
      <vt:lpstr>PowerPoint Presentation</vt:lpstr>
      <vt:lpstr>Synchronous File Opening</vt:lpstr>
      <vt:lpstr>How It Works: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Bhanu Reddy</dc:creator>
  <cp:lastModifiedBy>Bhanu Reddy</cp:lastModifiedBy>
  <cp:revision>2</cp:revision>
  <dcterms:created xsi:type="dcterms:W3CDTF">2024-09-06T16:15:01Z</dcterms:created>
  <dcterms:modified xsi:type="dcterms:W3CDTF">2024-09-06T17:33:52Z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