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2" r:id="rId8"/>
    <p:sldId id="263" r:id="rId9"/>
    <p:sldId id="265" r:id="rId10"/>
  </p:sldIdLst>
  <p:sldSz cx="14630400" cy="8229600"/>
  <p:notesSz cx="8229600" cy="14630400"/>
  <p:embeddedFontLst>
    <p:embeddedFont>
      <p:font typeface="ADLaM Display" panose="02010000000000000000" pitchFamily="2" charset="0"/>
      <p:regular r:id="rId12"/>
    </p:embeddedFont>
    <p:embeddedFont>
      <p:font typeface="Consolas" panose="020B0609020204030204" pitchFamily="49" charset="0"/>
      <p:regular r:id="rId13"/>
      <p:bold r:id="rId14"/>
      <p:italic r:id="rId15"/>
      <p:boldItalic r:id="rId16"/>
    </p:embeddedFont>
    <p:embeddedFont>
      <p:font typeface="Crimson Pro" panose="020B0604020202020204" charset="0"/>
      <p:regular r:id="rId17"/>
    </p:embeddedFont>
    <p:embeddedFont>
      <p:font typeface="Heebo" pitchFamily="2" charset="-79"/>
      <p:regular r:id="rId18"/>
    </p:embeddedFont>
    <p:embeddedFont>
      <p:font typeface="Poppins" panose="00000500000000000000" pitchFamily="2"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10"/>
  </p:normalViewPr>
  <p:slideViewPr>
    <p:cSldViewPr snapToGrid="0" snapToObjects="1">
      <p:cViewPr>
        <p:scale>
          <a:sx n="66" d="100"/>
          <a:sy n="66" d="100"/>
        </p:scale>
        <p:origin x="9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88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30791"/>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74225A-0E7B-EBC0-E255-8C30971695D5}"/>
              </a:ext>
            </a:extLst>
          </p:cNvPr>
          <p:cNvSpPr txBox="1"/>
          <p:nvPr/>
        </p:nvSpPr>
        <p:spPr>
          <a:xfrm>
            <a:off x="1504708" y="2129742"/>
            <a:ext cx="10301469" cy="2862322"/>
          </a:xfrm>
          <a:prstGeom prst="rect">
            <a:avLst/>
          </a:prstGeom>
          <a:noFill/>
        </p:spPr>
        <p:txBody>
          <a:bodyPr wrap="square" rtlCol="0">
            <a:spAutoFit/>
          </a:bodyPr>
          <a:lstStyle/>
          <a:p>
            <a:r>
              <a:rPr lang="en-US" sz="6000" b="1" dirty="0">
                <a:solidFill>
                  <a:schemeClr val="accent1">
                    <a:lumMod val="50000"/>
                  </a:schemeClr>
                </a:solidFill>
                <a:latin typeface="Poppins" panose="00000500000000000000" pitchFamily="2" charset="0"/>
                <a:cs typeface="Poppins" panose="00000500000000000000" pitchFamily="2" charset="0"/>
              </a:rPr>
              <a:t>Using Additional Node.js Modules-Using the OS Module</a:t>
            </a:r>
            <a:endParaRPr lang="en-IN" sz="6000" b="1" dirty="0">
              <a:solidFill>
                <a:schemeClr val="accent1">
                  <a:lumMod val="50000"/>
                </a:schemeClr>
              </a:solidFill>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760ED8A6-B0B8-C467-2147-C788BCA16FA0}"/>
              </a:ext>
            </a:extLst>
          </p:cNvPr>
          <p:cNvSpPr txBox="1"/>
          <p:nvPr/>
        </p:nvSpPr>
        <p:spPr>
          <a:xfrm>
            <a:off x="10185722" y="5567423"/>
            <a:ext cx="3032567" cy="1384995"/>
          </a:xfrm>
          <a:prstGeom prst="rect">
            <a:avLst/>
          </a:prstGeom>
          <a:noFill/>
        </p:spPr>
        <p:txBody>
          <a:bodyPr wrap="square" rtlCol="0">
            <a:spAutoFit/>
          </a:bodyPr>
          <a:lstStyle/>
          <a:p>
            <a:pPr algn="ctr"/>
            <a:r>
              <a:rPr lang="en-US" sz="2800" dirty="0">
                <a:latin typeface="ADLaM Display" panose="02010000000000000000" pitchFamily="2" charset="0"/>
                <a:ea typeface="ADLaM Display" panose="02010000000000000000" pitchFamily="2" charset="0"/>
                <a:cs typeface="ADLaM Display" panose="02010000000000000000" pitchFamily="2" charset="0"/>
              </a:rPr>
              <a:t>T. Virendra</a:t>
            </a:r>
          </a:p>
          <a:p>
            <a:pPr algn="ctr"/>
            <a:r>
              <a:rPr lang="en-US" sz="2800" dirty="0">
                <a:latin typeface="ADLaM Display" panose="02010000000000000000" pitchFamily="2" charset="0"/>
                <a:ea typeface="ADLaM Display" panose="02010000000000000000" pitchFamily="2" charset="0"/>
                <a:cs typeface="ADLaM Display" panose="02010000000000000000" pitchFamily="2" charset="0"/>
              </a:rPr>
              <a:t>22H51A05R9</a:t>
            </a:r>
          </a:p>
          <a:p>
            <a:pPr algn="ctr"/>
            <a:r>
              <a:rPr lang="en-US" sz="2800" dirty="0">
                <a:latin typeface="ADLaM Display" panose="02010000000000000000" pitchFamily="2" charset="0"/>
                <a:ea typeface="ADLaM Display" panose="02010000000000000000" pitchFamily="2" charset="0"/>
                <a:cs typeface="ADLaM Display" panose="02010000000000000000" pitchFamily="2" charset="0"/>
              </a:rPr>
              <a:t>CSE-D</a:t>
            </a:r>
            <a:endParaRPr lang="en-IN" sz="2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071339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89" y="1061814"/>
            <a:ext cx="7556422" cy="2068662"/>
          </a:xfrm>
          <a:prstGeom prst="rect">
            <a:avLst/>
          </a:prstGeom>
          <a:noFill/>
          <a:ln/>
        </p:spPr>
        <p:txBody>
          <a:bodyPr wrap="square" lIns="0" tIns="0" rIns="0" bIns="0" rtlCol="0" anchor="t"/>
          <a:lstStyle/>
          <a:p>
            <a:pPr marL="0" indent="0">
              <a:lnSpc>
                <a:spcPts val="7700"/>
              </a:lnSpc>
              <a:buNone/>
            </a:pPr>
            <a:r>
              <a:rPr lang="en-US" sz="6150" dirty="0">
                <a:solidFill>
                  <a:srgbClr val="152D47"/>
                </a:solidFill>
                <a:latin typeface="Crimson Pro" panose="020B0604020202020204" charset="0"/>
                <a:ea typeface="Crimson Pro" pitchFamily="34" charset="-122"/>
                <a:cs typeface="Crimson Pro" pitchFamily="34" charset="-120"/>
              </a:rPr>
              <a:t>Introduction</a:t>
            </a:r>
            <a:r>
              <a:rPr lang="en-US" sz="6150" dirty="0">
                <a:solidFill>
                  <a:srgbClr val="152D47"/>
                </a:solidFill>
                <a:latin typeface="Crimson Pro" pitchFamily="34" charset="0"/>
                <a:ea typeface="Crimson Pro" pitchFamily="34" charset="-122"/>
                <a:cs typeface="Crimson Pro" pitchFamily="34" charset="-120"/>
              </a:rPr>
              <a:t> to Node.js and its Modules</a:t>
            </a:r>
            <a:endParaRPr lang="en-US" sz="6150" dirty="0"/>
          </a:p>
        </p:txBody>
      </p:sp>
      <p:sp>
        <p:nvSpPr>
          <p:cNvPr id="4" name="Text 1"/>
          <p:cNvSpPr/>
          <p:nvPr/>
        </p:nvSpPr>
        <p:spPr>
          <a:xfrm>
            <a:off x="6280189" y="3431689"/>
            <a:ext cx="7556421" cy="3227715"/>
          </a:xfrm>
          <a:prstGeom prst="rect">
            <a:avLst/>
          </a:prstGeom>
          <a:noFill/>
          <a:ln/>
        </p:spPr>
        <p:txBody>
          <a:bodyPr wrap="square" lIns="0" tIns="0" rIns="0" bIns="0" rtlCol="0" anchor="t"/>
          <a:lstStyle/>
          <a:p>
            <a:pPr marL="0" indent="0" algn="just">
              <a:lnSpc>
                <a:spcPts val="2850"/>
              </a:lnSpc>
              <a:buNone/>
            </a:pPr>
            <a:r>
              <a:rPr lang="en-US" sz="2400" dirty="0">
                <a:solidFill>
                  <a:srgbClr val="4C4C4D"/>
                </a:solidFill>
                <a:latin typeface="Heebo" pitchFamily="34" charset="0"/>
                <a:ea typeface="Heebo" pitchFamily="34" charset="-122"/>
                <a:cs typeface="Heebo" pitchFamily="34" charset="-120"/>
              </a:rPr>
              <a:t>Node.js is a powerful JavaScript runtime environment that allows you to execute </a:t>
            </a:r>
            <a:r>
              <a:rPr lang="en-US" sz="2400" dirty="0">
                <a:solidFill>
                  <a:srgbClr val="4C4C4D"/>
                </a:solidFill>
                <a:latin typeface="Heebo" pitchFamily="2" charset="-79"/>
                <a:ea typeface="Heebo" pitchFamily="34" charset="-122"/>
                <a:cs typeface="Heebo" pitchFamily="2" charset="-79"/>
              </a:rPr>
              <a:t>JavaScript</a:t>
            </a:r>
            <a:r>
              <a:rPr lang="en-US" sz="2400" dirty="0">
                <a:solidFill>
                  <a:srgbClr val="4C4C4D"/>
                </a:solidFill>
                <a:latin typeface="Heebo" pitchFamily="34" charset="0"/>
                <a:ea typeface="Heebo" pitchFamily="34" charset="-122"/>
                <a:cs typeface="Heebo" pitchFamily="34" charset="-120"/>
              </a:rPr>
              <a:t> code outside of a web browser. It's popular for building web servers, command-line tools, and other backend applications. Node.js comes with a vast collection of modules, which are reusable pieces of code that extend the functionality of your application.</a:t>
            </a:r>
            <a:endParaRPr lang="en-US" sz="2400" dirty="0"/>
          </a:p>
        </p:txBody>
      </p:sp>
      <p:pic>
        <p:nvPicPr>
          <p:cNvPr id="1026" name="Picture 2" descr="10 Best Practices to Secure Your Node.js Application in Production | by  Afser Ali | Medium">
            <a:extLst>
              <a:ext uri="{FF2B5EF4-FFF2-40B4-BE49-F238E27FC236}">
                <a16:creationId xmlns:a16="http://schemas.microsoft.com/office/drawing/2014/main" id="{15C197B3-19CB-2FA4-7A54-360CC15ED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0318"/>
            <a:ext cx="6129086" cy="61290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75C4C56-C605-66E2-BF41-E05FE18A3682}"/>
              </a:ext>
            </a:extLst>
          </p:cNvPr>
          <p:cNvSpPr/>
          <p:nvPr/>
        </p:nvSpPr>
        <p:spPr>
          <a:xfrm>
            <a:off x="12812358" y="7699282"/>
            <a:ext cx="1688950" cy="4550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l="10626" t="2434" r="7600" b="29237"/>
          <a:stretch/>
        </p:blipFill>
        <p:spPr>
          <a:xfrm>
            <a:off x="188152" y="2206084"/>
            <a:ext cx="5865224" cy="4168904"/>
          </a:xfrm>
          <a:prstGeom prst="rect">
            <a:avLst/>
          </a:prstGeom>
        </p:spPr>
      </p:pic>
      <p:sp>
        <p:nvSpPr>
          <p:cNvPr id="3" name="Text 0"/>
          <p:cNvSpPr/>
          <p:nvPr/>
        </p:nvSpPr>
        <p:spPr>
          <a:xfrm>
            <a:off x="6280190" y="953691"/>
            <a:ext cx="7043499"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pitchFamily="34" charset="0"/>
                <a:ea typeface="Crimson Pro" pitchFamily="34" charset="-122"/>
                <a:cs typeface="Crimson Pro" pitchFamily="34" charset="-120"/>
              </a:rPr>
              <a:t>Introduction to the os Module</a:t>
            </a:r>
            <a:endParaRPr lang="en-US" sz="4450" dirty="0"/>
          </a:p>
        </p:txBody>
      </p:sp>
      <p:sp>
        <p:nvSpPr>
          <p:cNvPr id="4" name="Text 1"/>
          <p:cNvSpPr/>
          <p:nvPr/>
        </p:nvSpPr>
        <p:spPr>
          <a:xfrm>
            <a:off x="6280190" y="1909535"/>
            <a:ext cx="7556421" cy="1451610"/>
          </a:xfrm>
          <a:prstGeom prst="rect">
            <a:avLst/>
          </a:prstGeom>
          <a:noFill/>
          <a:ln/>
        </p:spPr>
        <p:txBody>
          <a:bodyPr wrap="square" lIns="0" tIns="0" rIns="0" bIns="0" rtlCol="0" anchor="t"/>
          <a:lstStyle/>
          <a:p>
            <a:pPr marL="0" indent="0" algn="just">
              <a:lnSpc>
                <a:spcPts val="2850"/>
              </a:lnSpc>
              <a:buNone/>
            </a:pPr>
            <a:r>
              <a:rPr lang="en-US" sz="2000" dirty="0">
                <a:solidFill>
                  <a:srgbClr val="4C4C4D"/>
                </a:solidFill>
                <a:latin typeface="Heebo" pitchFamily="34" charset="0"/>
                <a:ea typeface="Heebo" pitchFamily="34" charset="-122"/>
                <a:cs typeface="Heebo" pitchFamily="34" charset="-120"/>
              </a:rPr>
              <a:t>The `os` module provides access to operating system-specific information and functions, making it ideal for building platform-independent applications. It offers methods for retrieving hardware information, user environment details, and system performance metrics.</a:t>
            </a:r>
            <a:endParaRPr lang="en-US" sz="2000" dirty="0"/>
          </a:p>
        </p:txBody>
      </p:sp>
      <p:sp>
        <p:nvSpPr>
          <p:cNvPr id="5" name="Shape 2"/>
          <p:cNvSpPr/>
          <p:nvPr/>
        </p:nvSpPr>
        <p:spPr>
          <a:xfrm>
            <a:off x="6280189" y="3831043"/>
            <a:ext cx="3664863" cy="2032754"/>
          </a:xfrm>
          <a:prstGeom prst="roundRect">
            <a:avLst>
              <a:gd name="adj" fmla="val 1674"/>
            </a:avLst>
          </a:prstGeom>
          <a:solidFill>
            <a:srgbClr val="F2EEEE"/>
          </a:solidFill>
          <a:ln/>
        </p:spPr>
      </p:sp>
      <p:sp>
        <p:nvSpPr>
          <p:cNvPr id="6" name="Text 3"/>
          <p:cNvSpPr/>
          <p:nvPr/>
        </p:nvSpPr>
        <p:spPr>
          <a:xfrm>
            <a:off x="6507004" y="393620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pitchFamily="34" charset="0"/>
                <a:ea typeface="Crimson Pro" pitchFamily="34" charset="-122"/>
                <a:cs typeface="Crimson Pro" pitchFamily="34" charset="-120"/>
              </a:rPr>
              <a:t>Hardware</a:t>
            </a:r>
            <a:endParaRPr lang="en-US" sz="2200" dirty="0"/>
          </a:p>
        </p:txBody>
      </p:sp>
      <p:sp>
        <p:nvSpPr>
          <p:cNvPr id="7" name="Text 4"/>
          <p:cNvSpPr/>
          <p:nvPr/>
        </p:nvSpPr>
        <p:spPr>
          <a:xfrm>
            <a:off x="6507004" y="4426625"/>
            <a:ext cx="3211235"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Retrieve CPU architecture, core count, free memory, and other hardware specifications.</a:t>
            </a:r>
            <a:endParaRPr lang="en-US" sz="1750" dirty="0"/>
          </a:p>
        </p:txBody>
      </p:sp>
      <p:sp>
        <p:nvSpPr>
          <p:cNvPr id="8" name="Shape 5"/>
          <p:cNvSpPr/>
          <p:nvPr/>
        </p:nvSpPr>
        <p:spPr>
          <a:xfrm>
            <a:off x="10171748" y="3831043"/>
            <a:ext cx="3664863" cy="2032754"/>
          </a:xfrm>
          <a:prstGeom prst="roundRect">
            <a:avLst>
              <a:gd name="adj" fmla="val 1674"/>
            </a:avLst>
          </a:prstGeom>
          <a:solidFill>
            <a:srgbClr val="F2EEEE"/>
          </a:solidFill>
          <a:ln/>
        </p:spPr>
      </p:sp>
      <p:sp>
        <p:nvSpPr>
          <p:cNvPr id="9" name="Text 6"/>
          <p:cNvSpPr/>
          <p:nvPr/>
        </p:nvSpPr>
        <p:spPr>
          <a:xfrm>
            <a:off x="10398681" y="393620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pitchFamily="34" charset="0"/>
                <a:ea typeface="Crimson Pro" pitchFamily="34" charset="-122"/>
                <a:cs typeface="Crimson Pro" pitchFamily="34" charset="-120"/>
              </a:rPr>
              <a:t>User Environment</a:t>
            </a:r>
            <a:endParaRPr lang="en-US" sz="2200" dirty="0"/>
          </a:p>
        </p:txBody>
      </p:sp>
      <p:sp>
        <p:nvSpPr>
          <p:cNvPr id="10" name="Text 7"/>
          <p:cNvSpPr/>
          <p:nvPr/>
        </p:nvSpPr>
        <p:spPr>
          <a:xfrm>
            <a:off x="10398681" y="4426625"/>
            <a:ext cx="3211235"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Access information about the current user, home directory, and environment variables.</a:t>
            </a:r>
            <a:endParaRPr lang="en-US" sz="1750" dirty="0"/>
          </a:p>
        </p:txBody>
      </p:sp>
      <p:sp>
        <p:nvSpPr>
          <p:cNvPr id="11" name="Shape 8"/>
          <p:cNvSpPr/>
          <p:nvPr/>
        </p:nvSpPr>
        <p:spPr>
          <a:xfrm>
            <a:off x="6280190" y="6074124"/>
            <a:ext cx="7556421" cy="1306949"/>
          </a:xfrm>
          <a:prstGeom prst="roundRect">
            <a:avLst>
              <a:gd name="adj" fmla="val 2603"/>
            </a:avLst>
          </a:prstGeom>
          <a:solidFill>
            <a:srgbClr val="F2EEEE"/>
          </a:solidFill>
          <a:ln/>
        </p:spPr>
      </p:sp>
      <p:sp>
        <p:nvSpPr>
          <p:cNvPr id="12" name="Text 9"/>
          <p:cNvSpPr/>
          <p:nvPr/>
        </p:nvSpPr>
        <p:spPr>
          <a:xfrm>
            <a:off x="6507004" y="619577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pitchFamily="34" charset="0"/>
                <a:ea typeface="Crimson Pro" pitchFamily="34" charset="-122"/>
                <a:cs typeface="Crimson Pro" pitchFamily="34" charset="-120"/>
              </a:rPr>
              <a:t>System Performance</a:t>
            </a:r>
            <a:endParaRPr lang="en-US" sz="2200" dirty="0"/>
          </a:p>
        </p:txBody>
      </p:sp>
      <p:sp>
        <p:nvSpPr>
          <p:cNvPr id="13" name="Text 10"/>
          <p:cNvSpPr/>
          <p:nvPr/>
        </p:nvSpPr>
        <p:spPr>
          <a:xfrm>
            <a:off x="6507004" y="6686193"/>
            <a:ext cx="7102793"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Obtain metrics like uptime, load averages, and CPU usage.</a:t>
            </a:r>
            <a:endParaRPr lang="en-US" sz="1750" dirty="0"/>
          </a:p>
        </p:txBody>
      </p:sp>
      <p:sp>
        <p:nvSpPr>
          <p:cNvPr id="14" name="Rectangle 13">
            <a:extLst>
              <a:ext uri="{FF2B5EF4-FFF2-40B4-BE49-F238E27FC236}">
                <a16:creationId xmlns:a16="http://schemas.microsoft.com/office/drawing/2014/main" id="{2CC988F1-7FD6-C5F5-0A8A-C07E343440DB}"/>
              </a:ext>
            </a:extLst>
          </p:cNvPr>
          <p:cNvSpPr/>
          <p:nvPr/>
        </p:nvSpPr>
        <p:spPr>
          <a:xfrm>
            <a:off x="12737054" y="7702475"/>
            <a:ext cx="1796527" cy="4087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63892"/>
          </a:xfrm>
          <a:prstGeom prst="rect">
            <a:avLst/>
          </a:prstGeom>
        </p:spPr>
      </p:pic>
      <p:sp>
        <p:nvSpPr>
          <p:cNvPr id="3" name="Text 0"/>
          <p:cNvSpPr/>
          <p:nvPr/>
        </p:nvSpPr>
        <p:spPr>
          <a:xfrm>
            <a:off x="717828" y="2861961"/>
            <a:ext cx="6397109" cy="640913"/>
          </a:xfrm>
          <a:prstGeom prst="rect">
            <a:avLst/>
          </a:prstGeom>
          <a:noFill/>
          <a:ln/>
        </p:spPr>
        <p:txBody>
          <a:bodyPr wrap="none" lIns="0" tIns="0" rIns="0" bIns="0" rtlCol="0" anchor="t"/>
          <a:lstStyle/>
          <a:p>
            <a:pPr marL="0" indent="0">
              <a:lnSpc>
                <a:spcPts val="5000"/>
              </a:lnSpc>
              <a:buNone/>
            </a:pPr>
            <a:r>
              <a:rPr lang="en-US" sz="4000" dirty="0">
                <a:solidFill>
                  <a:srgbClr val="152D47"/>
                </a:solidFill>
                <a:latin typeface="Crimson Pro" pitchFamily="34" charset="0"/>
                <a:ea typeface="Crimson Pro" pitchFamily="34" charset="-122"/>
                <a:cs typeface="Crimson Pro" pitchFamily="34" charset="-120"/>
              </a:rPr>
              <a:t>Accessing System Information</a:t>
            </a:r>
            <a:endParaRPr lang="en-US" sz="4000" dirty="0"/>
          </a:p>
        </p:txBody>
      </p:sp>
      <p:sp>
        <p:nvSpPr>
          <p:cNvPr id="4" name="Text 1"/>
          <p:cNvSpPr/>
          <p:nvPr/>
        </p:nvSpPr>
        <p:spPr>
          <a:xfrm>
            <a:off x="717828" y="3755176"/>
            <a:ext cx="13194744" cy="656273"/>
          </a:xfrm>
          <a:prstGeom prst="rect">
            <a:avLst/>
          </a:prstGeom>
          <a:noFill/>
          <a:ln/>
        </p:spPr>
        <p:txBody>
          <a:bodyPr wrap="squar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The `os` module allows you to retrieve vital information about the system it's running on, such as the operating system version, architecture, and hostname. This can be useful for logging, configuration, or tailoring your application based on the environment.</a:t>
            </a:r>
            <a:endParaRPr lang="en-US" sz="1600" dirty="0"/>
          </a:p>
        </p:txBody>
      </p:sp>
      <p:sp>
        <p:nvSpPr>
          <p:cNvPr id="5" name="Shape 2"/>
          <p:cNvSpPr/>
          <p:nvPr/>
        </p:nvSpPr>
        <p:spPr>
          <a:xfrm>
            <a:off x="717828" y="4824219"/>
            <a:ext cx="13194744" cy="2700814"/>
          </a:xfrm>
          <a:prstGeom prst="roundRect">
            <a:avLst>
              <a:gd name="adj" fmla="val 1139"/>
            </a:avLst>
          </a:prstGeom>
          <a:noFill/>
          <a:ln w="7620">
            <a:solidFill>
              <a:srgbClr val="000000">
                <a:alpha val="8000"/>
              </a:srgbClr>
            </a:solidFill>
            <a:prstDash val="solid"/>
          </a:ln>
        </p:spPr>
      </p:sp>
      <p:sp>
        <p:nvSpPr>
          <p:cNvPr id="6" name="Shape 3"/>
          <p:cNvSpPr/>
          <p:nvPr/>
        </p:nvSpPr>
        <p:spPr>
          <a:xfrm>
            <a:off x="733068" y="4660149"/>
            <a:ext cx="13179504" cy="589359"/>
          </a:xfrm>
          <a:prstGeom prst="rect">
            <a:avLst/>
          </a:prstGeom>
          <a:solidFill>
            <a:srgbClr val="FFFFFF">
              <a:alpha val="4000"/>
            </a:srgbClr>
          </a:solidFill>
          <a:ln/>
        </p:spPr>
      </p:sp>
      <p:sp>
        <p:nvSpPr>
          <p:cNvPr id="7" name="Text 4"/>
          <p:cNvSpPr/>
          <p:nvPr/>
        </p:nvSpPr>
        <p:spPr>
          <a:xfrm>
            <a:off x="930473" y="4962450"/>
            <a:ext cx="6175891" cy="328136"/>
          </a:xfrm>
          <a:prstGeom prst="rect">
            <a:avLst/>
          </a:prstGeom>
          <a:noFill/>
          <a:ln/>
        </p:spPr>
        <p:txBody>
          <a:bodyPr wrap="non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Method</a:t>
            </a:r>
            <a:endParaRPr lang="en-US" sz="1600" dirty="0"/>
          </a:p>
        </p:txBody>
      </p:sp>
      <p:sp>
        <p:nvSpPr>
          <p:cNvPr id="8" name="Text 5"/>
          <p:cNvSpPr/>
          <p:nvPr/>
        </p:nvSpPr>
        <p:spPr>
          <a:xfrm>
            <a:off x="7524036" y="4962450"/>
            <a:ext cx="6175891" cy="328136"/>
          </a:xfrm>
          <a:prstGeom prst="rect">
            <a:avLst/>
          </a:prstGeom>
          <a:noFill/>
          <a:ln/>
        </p:spPr>
        <p:txBody>
          <a:bodyPr wrap="non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Description</a:t>
            </a:r>
            <a:endParaRPr lang="en-US" sz="1600" dirty="0"/>
          </a:p>
        </p:txBody>
      </p:sp>
      <p:sp>
        <p:nvSpPr>
          <p:cNvPr id="9" name="Shape 6"/>
          <p:cNvSpPr/>
          <p:nvPr/>
        </p:nvSpPr>
        <p:spPr>
          <a:xfrm>
            <a:off x="725448" y="5421198"/>
            <a:ext cx="13179504" cy="589359"/>
          </a:xfrm>
          <a:prstGeom prst="rect">
            <a:avLst/>
          </a:prstGeom>
          <a:solidFill>
            <a:srgbClr val="000000">
              <a:alpha val="4000"/>
            </a:srgbClr>
          </a:solidFill>
          <a:ln/>
        </p:spPr>
        <p:txBody>
          <a:bodyPr/>
          <a:lstStyle/>
          <a:p>
            <a:endParaRPr lang="en-IN" dirty="0"/>
          </a:p>
        </p:txBody>
      </p:sp>
      <p:sp>
        <p:nvSpPr>
          <p:cNvPr id="10" name="Text 7"/>
          <p:cNvSpPr/>
          <p:nvPr/>
        </p:nvSpPr>
        <p:spPr>
          <a:xfrm>
            <a:off x="930473" y="5551810"/>
            <a:ext cx="6175891" cy="328136"/>
          </a:xfrm>
          <a:prstGeom prst="rect">
            <a:avLst/>
          </a:prstGeom>
          <a:noFill/>
          <a:ln/>
        </p:spPr>
        <p:txBody>
          <a:bodyPr wrap="non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`os.platform()`</a:t>
            </a:r>
            <a:endParaRPr lang="en-US" sz="1600" dirty="0"/>
          </a:p>
        </p:txBody>
      </p:sp>
      <p:sp>
        <p:nvSpPr>
          <p:cNvPr id="11" name="Text 8"/>
          <p:cNvSpPr/>
          <p:nvPr/>
        </p:nvSpPr>
        <p:spPr>
          <a:xfrm>
            <a:off x="7524036" y="5551810"/>
            <a:ext cx="6175891" cy="328136"/>
          </a:xfrm>
          <a:prstGeom prst="rect">
            <a:avLst/>
          </a:prstGeom>
          <a:noFill/>
          <a:ln/>
        </p:spPr>
        <p:txBody>
          <a:bodyPr wrap="non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Returns the operating system platform, e.g., 'win32', 'darwin', 'linux'.</a:t>
            </a:r>
            <a:endParaRPr lang="en-US" sz="1600" dirty="0"/>
          </a:p>
        </p:txBody>
      </p:sp>
      <p:sp>
        <p:nvSpPr>
          <p:cNvPr id="12" name="Shape 9"/>
          <p:cNvSpPr/>
          <p:nvPr/>
        </p:nvSpPr>
        <p:spPr>
          <a:xfrm>
            <a:off x="725448" y="6010558"/>
            <a:ext cx="13179504" cy="917496"/>
          </a:xfrm>
          <a:prstGeom prst="rect">
            <a:avLst/>
          </a:prstGeom>
          <a:solidFill>
            <a:srgbClr val="FFFFFF">
              <a:alpha val="4000"/>
            </a:srgbClr>
          </a:solidFill>
          <a:ln/>
        </p:spPr>
      </p:sp>
      <p:sp>
        <p:nvSpPr>
          <p:cNvPr id="13" name="Text 10"/>
          <p:cNvSpPr/>
          <p:nvPr/>
        </p:nvSpPr>
        <p:spPr>
          <a:xfrm>
            <a:off x="930473" y="6141169"/>
            <a:ext cx="6175891" cy="328136"/>
          </a:xfrm>
          <a:prstGeom prst="rect">
            <a:avLst/>
          </a:prstGeom>
          <a:noFill/>
          <a:ln/>
        </p:spPr>
        <p:txBody>
          <a:bodyPr wrap="non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`os.release()`</a:t>
            </a:r>
            <a:endParaRPr lang="en-US" sz="1600" dirty="0"/>
          </a:p>
        </p:txBody>
      </p:sp>
      <p:sp>
        <p:nvSpPr>
          <p:cNvPr id="14" name="Text 11"/>
          <p:cNvSpPr/>
          <p:nvPr/>
        </p:nvSpPr>
        <p:spPr>
          <a:xfrm>
            <a:off x="7524036" y="6141169"/>
            <a:ext cx="6175891" cy="656273"/>
          </a:xfrm>
          <a:prstGeom prst="rect">
            <a:avLst/>
          </a:prstGeom>
          <a:noFill/>
          <a:ln/>
        </p:spPr>
        <p:txBody>
          <a:bodyPr wrap="squar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Provides the operating system release version, e.g., '10.15.7', 'Ubuntu 20.04'.</a:t>
            </a:r>
            <a:endParaRPr lang="en-US" sz="1600" dirty="0"/>
          </a:p>
        </p:txBody>
      </p:sp>
      <p:sp>
        <p:nvSpPr>
          <p:cNvPr id="15" name="Shape 12"/>
          <p:cNvSpPr/>
          <p:nvPr/>
        </p:nvSpPr>
        <p:spPr>
          <a:xfrm>
            <a:off x="725448" y="6928053"/>
            <a:ext cx="13179504" cy="589359"/>
          </a:xfrm>
          <a:prstGeom prst="rect">
            <a:avLst/>
          </a:prstGeom>
          <a:solidFill>
            <a:srgbClr val="000000">
              <a:alpha val="4000"/>
            </a:srgbClr>
          </a:solidFill>
          <a:ln/>
        </p:spPr>
      </p:sp>
      <p:sp>
        <p:nvSpPr>
          <p:cNvPr id="16" name="Text 13"/>
          <p:cNvSpPr/>
          <p:nvPr/>
        </p:nvSpPr>
        <p:spPr>
          <a:xfrm>
            <a:off x="930473" y="7058665"/>
            <a:ext cx="6175891" cy="328136"/>
          </a:xfrm>
          <a:prstGeom prst="rect">
            <a:avLst/>
          </a:prstGeom>
          <a:noFill/>
          <a:ln/>
        </p:spPr>
        <p:txBody>
          <a:bodyPr wrap="non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`os.hostname()`</a:t>
            </a:r>
            <a:endParaRPr lang="en-US" sz="1600" dirty="0"/>
          </a:p>
        </p:txBody>
      </p:sp>
      <p:sp>
        <p:nvSpPr>
          <p:cNvPr id="17" name="Text 14"/>
          <p:cNvSpPr/>
          <p:nvPr/>
        </p:nvSpPr>
        <p:spPr>
          <a:xfrm>
            <a:off x="7524036" y="7058665"/>
            <a:ext cx="6175891" cy="328136"/>
          </a:xfrm>
          <a:prstGeom prst="rect">
            <a:avLst/>
          </a:prstGeom>
          <a:noFill/>
          <a:ln/>
        </p:spPr>
        <p:txBody>
          <a:bodyPr wrap="non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Gets the hostname of the system.</a:t>
            </a:r>
            <a:endParaRPr lang="en-US" sz="1600" dirty="0"/>
          </a:p>
        </p:txBody>
      </p:sp>
      <p:sp>
        <p:nvSpPr>
          <p:cNvPr id="18" name="Rectangle 17">
            <a:extLst>
              <a:ext uri="{FF2B5EF4-FFF2-40B4-BE49-F238E27FC236}">
                <a16:creationId xmlns:a16="http://schemas.microsoft.com/office/drawing/2014/main" id="{0F89B8B2-A5A7-CFB0-F6D0-22E12E50D13D}"/>
              </a:ext>
            </a:extLst>
          </p:cNvPr>
          <p:cNvSpPr/>
          <p:nvPr/>
        </p:nvSpPr>
        <p:spPr>
          <a:xfrm>
            <a:off x="12597205" y="7810052"/>
            <a:ext cx="1957891" cy="419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7071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pitchFamily="34" charset="0"/>
                <a:ea typeface="Crimson Pro" pitchFamily="34" charset="-122"/>
                <a:cs typeface="Crimson Pro" pitchFamily="34" charset="-120"/>
              </a:rPr>
              <a:t>Working with File Paths</a:t>
            </a:r>
            <a:endParaRPr lang="en-US" sz="4450" dirty="0"/>
          </a:p>
        </p:txBody>
      </p:sp>
      <p:sp>
        <p:nvSpPr>
          <p:cNvPr id="4" name="Text 1"/>
          <p:cNvSpPr/>
          <p:nvPr/>
        </p:nvSpPr>
        <p:spPr>
          <a:xfrm>
            <a:off x="6280190" y="2019657"/>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The `path` module is fundamental for handling file and directory paths in a consistent way, regardless of the operating system. It offers functions for joining, resolving, and parsing paths, simplifying the process of working with files and directories.</a:t>
            </a:r>
            <a:endParaRPr lang="en-US" sz="1750" dirty="0"/>
          </a:p>
        </p:txBody>
      </p:sp>
      <p:sp>
        <p:nvSpPr>
          <p:cNvPr id="5" name="Shape 2"/>
          <p:cNvSpPr/>
          <p:nvPr/>
        </p:nvSpPr>
        <p:spPr>
          <a:xfrm>
            <a:off x="6280190" y="3981569"/>
            <a:ext cx="510302" cy="510302"/>
          </a:xfrm>
          <a:prstGeom prst="roundRect">
            <a:avLst>
              <a:gd name="adj" fmla="val 6667"/>
            </a:avLst>
          </a:prstGeom>
          <a:solidFill>
            <a:srgbClr val="F2EEEE"/>
          </a:solidFill>
          <a:ln/>
        </p:spPr>
      </p:sp>
      <p:sp>
        <p:nvSpPr>
          <p:cNvPr id="6" name="Text 3"/>
          <p:cNvSpPr/>
          <p:nvPr/>
        </p:nvSpPr>
        <p:spPr>
          <a:xfrm>
            <a:off x="6474500" y="4066580"/>
            <a:ext cx="121682"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pitchFamily="34" charset="0"/>
                <a:ea typeface="Crimson Pro" pitchFamily="34" charset="-122"/>
                <a:cs typeface="Crimson Pro" pitchFamily="34" charset="-120"/>
              </a:rPr>
              <a:t>1</a:t>
            </a:r>
            <a:endParaRPr lang="en-US" sz="2650" dirty="0"/>
          </a:p>
        </p:txBody>
      </p:sp>
      <p:sp>
        <p:nvSpPr>
          <p:cNvPr id="7" name="Text 4"/>
          <p:cNvSpPr/>
          <p:nvPr/>
        </p:nvSpPr>
        <p:spPr>
          <a:xfrm>
            <a:off x="7017306" y="398156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pitchFamily="34" charset="0"/>
                <a:ea typeface="Crimson Pro" pitchFamily="34" charset="-122"/>
                <a:cs typeface="Crimson Pro" pitchFamily="34" charset="-120"/>
              </a:rPr>
              <a:t>Path Manipulation</a:t>
            </a:r>
            <a:endParaRPr lang="en-US" sz="2200" dirty="0"/>
          </a:p>
        </p:txBody>
      </p:sp>
      <p:sp>
        <p:nvSpPr>
          <p:cNvPr id="8" name="Text 5"/>
          <p:cNvSpPr/>
          <p:nvPr/>
        </p:nvSpPr>
        <p:spPr>
          <a:xfrm>
            <a:off x="7017306" y="4471988"/>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Join path segments, normalize paths, and extract file names and extensions.</a:t>
            </a:r>
            <a:endParaRPr lang="en-US" sz="1750" dirty="0"/>
          </a:p>
        </p:txBody>
      </p:sp>
      <p:sp>
        <p:nvSpPr>
          <p:cNvPr id="9" name="Shape 6"/>
          <p:cNvSpPr/>
          <p:nvPr/>
        </p:nvSpPr>
        <p:spPr>
          <a:xfrm>
            <a:off x="10171867" y="3981569"/>
            <a:ext cx="510302" cy="510302"/>
          </a:xfrm>
          <a:prstGeom prst="roundRect">
            <a:avLst>
              <a:gd name="adj" fmla="val 6667"/>
            </a:avLst>
          </a:prstGeom>
          <a:solidFill>
            <a:srgbClr val="F2EEEE"/>
          </a:solidFill>
          <a:ln/>
        </p:spPr>
      </p:sp>
      <p:sp>
        <p:nvSpPr>
          <p:cNvPr id="10" name="Text 7"/>
          <p:cNvSpPr/>
          <p:nvPr/>
        </p:nvSpPr>
        <p:spPr>
          <a:xfrm>
            <a:off x="10342602" y="4066580"/>
            <a:ext cx="168831"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pitchFamily="34" charset="0"/>
                <a:ea typeface="Crimson Pro" pitchFamily="34" charset="-122"/>
                <a:cs typeface="Crimson Pro" pitchFamily="34" charset="-120"/>
              </a:rPr>
              <a:t>2</a:t>
            </a:r>
            <a:endParaRPr lang="en-US" sz="2650" dirty="0"/>
          </a:p>
        </p:txBody>
      </p:sp>
      <p:sp>
        <p:nvSpPr>
          <p:cNvPr id="11" name="Text 8"/>
          <p:cNvSpPr/>
          <p:nvPr/>
        </p:nvSpPr>
        <p:spPr>
          <a:xfrm>
            <a:off x="10908983" y="398156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pitchFamily="34" charset="0"/>
                <a:ea typeface="Crimson Pro" pitchFamily="34" charset="-122"/>
                <a:cs typeface="Crimson Pro" pitchFamily="34" charset="-120"/>
              </a:rPr>
              <a:t>Directory Operations</a:t>
            </a:r>
            <a:endParaRPr lang="en-US" sz="2200" dirty="0"/>
          </a:p>
        </p:txBody>
      </p:sp>
      <p:sp>
        <p:nvSpPr>
          <p:cNvPr id="12" name="Text 9"/>
          <p:cNvSpPr/>
          <p:nvPr/>
        </p:nvSpPr>
        <p:spPr>
          <a:xfrm>
            <a:off x="10908983" y="4471988"/>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Resolve paths relative to a specific directory and create directory structures.</a:t>
            </a:r>
            <a:endParaRPr lang="en-US" sz="1750" dirty="0"/>
          </a:p>
        </p:txBody>
      </p:sp>
      <p:sp>
        <p:nvSpPr>
          <p:cNvPr id="13" name="Shape 10"/>
          <p:cNvSpPr/>
          <p:nvPr/>
        </p:nvSpPr>
        <p:spPr>
          <a:xfrm>
            <a:off x="6280190" y="6042660"/>
            <a:ext cx="510302" cy="510302"/>
          </a:xfrm>
          <a:prstGeom prst="roundRect">
            <a:avLst>
              <a:gd name="adj" fmla="val 6667"/>
            </a:avLst>
          </a:prstGeom>
          <a:solidFill>
            <a:srgbClr val="F2EEEE"/>
          </a:solidFill>
          <a:ln/>
        </p:spPr>
      </p:sp>
      <p:sp>
        <p:nvSpPr>
          <p:cNvPr id="14" name="Text 11"/>
          <p:cNvSpPr/>
          <p:nvPr/>
        </p:nvSpPr>
        <p:spPr>
          <a:xfrm>
            <a:off x="6453426" y="6127671"/>
            <a:ext cx="163830"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pitchFamily="34" charset="0"/>
                <a:ea typeface="Crimson Pro" pitchFamily="34" charset="-122"/>
                <a:cs typeface="Crimson Pro" pitchFamily="34" charset="-120"/>
              </a:rPr>
              <a:t>3</a:t>
            </a:r>
            <a:endParaRPr lang="en-US" sz="2650" dirty="0"/>
          </a:p>
        </p:txBody>
      </p:sp>
      <p:sp>
        <p:nvSpPr>
          <p:cNvPr id="15" name="Text 12"/>
          <p:cNvSpPr/>
          <p:nvPr/>
        </p:nvSpPr>
        <p:spPr>
          <a:xfrm>
            <a:off x="7017306" y="604266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pitchFamily="34" charset="0"/>
                <a:ea typeface="Crimson Pro" pitchFamily="34" charset="-122"/>
                <a:cs typeface="Crimson Pro" pitchFamily="34" charset="-120"/>
              </a:rPr>
              <a:t>File Handling</a:t>
            </a:r>
            <a:endParaRPr lang="en-US" sz="2200" dirty="0"/>
          </a:p>
        </p:txBody>
      </p:sp>
      <p:sp>
        <p:nvSpPr>
          <p:cNvPr id="16" name="Text 13"/>
          <p:cNvSpPr/>
          <p:nvPr/>
        </p:nvSpPr>
        <p:spPr>
          <a:xfrm>
            <a:off x="7017306" y="6533078"/>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Extract file names and extensions, and determine if a path refers to a file or a directory.</a:t>
            </a:r>
            <a:endParaRPr lang="en-US" sz="1750" dirty="0"/>
          </a:p>
        </p:txBody>
      </p:sp>
      <p:sp>
        <p:nvSpPr>
          <p:cNvPr id="17" name="Rectangle 16">
            <a:extLst>
              <a:ext uri="{FF2B5EF4-FFF2-40B4-BE49-F238E27FC236}">
                <a16:creationId xmlns:a16="http://schemas.microsoft.com/office/drawing/2014/main" id="{3091524A-0B2D-3E3A-AAAC-78EAB2DEDE21}"/>
              </a:ext>
            </a:extLst>
          </p:cNvPr>
          <p:cNvSpPr/>
          <p:nvPr/>
        </p:nvSpPr>
        <p:spPr>
          <a:xfrm>
            <a:off x="12791440" y="7640320"/>
            <a:ext cx="1706880" cy="50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7506414" y="2502217"/>
            <a:ext cx="6938329" cy="3932051"/>
          </a:xfrm>
          <a:prstGeom prst="rect">
            <a:avLst/>
          </a:prstGeom>
        </p:spPr>
      </p:pic>
      <p:sp>
        <p:nvSpPr>
          <p:cNvPr id="3" name="Text 0"/>
          <p:cNvSpPr/>
          <p:nvPr/>
        </p:nvSpPr>
        <p:spPr>
          <a:xfrm>
            <a:off x="718899" y="566499"/>
            <a:ext cx="6787515" cy="641866"/>
          </a:xfrm>
          <a:prstGeom prst="rect">
            <a:avLst/>
          </a:prstGeom>
          <a:noFill/>
          <a:ln/>
        </p:spPr>
        <p:txBody>
          <a:bodyPr wrap="none" lIns="0" tIns="0" rIns="0" bIns="0" rtlCol="0" anchor="t"/>
          <a:lstStyle/>
          <a:p>
            <a:pPr marL="0" indent="0">
              <a:lnSpc>
                <a:spcPts val="5050"/>
              </a:lnSpc>
              <a:buNone/>
            </a:pPr>
            <a:r>
              <a:rPr lang="en-US" sz="4000" dirty="0">
                <a:solidFill>
                  <a:srgbClr val="152D47"/>
                </a:solidFill>
                <a:latin typeface="Crimson Pro" pitchFamily="34" charset="0"/>
                <a:ea typeface="Crimson Pro" pitchFamily="34" charset="-122"/>
                <a:cs typeface="Crimson Pro" pitchFamily="34" charset="-120"/>
              </a:rPr>
              <a:t>Interacting with the File System</a:t>
            </a:r>
            <a:endParaRPr lang="en-US" sz="4000" dirty="0"/>
          </a:p>
        </p:txBody>
      </p:sp>
      <p:sp>
        <p:nvSpPr>
          <p:cNvPr id="4" name="Text 1"/>
          <p:cNvSpPr/>
          <p:nvPr/>
        </p:nvSpPr>
        <p:spPr>
          <a:xfrm>
            <a:off x="718899" y="1516380"/>
            <a:ext cx="7706201" cy="985837"/>
          </a:xfrm>
          <a:prstGeom prst="rect">
            <a:avLst/>
          </a:prstGeom>
          <a:noFill/>
          <a:ln/>
        </p:spPr>
        <p:txBody>
          <a:bodyPr wrap="square" lIns="0" tIns="0" rIns="0" bIns="0" rtlCol="0" anchor="t"/>
          <a:lstStyle/>
          <a:p>
            <a:pPr marL="0" indent="0">
              <a:lnSpc>
                <a:spcPts val="2550"/>
              </a:lnSpc>
              <a:buNone/>
            </a:pPr>
            <a:r>
              <a:rPr lang="en-US" sz="1600" dirty="0">
                <a:solidFill>
                  <a:srgbClr val="4C4C4D"/>
                </a:solidFill>
                <a:latin typeface="Heebo" pitchFamily="34" charset="0"/>
                <a:ea typeface="Heebo" pitchFamily="34" charset="-122"/>
                <a:cs typeface="Heebo" pitchFamily="34" charset="-120"/>
              </a:rPr>
              <a:t>The `fs` module gives you direct access to the file system, allowing you to read, write, and manipulate files and directories. It provides methods for creating, deleting, renaming, and checking the existence of files and directories.</a:t>
            </a:r>
            <a:endParaRPr lang="en-US" sz="1600" dirty="0"/>
          </a:p>
        </p:txBody>
      </p:sp>
      <p:pic>
        <p:nvPicPr>
          <p:cNvPr id="5" name="Image 1" descr="preencoded.png"/>
          <p:cNvPicPr>
            <a:picLocks noChangeAspect="1"/>
          </p:cNvPicPr>
          <p:nvPr/>
        </p:nvPicPr>
        <p:blipFill>
          <a:blip r:embed="rId4"/>
          <a:stretch>
            <a:fillRect/>
          </a:stretch>
        </p:blipFill>
        <p:spPr>
          <a:xfrm>
            <a:off x="718899" y="2733199"/>
            <a:ext cx="1027033" cy="1643301"/>
          </a:xfrm>
          <a:prstGeom prst="rect">
            <a:avLst/>
          </a:prstGeom>
        </p:spPr>
      </p:pic>
      <p:sp>
        <p:nvSpPr>
          <p:cNvPr id="6" name="Text 2"/>
          <p:cNvSpPr/>
          <p:nvPr/>
        </p:nvSpPr>
        <p:spPr>
          <a:xfrm>
            <a:off x="2053947" y="2938582"/>
            <a:ext cx="2567583" cy="320992"/>
          </a:xfrm>
          <a:prstGeom prst="rect">
            <a:avLst/>
          </a:prstGeom>
          <a:noFill/>
          <a:ln/>
        </p:spPr>
        <p:txBody>
          <a:bodyPr wrap="none" lIns="0" tIns="0" rIns="0" bIns="0" rtlCol="0" anchor="t"/>
          <a:lstStyle/>
          <a:p>
            <a:pPr marL="0" indent="0" algn="l">
              <a:lnSpc>
                <a:spcPts val="2500"/>
              </a:lnSpc>
              <a:buNone/>
            </a:pPr>
            <a:r>
              <a:rPr lang="en-US" sz="2000" dirty="0">
                <a:solidFill>
                  <a:srgbClr val="4C4C4D"/>
                </a:solidFill>
                <a:latin typeface="Crimson Pro" pitchFamily="34" charset="0"/>
                <a:ea typeface="Crimson Pro" pitchFamily="34" charset="-122"/>
                <a:cs typeface="Crimson Pro" pitchFamily="34" charset="-120"/>
              </a:rPr>
              <a:t>Read Files</a:t>
            </a:r>
            <a:endParaRPr lang="en-US" sz="2000" dirty="0"/>
          </a:p>
        </p:txBody>
      </p:sp>
      <p:sp>
        <p:nvSpPr>
          <p:cNvPr id="7" name="Text 3"/>
          <p:cNvSpPr/>
          <p:nvPr/>
        </p:nvSpPr>
        <p:spPr>
          <a:xfrm>
            <a:off x="2053947" y="3382804"/>
            <a:ext cx="6371153" cy="328613"/>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Heebo" pitchFamily="34" charset="0"/>
                <a:ea typeface="Heebo" pitchFamily="34" charset="-122"/>
                <a:cs typeface="Heebo" pitchFamily="34" charset="-120"/>
              </a:rPr>
              <a:t>Access file contents, line by line or as a whole.</a:t>
            </a:r>
            <a:endParaRPr lang="en-US" sz="1600" dirty="0"/>
          </a:p>
        </p:txBody>
      </p:sp>
      <p:pic>
        <p:nvPicPr>
          <p:cNvPr id="8" name="Image 2" descr="preencoded.png"/>
          <p:cNvPicPr>
            <a:picLocks noChangeAspect="1"/>
          </p:cNvPicPr>
          <p:nvPr/>
        </p:nvPicPr>
        <p:blipFill>
          <a:blip r:embed="rId5"/>
          <a:stretch>
            <a:fillRect/>
          </a:stretch>
        </p:blipFill>
        <p:spPr>
          <a:xfrm>
            <a:off x="718899" y="4376499"/>
            <a:ext cx="1027033" cy="1643301"/>
          </a:xfrm>
          <a:prstGeom prst="rect">
            <a:avLst/>
          </a:prstGeom>
        </p:spPr>
      </p:pic>
      <p:sp>
        <p:nvSpPr>
          <p:cNvPr id="9" name="Text 4"/>
          <p:cNvSpPr/>
          <p:nvPr/>
        </p:nvSpPr>
        <p:spPr>
          <a:xfrm>
            <a:off x="2053947" y="4581882"/>
            <a:ext cx="2567583" cy="320992"/>
          </a:xfrm>
          <a:prstGeom prst="rect">
            <a:avLst/>
          </a:prstGeom>
          <a:noFill/>
          <a:ln/>
        </p:spPr>
        <p:txBody>
          <a:bodyPr wrap="none" lIns="0" tIns="0" rIns="0" bIns="0" rtlCol="0" anchor="t"/>
          <a:lstStyle/>
          <a:p>
            <a:pPr marL="0" indent="0" algn="l">
              <a:lnSpc>
                <a:spcPts val="2500"/>
              </a:lnSpc>
              <a:buNone/>
            </a:pPr>
            <a:r>
              <a:rPr lang="en-US" sz="2000" dirty="0">
                <a:solidFill>
                  <a:srgbClr val="4C4C4D"/>
                </a:solidFill>
                <a:latin typeface="Crimson Pro" pitchFamily="34" charset="0"/>
                <a:ea typeface="Crimson Pro" pitchFamily="34" charset="-122"/>
                <a:cs typeface="Crimson Pro" pitchFamily="34" charset="-120"/>
              </a:rPr>
              <a:t>Write Files</a:t>
            </a:r>
            <a:endParaRPr lang="en-US" sz="2000" dirty="0"/>
          </a:p>
        </p:txBody>
      </p:sp>
      <p:sp>
        <p:nvSpPr>
          <p:cNvPr id="10" name="Text 5"/>
          <p:cNvSpPr/>
          <p:nvPr/>
        </p:nvSpPr>
        <p:spPr>
          <a:xfrm>
            <a:off x="2053947" y="5026104"/>
            <a:ext cx="6371153" cy="328613"/>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Heebo" pitchFamily="34" charset="0"/>
                <a:ea typeface="Heebo" pitchFamily="34" charset="-122"/>
                <a:cs typeface="Heebo" pitchFamily="34" charset="-120"/>
              </a:rPr>
              <a:t>Create new files or append data to existing files.</a:t>
            </a:r>
            <a:endParaRPr lang="en-US" sz="1600" dirty="0"/>
          </a:p>
        </p:txBody>
      </p:sp>
      <p:pic>
        <p:nvPicPr>
          <p:cNvPr id="11" name="Image 3" descr="preencoded.png"/>
          <p:cNvPicPr>
            <a:picLocks noChangeAspect="1"/>
          </p:cNvPicPr>
          <p:nvPr/>
        </p:nvPicPr>
        <p:blipFill>
          <a:blip r:embed="rId6"/>
          <a:stretch>
            <a:fillRect/>
          </a:stretch>
        </p:blipFill>
        <p:spPr>
          <a:xfrm>
            <a:off x="718899" y="6019800"/>
            <a:ext cx="1027033" cy="1643301"/>
          </a:xfrm>
          <a:prstGeom prst="rect">
            <a:avLst/>
          </a:prstGeom>
        </p:spPr>
      </p:pic>
      <p:sp>
        <p:nvSpPr>
          <p:cNvPr id="12" name="Text 6"/>
          <p:cNvSpPr/>
          <p:nvPr/>
        </p:nvSpPr>
        <p:spPr>
          <a:xfrm>
            <a:off x="2053947" y="6225183"/>
            <a:ext cx="2567583" cy="320992"/>
          </a:xfrm>
          <a:prstGeom prst="rect">
            <a:avLst/>
          </a:prstGeom>
          <a:noFill/>
          <a:ln/>
        </p:spPr>
        <p:txBody>
          <a:bodyPr wrap="none" lIns="0" tIns="0" rIns="0" bIns="0" rtlCol="0" anchor="t"/>
          <a:lstStyle/>
          <a:p>
            <a:pPr marL="0" indent="0" algn="l">
              <a:lnSpc>
                <a:spcPts val="2500"/>
              </a:lnSpc>
              <a:buNone/>
            </a:pPr>
            <a:r>
              <a:rPr lang="en-US" sz="2000" dirty="0">
                <a:solidFill>
                  <a:srgbClr val="4C4C4D"/>
                </a:solidFill>
                <a:latin typeface="Crimson Pro" pitchFamily="34" charset="0"/>
                <a:ea typeface="Crimson Pro" pitchFamily="34" charset="-122"/>
                <a:cs typeface="Crimson Pro" pitchFamily="34" charset="-120"/>
              </a:rPr>
              <a:t>Directory Management</a:t>
            </a:r>
            <a:endParaRPr lang="en-US" sz="2000" dirty="0"/>
          </a:p>
        </p:txBody>
      </p:sp>
      <p:sp>
        <p:nvSpPr>
          <p:cNvPr id="13" name="Text 7"/>
          <p:cNvSpPr/>
          <p:nvPr/>
        </p:nvSpPr>
        <p:spPr>
          <a:xfrm>
            <a:off x="2053947" y="6669405"/>
            <a:ext cx="6371153" cy="328613"/>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Heebo" pitchFamily="34" charset="0"/>
                <a:ea typeface="Heebo" pitchFamily="34" charset="-122"/>
                <a:cs typeface="Heebo" pitchFamily="34" charset="-120"/>
              </a:rPr>
              <a:t>Create, delete, and list directories.</a:t>
            </a:r>
            <a:endParaRPr lang="en-US" sz="160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790218" y="615776"/>
            <a:ext cx="5644515" cy="705564"/>
          </a:xfrm>
          <a:prstGeom prst="rect">
            <a:avLst/>
          </a:prstGeom>
          <a:noFill/>
          <a:ln/>
        </p:spPr>
        <p:txBody>
          <a:bodyPr wrap="none" lIns="0" tIns="0" rIns="0" bIns="0" rtlCol="0" anchor="t"/>
          <a:lstStyle/>
          <a:p>
            <a:pPr marL="0" indent="0">
              <a:lnSpc>
                <a:spcPts val="5550"/>
              </a:lnSpc>
              <a:buNone/>
            </a:pPr>
            <a:r>
              <a:rPr lang="en-US" sz="4400" dirty="0">
                <a:solidFill>
                  <a:srgbClr val="152D47"/>
                </a:solidFill>
                <a:latin typeface="Crimson Pro" pitchFamily="34" charset="0"/>
                <a:ea typeface="Crimson Pro" pitchFamily="34" charset="-122"/>
                <a:cs typeface="Crimson Pro" pitchFamily="34" charset="-120"/>
              </a:rPr>
              <a:t>Sample Code</a:t>
            </a:r>
            <a:endParaRPr lang="en-US" sz="4400" dirty="0"/>
          </a:p>
        </p:txBody>
      </p:sp>
      <p:sp>
        <p:nvSpPr>
          <p:cNvPr id="4" name="Text 1"/>
          <p:cNvSpPr/>
          <p:nvPr/>
        </p:nvSpPr>
        <p:spPr>
          <a:xfrm>
            <a:off x="790218" y="1501545"/>
            <a:ext cx="13049964" cy="361117"/>
          </a:xfrm>
          <a:prstGeom prst="rect">
            <a:avLst/>
          </a:prstGeom>
          <a:noFill/>
          <a:ln/>
        </p:spPr>
        <p:txBody>
          <a:bodyPr wrap="none" lIns="0" tIns="0" rIns="0" bIns="0" rtlCol="0" anchor="t"/>
          <a:lstStyle/>
          <a:p>
            <a:pPr marL="0" indent="0">
              <a:lnSpc>
                <a:spcPts val="2800"/>
              </a:lnSpc>
              <a:buNone/>
            </a:pPr>
            <a:r>
              <a:rPr lang="en-US" sz="1750" dirty="0">
                <a:solidFill>
                  <a:srgbClr val="4C4C4D"/>
                </a:solidFill>
                <a:latin typeface="Heebo" pitchFamily="34" charset="0"/>
                <a:ea typeface="Heebo" pitchFamily="34" charset="-122"/>
                <a:cs typeface="Heebo" pitchFamily="34" charset="-120"/>
              </a:rPr>
              <a:t>This code snippet demonstrates how to use the `os` module to retrieve system information:</a:t>
            </a:r>
            <a:endParaRPr lang="en-US" sz="1750" dirty="0"/>
          </a:p>
        </p:txBody>
      </p:sp>
      <p:sp>
        <p:nvSpPr>
          <p:cNvPr id="5" name="Shape 2"/>
          <p:cNvSpPr/>
          <p:nvPr/>
        </p:nvSpPr>
        <p:spPr>
          <a:xfrm>
            <a:off x="790218" y="2024026"/>
            <a:ext cx="13049964" cy="2505313"/>
          </a:xfrm>
          <a:prstGeom prst="roundRect">
            <a:avLst>
              <a:gd name="adj" fmla="val 1352"/>
            </a:avLst>
          </a:prstGeom>
          <a:solidFill>
            <a:srgbClr val="CCD7FF"/>
          </a:solidFill>
          <a:ln/>
        </p:spPr>
      </p:sp>
      <p:sp>
        <p:nvSpPr>
          <p:cNvPr id="6" name="Shape 3"/>
          <p:cNvSpPr/>
          <p:nvPr/>
        </p:nvSpPr>
        <p:spPr>
          <a:xfrm>
            <a:off x="779026" y="2024026"/>
            <a:ext cx="13072348" cy="2505313"/>
          </a:xfrm>
          <a:prstGeom prst="roundRect">
            <a:avLst>
              <a:gd name="adj" fmla="val 1352"/>
            </a:avLst>
          </a:prstGeom>
          <a:solidFill>
            <a:srgbClr val="CCD7FF"/>
          </a:solidFill>
          <a:ln/>
        </p:spPr>
      </p:sp>
      <p:sp>
        <p:nvSpPr>
          <p:cNvPr id="7" name="Text 4"/>
          <p:cNvSpPr/>
          <p:nvPr/>
        </p:nvSpPr>
        <p:spPr>
          <a:xfrm>
            <a:off x="1004768" y="2193333"/>
            <a:ext cx="12620863" cy="2166699"/>
          </a:xfrm>
          <a:prstGeom prst="rect">
            <a:avLst/>
          </a:prstGeom>
          <a:noFill/>
          <a:ln/>
        </p:spPr>
        <p:txBody>
          <a:bodyPr wrap="square" lIns="0" tIns="0" rIns="0" bIns="0" rtlCol="0" anchor="t"/>
          <a:lstStyle/>
          <a:p>
            <a:pPr marL="0" indent="0">
              <a:lnSpc>
                <a:spcPts val="2800"/>
              </a:lnSpc>
              <a:buNone/>
            </a:pPr>
            <a:r>
              <a:rPr lang="en-US" sz="1750" b="1" dirty="0">
                <a:solidFill>
                  <a:srgbClr val="4C4C4D"/>
                </a:solidFill>
                <a:highlight>
                  <a:srgbClr val="CCD7FF"/>
                </a:highlight>
                <a:latin typeface="Consolas" pitchFamily="34" charset="0"/>
                <a:ea typeface="Consolas" pitchFamily="34" charset="-122"/>
                <a:cs typeface="Consolas" pitchFamily="34" charset="-120"/>
              </a:rPr>
              <a:t>const os = require('os');</a:t>
            </a:r>
            <a:endParaRPr lang="en-US" sz="1750" b="1" dirty="0"/>
          </a:p>
          <a:p>
            <a:pPr marL="0" indent="0">
              <a:lnSpc>
                <a:spcPts val="2800"/>
              </a:lnSpc>
              <a:buNone/>
            </a:pPr>
            <a:endParaRPr lang="en-US" sz="1750" b="1" dirty="0"/>
          </a:p>
          <a:p>
            <a:pPr marL="0" indent="0">
              <a:lnSpc>
                <a:spcPts val="2800"/>
              </a:lnSpc>
              <a:buNone/>
            </a:pPr>
            <a:r>
              <a:rPr lang="en-US" sz="1750" b="1" dirty="0">
                <a:solidFill>
                  <a:srgbClr val="4C4C4D"/>
                </a:solidFill>
                <a:highlight>
                  <a:srgbClr val="CCD7FF"/>
                </a:highlight>
                <a:latin typeface="Consolas" pitchFamily="34" charset="0"/>
                <a:ea typeface="Consolas" pitchFamily="34" charset="-122"/>
                <a:cs typeface="Consolas" pitchFamily="34" charset="-120"/>
              </a:rPr>
              <a:t>console.log('Platform:', os.platform());</a:t>
            </a:r>
            <a:endParaRPr lang="en-US" sz="1750" b="1" dirty="0"/>
          </a:p>
          <a:p>
            <a:pPr marL="0" indent="0">
              <a:lnSpc>
                <a:spcPts val="2800"/>
              </a:lnSpc>
              <a:buNone/>
            </a:pPr>
            <a:r>
              <a:rPr lang="en-US" sz="1750" b="1" dirty="0">
                <a:solidFill>
                  <a:srgbClr val="4C4C4D"/>
                </a:solidFill>
                <a:highlight>
                  <a:srgbClr val="CCD7FF"/>
                </a:highlight>
                <a:latin typeface="Consolas" pitchFamily="34" charset="0"/>
                <a:ea typeface="Consolas" pitchFamily="34" charset="-122"/>
                <a:cs typeface="Consolas" pitchFamily="34" charset="-120"/>
              </a:rPr>
              <a:t>console.log('Architecture:', os.arch());</a:t>
            </a:r>
            <a:endParaRPr lang="en-US" sz="1750" b="1" dirty="0"/>
          </a:p>
          <a:p>
            <a:pPr marL="0" indent="0">
              <a:lnSpc>
                <a:spcPts val="2800"/>
              </a:lnSpc>
              <a:buNone/>
            </a:pPr>
            <a:r>
              <a:rPr lang="en-US" sz="1750" b="1" dirty="0">
                <a:solidFill>
                  <a:srgbClr val="4C4C4D"/>
                </a:solidFill>
                <a:highlight>
                  <a:srgbClr val="CCD7FF"/>
                </a:highlight>
                <a:latin typeface="Consolas" pitchFamily="34" charset="0"/>
                <a:ea typeface="Consolas" pitchFamily="34" charset="-122"/>
                <a:cs typeface="Consolas" pitchFamily="34" charset="-120"/>
              </a:rPr>
              <a:t>console.log('Hostname:', os.hostname());</a:t>
            </a:r>
            <a:endParaRPr lang="en-US" sz="1750" b="1" dirty="0"/>
          </a:p>
          <a:p>
            <a:pPr marL="0" indent="0">
              <a:lnSpc>
                <a:spcPts val="2800"/>
              </a:lnSpc>
              <a:buNone/>
            </a:pPr>
            <a:r>
              <a:rPr lang="en-US" sz="1750" b="1" dirty="0">
                <a:solidFill>
                  <a:srgbClr val="4C4C4D"/>
                </a:solidFill>
                <a:highlight>
                  <a:srgbClr val="CCD7FF"/>
                </a:highlight>
                <a:latin typeface="Consolas" pitchFamily="34" charset="0"/>
                <a:ea typeface="Consolas" pitchFamily="34" charset="-122"/>
                <a:cs typeface="Consolas" pitchFamily="34" charset="-120"/>
              </a:rPr>
              <a:t>console.log('Free memory:', os.freemem() / (1024 * 1024)); // In MB</a:t>
            </a:r>
            <a:endParaRPr lang="en-US" sz="1750" b="1" dirty="0"/>
          </a:p>
        </p:txBody>
      </p:sp>
      <p:sp>
        <p:nvSpPr>
          <p:cNvPr id="8" name="Rectangle 7">
            <a:extLst>
              <a:ext uri="{FF2B5EF4-FFF2-40B4-BE49-F238E27FC236}">
                <a16:creationId xmlns:a16="http://schemas.microsoft.com/office/drawing/2014/main" id="{4C1E71E7-AF83-B8BC-E7FF-6E9167F5B6F1}"/>
              </a:ext>
            </a:extLst>
          </p:cNvPr>
          <p:cNvSpPr/>
          <p:nvPr/>
        </p:nvSpPr>
        <p:spPr>
          <a:xfrm>
            <a:off x="12685853" y="7569843"/>
            <a:ext cx="1944547" cy="6597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172CAD03-F087-8CDC-6030-A4E3CC259C03}"/>
              </a:ext>
            </a:extLst>
          </p:cNvPr>
          <p:cNvPicPr>
            <a:picLocks noChangeAspect="1"/>
          </p:cNvPicPr>
          <p:nvPr/>
        </p:nvPicPr>
        <p:blipFill>
          <a:blip r:embed="rId3"/>
          <a:stretch>
            <a:fillRect/>
          </a:stretch>
        </p:blipFill>
        <p:spPr>
          <a:xfrm>
            <a:off x="779026" y="5575815"/>
            <a:ext cx="5644509" cy="2137119"/>
          </a:xfrm>
          <a:prstGeom prst="rect">
            <a:avLst/>
          </a:prstGeom>
        </p:spPr>
      </p:pic>
      <p:sp>
        <p:nvSpPr>
          <p:cNvPr id="13" name="Text 0">
            <a:extLst>
              <a:ext uri="{FF2B5EF4-FFF2-40B4-BE49-F238E27FC236}">
                <a16:creationId xmlns:a16="http://schemas.microsoft.com/office/drawing/2014/main" id="{A1D550A1-8902-C2BE-5FE8-72F2E57FF671}"/>
              </a:ext>
            </a:extLst>
          </p:cNvPr>
          <p:cNvSpPr/>
          <p:nvPr/>
        </p:nvSpPr>
        <p:spPr>
          <a:xfrm>
            <a:off x="779020" y="4683385"/>
            <a:ext cx="5644515" cy="705564"/>
          </a:xfrm>
          <a:prstGeom prst="rect">
            <a:avLst/>
          </a:prstGeom>
          <a:noFill/>
          <a:ln/>
        </p:spPr>
        <p:txBody>
          <a:bodyPr wrap="none" lIns="0" tIns="0" rIns="0" bIns="0" rtlCol="0" anchor="t"/>
          <a:lstStyle/>
          <a:p>
            <a:pPr marL="0" indent="0">
              <a:lnSpc>
                <a:spcPts val="5550"/>
              </a:lnSpc>
              <a:buNone/>
            </a:pPr>
            <a:r>
              <a:rPr lang="en-US" sz="4000" dirty="0">
                <a:solidFill>
                  <a:srgbClr val="152D47"/>
                </a:solidFill>
                <a:latin typeface="Crimson Pro" pitchFamily="34" charset="0"/>
              </a:rPr>
              <a:t>Output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37473"/>
          </a:xfrm>
          <a:prstGeom prst="rect">
            <a:avLst/>
          </a:prstGeom>
        </p:spPr>
      </p:pic>
      <p:sp>
        <p:nvSpPr>
          <p:cNvPr id="3" name="Text 0"/>
          <p:cNvSpPr/>
          <p:nvPr/>
        </p:nvSpPr>
        <p:spPr>
          <a:xfrm>
            <a:off x="738426" y="3217664"/>
            <a:ext cx="8105894" cy="659368"/>
          </a:xfrm>
          <a:prstGeom prst="rect">
            <a:avLst/>
          </a:prstGeom>
          <a:noFill/>
          <a:ln/>
        </p:spPr>
        <p:txBody>
          <a:bodyPr wrap="none" lIns="0" tIns="0" rIns="0" bIns="0" rtlCol="0" anchor="t"/>
          <a:lstStyle/>
          <a:p>
            <a:pPr marL="0" indent="0">
              <a:lnSpc>
                <a:spcPts val="5150"/>
              </a:lnSpc>
              <a:buNone/>
            </a:pPr>
            <a:r>
              <a:rPr lang="en-US" sz="4150" dirty="0">
                <a:solidFill>
                  <a:srgbClr val="152D47"/>
                </a:solidFill>
                <a:latin typeface="Crimson Pro" pitchFamily="34" charset="0"/>
                <a:ea typeface="Crimson Pro" pitchFamily="34" charset="-122"/>
                <a:cs typeface="Crimson Pro" pitchFamily="34" charset="-120"/>
              </a:rPr>
              <a:t>Conclusion</a:t>
            </a:r>
            <a:endParaRPr lang="en-US" sz="4150" dirty="0"/>
          </a:p>
        </p:txBody>
      </p:sp>
      <p:sp>
        <p:nvSpPr>
          <p:cNvPr id="4" name="Text 1"/>
          <p:cNvSpPr/>
          <p:nvPr/>
        </p:nvSpPr>
        <p:spPr>
          <a:xfrm>
            <a:off x="738426" y="4193500"/>
            <a:ext cx="13153549" cy="2890206"/>
          </a:xfrm>
          <a:prstGeom prst="rect">
            <a:avLst/>
          </a:prstGeom>
          <a:noFill/>
          <a:ln/>
        </p:spPr>
        <p:txBody>
          <a:bodyPr wrap="square" lIns="0" tIns="0" rIns="0" bIns="0" rtlCol="0" anchor="t"/>
          <a:lstStyle/>
          <a:p>
            <a:pPr marL="342900" indent="-342900" algn="just">
              <a:lnSpc>
                <a:spcPts val="2650"/>
              </a:lnSpc>
              <a:buFont typeface="Arial" panose="020B0604020202020204" pitchFamily="34" charset="0"/>
              <a:buChar char="•"/>
            </a:pPr>
            <a:r>
              <a:rPr lang="en-US" sz="2000" dirty="0">
                <a:solidFill>
                  <a:srgbClr val="4C4C4D"/>
                </a:solidFill>
                <a:latin typeface="Heebo" pitchFamily="34" charset="0"/>
                <a:ea typeface="Heebo" pitchFamily="34" charset="-122"/>
                <a:cs typeface="Heebo" pitchFamily="34" charset="-120"/>
              </a:rPr>
              <a:t>The `os` module is a powerful tool for building Node.js applications that need to interact with the underlying operating system. Understanding how to use it effectively can enhance your application's capabilities, allowing you to tailor it to specific environments and systems.</a:t>
            </a:r>
          </a:p>
          <a:p>
            <a:pPr algn="just">
              <a:lnSpc>
                <a:spcPts val="2650"/>
              </a:lnSpc>
            </a:pPr>
            <a:endParaRPr lang="en-US" sz="2000" dirty="0">
              <a:solidFill>
                <a:srgbClr val="4C4C4D"/>
              </a:solidFill>
              <a:latin typeface="Heebo" pitchFamily="34" charset="0"/>
              <a:ea typeface="Heebo" pitchFamily="34" charset="-122"/>
              <a:cs typeface="Heebo" pitchFamily="34" charset="-120"/>
            </a:endParaRPr>
          </a:p>
          <a:p>
            <a:pPr marL="342900" indent="-342900" algn="just">
              <a:lnSpc>
                <a:spcPts val="2650"/>
              </a:lnSpc>
              <a:buFont typeface="Arial" panose="020B0604020202020204" pitchFamily="34" charset="0"/>
              <a:buChar char="•"/>
            </a:pPr>
            <a:r>
              <a:rPr lang="en-US" sz="2000" dirty="0">
                <a:solidFill>
                  <a:srgbClr val="4C4C4D"/>
                </a:solidFill>
                <a:latin typeface="Heebo" pitchFamily="34" charset="0"/>
                <a:ea typeface="Heebo" pitchFamily="34" charset="-122"/>
                <a:cs typeface="Heebo" pitchFamily="34" charset="-120"/>
              </a:rPr>
              <a:t>Utilizing its methods can enhance the functionality and performance of your applications.</a:t>
            </a:r>
          </a:p>
          <a:p>
            <a:pPr marL="342900" indent="-342900" algn="just">
              <a:lnSpc>
                <a:spcPts val="2650"/>
              </a:lnSpc>
              <a:buFont typeface="Arial" panose="020B0604020202020204" pitchFamily="34" charset="0"/>
              <a:buChar char="•"/>
            </a:pPr>
            <a:endParaRPr lang="en-US" sz="2000" dirty="0">
              <a:solidFill>
                <a:srgbClr val="4C4C4D"/>
              </a:solidFill>
              <a:latin typeface="Heebo" pitchFamily="34" charset="0"/>
              <a:ea typeface="Heebo" pitchFamily="34" charset="-122"/>
              <a:cs typeface="Heebo" pitchFamily="34" charset="-120"/>
            </a:endParaRPr>
          </a:p>
          <a:p>
            <a:pPr marL="342900" indent="-342900" algn="just">
              <a:lnSpc>
                <a:spcPts val="2650"/>
              </a:lnSpc>
              <a:buFont typeface="Arial" panose="020B0604020202020204" pitchFamily="34" charset="0"/>
              <a:buChar char="•"/>
            </a:pPr>
            <a:r>
              <a:rPr lang="en-US" sz="2000" dirty="0">
                <a:solidFill>
                  <a:srgbClr val="4C4C4D"/>
                </a:solidFill>
                <a:latin typeface="Heebo" pitchFamily="34" charset="0"/>
                <a:ea typeface="Heebo" pitchFamily="34" charset="-122"/>
                <a:cs typeface="Heebo" pitchFamily="34" charset="-120"/>
              </a:rPr>
              <a:t>Understanding how to leverage the OS module will help you build more efficient and robust Node.js applications.</a:t>
            </a:r>
          </a:p>
        </p:txBody>
      </p:sp>
      <p:sp>
        <p:nvSpPr>
          <p:cNvPr id="14" name="Rectangle 13">
            <a:extLst>
              <a:ext uri="{FF2B5EF4-FFF2-40B4-BE49-F238E27FC236}">
                <a16:creationId xmlns:a16="http://schemas.microsoft.com/office/drawing/2014/main" id="{C095AAA9-498F-8AD1-63E2-4EFCC2F6646C}"/>
              </a:ext>
            </a:extLst>
          </p:cNvPr>
          <p:cNvSpPr/>
          <p:nvPr/>
        </p:nvSpPr>
        <p:spPr>
          <a:xfrm>
            <a:off x="12732152" y="7697165"/>
            <a:ext cx="1770926" cy="5324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AF5498-6519-2051-4408-98E8654D53ED}"/>
              </a:ext>
            </a:extLst>
          </p:cNvPr>
          <p:cNvSpPr/>
          <p:nvPr/>
        </p:nvSpPr>
        <p:spPr>
          <a:xfrm>
            <a:off x="4439254" y="3653135"/>
            <a:ext cx="5751896" cy="1323439"/>
          </a:xfrm>
          <a:prstGeom prst="rect">
            <a:avLst/>
          </a:prstGeom>
          <a:noFill/>
        </p:spPr>
        <p:txBody>
          <a:bodyPr wrap="none" lIns="91440" tIns="45720" rIns="91440" bIns="45720">
            <a:spAutoFit/>
          </a:bodyPr>
          <a:lstStyle/>
          <a:p>
            <a:pPr algn="ctr"/>
            <a:r>
              <a:rPr lang="en-US" sz="8000" dirty="0">
                <a:ln w="0"/>
                <a:solidFill>
                  <a:schemeClr val="accent1"/>
                </a:solidFill>
                <a:effectLst>
                  <a:outerShdw blurRad="38100" dist="25400" dir="5400000" algn="ctr" rotWithShape="0">
                    <a:srgbClr val="6E747A">
                      <a:alpha val="43000"/>
                    </a:srgbClr>
                  </a:outerShdw>
                </a:effectLst>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1637824868"/>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641</Words>
  <Application>Microsoft Office PowerPoint</Application>
  <PresentationFormat>Custom</PresentationFormat>
  <Paragraphs>66</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ADLaM Display</vt:lpstr>
      <vt:lpstr>Poppins</vt:lpstr>
      <vt:lpstr>Crimson Pro</vt:lpstr>
      <vt:lpstr>Arial</vt:lpstr>
      <vt:lpstr>Consolas</vt:lpstr>
      <vt:lpstr>Heebo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Virendra Tangadpelliwar</cp:lastModifiedBy>
  <cp:revision>2</cp:revision>
  <dcterms:created xsi:type="dcterms:W3CDTF">2024-09-07T03:15:14Z</dcterms:created>
  <dcterms:modified xsi:type="dcterms:W3CDTF">2024-09-07T03:39:52Z</dcterms:modified>
</cp:coreProperties>
</file>