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Gelasio" charset="0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Bahnschrift Condensed" pitchFamily="34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-523" y="-101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474952"/>
            <a:ext cx="4919305" cy="327957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474952"/>
            <a:ext cx="7556421" cy="20666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 smtClean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UNDERSTANDING ANGULAR</a:t>
            </a:r>
            <a:endParaRPr lang="en-US" sz="6150" b="1" dirty="0"/>
          </a:p>
        </p:txBody>
      </p:sp>
      <p:sp>
        <p:nvSpPr>
          <p:cNvPr id="5" name="Text 1"/>
          <p:cNvSpPr/>
          <p:nvPr/>
        </p:nvSpPr>
        <p:spPr>
          <a:xfrm>
            <a:off x="793790" y="488180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5674519" y="6225659"/>
            <a:ext cx="2675692" cy="15042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smtClean="0">
                <a:latin typeface="Gelasio" pitchFamily="34" charset="0"/>
                <a:ea typeface="Gelasio" pitchFamily="34" charset="-122"/>
                <a:cs typeface="Gelasio" pitchFamily="34" charset="-120"/>
              </a:rPr>
              <a:t> T. Sathvika Reddy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smtClean="0">
                <a:latin typeface="Gelasio" pitchFamily="34" charset="0"/>
                <a:cs typeface="Gelasio" pitchFamily="34" charset="-120"/>
              </a:rPr>
              <a:t>      22H51A05T1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smtClean="0">
                <a:latin typeface="Gelasio" pitchFamily="34" charset="0"/>
                <a:cs typeface="Gelasio" pitchFamily="34" charset="-120"/>
              </a:rPr>
              <a:t>         CSE-D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4005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906" y="233958"/>
            <a:ext cx="2424470" cy="187213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55201" y="2856309"/>
            <a:ext cx="7802285" cy="584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5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Deploying an Angular Application</a:t>
            </a:r>
            <a:endParaRPr lang="en-US" sz="3650" dirty="0"/>
          </a:p>
        </p:txBody>
      </p:sp>
      <p:sp>
        <p:nvSpPr>
          <p:cNvPr id="5" name="Shape 1"/>
          <p:cNvSpPr/>
          <p:nvPr/>
        </p:nvSpPr>
        <p:spPr>
          <a:xfrm>
            <a:off x="655201" y="5567958"/>
            <a:ext cx="13319998" cy="22860"/>
          </a:xfrm>
          <a:prstGeom prst="roundRect">
            <a:avLst>
              <a:gd name="adj" fmla="val 122840"/>
            </a:avLst>
          </a:prstGeom>
          <a:solidFill>
            <a:srgbClr val="D4CEC3"/>
          </a:solidFill>
          <a:ln/>
        </p:spPr>
      </p:sp>
      <p:sp>
        <p:nvSpPr>
          <p:cNvPr id="6" name="Shape 2"/>
          <p:cNvSpPr/>
          <p:nvPr/>
        </p:nvSpPr>
        <p:spPr>
          <a:xfrm>
            <a:off x="3251478" y="4912816"/>
            <a:ext cx="22860" cy="655201"/>
          </a:xfrm>
          <a:prstGeom prst="roundRect">
            <a:avLst>
              <a:gd name="adj" fmla="val 122840"/>
            </a:avLst>
          </a:prstGeom>
          <a:solidFill>
            <a:srgbClr val="D4CEC3"/>
          </a:solidFill>
          <a:ln/>
        </p:spPr>
      </p:sp>
      <p:sp>
        <p:nvSpPr>
          <p:cNvPr id="7" name="Shape 3"/>
          <p:cNvSpPr/>
          <p:nvPr/>
        </p:nvSpPr>
        <p:spPr>
          <a:xfrm>
            <a:off x="3052405" y="5357396"/>
            <a:ext cx="421124" cy="42112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8" name="Text 4"/>
          <p:cNvSpPr/>
          <p:nvPr/>
        </p:nvSpPr>
        <p:spPr>
          <a:xfrm>
            <a:off x="3196709" y="5427524"/>
            <a:ext cx="132517" cy="280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039422" y="3722013"/>
            <a:ext cx="2447092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Build the Application</a:t>
            </a:r>
            <a:endParaRPr lang="en-US" sz="1800" dirty="0"/>
          </a:p>
        </p:txBody>
      </p:sp>
      <p:sp>
        <p:nvSpPr>
          <p:cNvPr id="10" name="Text 6"/>
          <p:cNvSpPr/>
          <p:nvPr/>
        </p:nvSpPr>
        <p:spPr>
          <a:xfrm>
            <a:off x="842367" y="4126706"/>
            <a:ext cx="4841319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The Angular CLI provides a command to build the application, creating optimized production bundles</a:t>
            </a:r>
            <a:r>
              <a:rPr lang="en-US" sz="14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450" dirty="0"/>
          </a:p>
        </p:txBody>
      </p:sp>
      <p:sp>
        <p:nvSpPr>
          <p:cNvPr id="11" name="Shape 7"/>
          <p:cNvSpPr/>
          <p:nvPr/>
        </p:nvSpPr>
        <p:spPr>
          <a:xfrm>
            <a:off x="5952887" y="5567898"/>
            <a:ext cx="22860" cy="655201"/>
          </a:xfrm>
          <a:prstGeom prst="roundRect">
            <a:avLst>
              <a:gd name="adj" fmla="val 122840"/>
            </a:avLst>
          </a:prstGeom>
          <a:solidFill>
            <a:srgbClr val="D4CEC3"/>
          </a:solidFill>
          <a:ln/>
        </p:spPr>
      </p:sp>
      <p:sp>
        <p:nvSpPr>
          <p:cNvPr id="12" name="Shape 8"/>
          <p:cNvSpPr/>
          <p:nvPr/>
        </p:nvSpPr>
        <p:spPr>
          <a:xfrm>
            <a:off x="5753814" y="5357396"/>
            <a:ext cx="421124" cy="42112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3" name="Text 9"/>
          <p:cNvSpPr/>
          <p:nvPr/>
        </p:nvSpPr>
        <p:spPr>
          <a:xfrm>
            <a:off x="5879306" y="5427524"/>
            <a:ext cx="170140" cy="280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4419600" y="6410325"/>
            <a:ext cx="3089672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Choose a Hosting Platform</a:t>
            </a:r>
            <a:endParaRPr lang="en-US" sz="1800" dirty="0"/>
          </a:p>
        </p:txBody>
      </p:sp>
      <p:sp>
        <p:nvSpPr>
          <p:cNvPr id="15" name="Text 11"/>
          <p:cNvSpPr/>
          <p:nvPr/>
        </p:nvSpPr>
        <p:spPr>
          <a:xfrm>
            <a:off x="3543776" y="6815018"/>
            <a:ext cx="4841319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Options include cloud platforms (AWS, Azure, Google Cloud), static hosting providers, or custom servers.</a:t>
            </a:r>
            <a:endParaRPr lang="en-US" sz="1450" dirty="0"/>
          </a:p>
        </p:txBody>
      </p:sp>
      <p:sp>
        <p:nvSpPr>
          <p:cNvPr id="16" name="Shape 12"/>
          <p:cNvSpPr/>
          <p:nvPr/>
        </p:nvSpPr>
        <p:spPr>
          <a:xfrm>
            <a:off x="8654296" y="4912816"/>
            <a:ext cx="22860" cy="655201"/>
          </a:xfrm>
          <a:prstGeom prst="roundRect">
            <a:avLst>
              <a:gd name="adj" fmla="val 122840"/>
            </a:avLst>
          </a:prstGeom>
          <a:solidFill>
            <a:srgbClr val="D4CEC3"/>
          </a:solidFill>
          <a:ln/>
        </p:spPr>
      </p:sp>
      <p:sp>
        <p:nvSpPr>
          <p:cNvPr id="17" name="Shape 13"/>
          <p:cNvSpPr/>
          <p:nvPr/>
        </p:nvSpPr>
        <p:spPr>
          <a:xfrm>
            <a:off x="8455223" y="5357396"/>
            <a:ext cx="421124" cy="42112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8" name="Text 14"/>
          <p:cNvSpPr/>
          <p:nvPr/>
        </p:nvSpPr>
        <p:spPr>
          <a:xfrm>
            <a:off x="8581192" y="5427524"/>
            <a:ext cx="169188" cy="280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200" dirty="0"/>
          </a:p>
        </p:txBody>
      </p:sp>
      <p:sp>
        <p:nvSpPr>
          <p:cNvPr id="19" name="Text 15"/>
          <p:cNvSpPr/>
          <p:nvPr/>
        </p:nvSpPr>
        <p:spPr>
          <a:xfrm>
            <a:off x="7432477" y="3722013"/>
            <a:ext cx="2466618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Deploy the Built Files</a:t>
            </a:r>
            <a:endParaRPr lang="en-US" sz="1800" dirty="0"/>
          </a:p>
        </p:txBody>
      </p:sp>
      <p:sp>
        <p:nvSpPr>
          <p:cNvPr id="20" name="Text 16"/>
          <p:cNvSpPr/>
          <p:nvPr/>
        </p:nvSpPr>
        <p:spPr>
          <a:xfrm>
            <a:off x="6245185" y="4126706"/>
            <a:ext cx="4841319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Upload the built application files to the chosen hosting platform.</a:t>
            </a:r>
            <a:endParaRPr lang="en-US" sz="1450" dirty="0"/>
          </a:p>
        </p:txBody>
      </p:sp>
      <p:sp>
        <p:nvSpPr>
          <p:cNvPr id="21" name="Shape 17"/>
          <p:cNvSpPr/>
          <p:nvPr/>
        </p:nvSpPr>
        <p:spPr>
          <a:xfrm>
            <a:off x="11355705" y="5567898"/>
            <a:ext cx="22860" cy="655201"/>
          </a:xfrm>
          <a:prstGeom prst="roundRect">
            <a:avLst>
              <a:gd name="adj" fmla="val 122840"/>
            </a:avLst>
          </a:prstGeom>
          <a:solidFill>
            <a:srgbClr val="D4CEC3"/>
          </a:solidFill>
          <a:ln/>
        </p:spPr>
      </p:sp>
      <p:sp>
        <p:nvSpPr>
          <p:cNvPr id="22" name="Shape 18"/>
          <p:cNvSpPr/>
          <p:nvPr/>
        </p:nvSpPr>
        <p:spPr>
          <a:xfrm>
            <a:off x="11156633" y="5357396"/>
            <a:ext cx="421124" cy="421124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23" name="Text 19"/>
          <p:cNvSpPr/>
          <p:nvPr/>
        </p:nvSpPr>
        <p:spPr>
          <a:xfrm>
            <a:off x="11279624" y="5427524"/>
            <a:ext cx="175141" cy="280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200" dirty="0"/>
          </a:p>
        </p:txBody>
      </p:sp>
      <p:sp>
        <p:nvSpPr>
          <p:cNvPr id="24" name="Text 20"/>
          <p:cNvSpPr/>
          <p:nvPr/>
        </p:nvSpPr>
        <p:spPr>
          <a:xfrm>
            <a:off x="9882783" y="6410325"/>
            <a:ext cx="2968943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Configure the Application</a:t>
            </a:r>
            <a:endParaRPr lang="en-US" sz="1800" dirty="0"/>
          </a:p>
        </p:txBody>
      </p:sp>
      <p:sp>
        <p:nvSpPr>
          <p:cNvPr id="25" name="Text 21"/>
          <p:cNvSpPr/>
          <p:nvPr/>
        </p:nvSpPr>
        <p:spPr>
          <a:xfrm>
            <a:off x="8946594" y="6815018"/>
            <a:ext cx="4841319" cy="8983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Depending on the hosting platform, configure settings like domain names, environment variables, and security measures.</a:t>
            </a:r>
            <a:endParaRPr lang="en-US" sz="14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2540" y="2705808"/>
            <a:ext cx="79744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latin typeface="Bahnschrift Condensed" pitchFamily="34" charset="0"/>
              </a:rPr>
              <a:t>THANK YOU</a:t>
            </a:r>
            <a:endParaRPr lang="en-US" sz="15000" dirty="0">
              <a:latin typeface="Bahnschrift Condense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3" y="2715816"/>
            <a:ext cx="4973955" cy="27978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03871" y="564594"/>
            <a:ext cx="7709059" cy="1281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Understanding the Angular Framework</a:t>
            </a:r>
            <a:endParaRPr lang="en-US" sz="4000" dirty="0"/>
          </a:p>
        </p:txBody>
      </p:sp>
      <p:sp>
        <p:nvSpPr>
          <p:cNvPr id="5" name="Shape 1"/>
          <p:cNvSpPr/>
          <p:nvPr/>
        </p:nvSpPr>
        <p:spPr>
          <a:xfrm>
            <a:off x="6203871" y="2153364"/>
            <a:ext cx="3752136" cy="2813447"/>
          </a:xfrm>
          <a:prstGeom prst="roundRect">
            <a:avLst>
              <a:gd name="adj" fmla="val 1093"/>
            </a:avLst>
          </a:prstGeom>
          <a:solidFill>
            <a:srgbClr val="EEE8DD"/>
          </a:solidFill>
          <a:ln/>
        </p:spPr>
      </p:sp>
      <p:sp>
        <p:nvSpPr>
          <p:cNvPr id="6" name="Text 2"/>
          <p:cNvSpPr/>
          <p:nvPr/>
        </p:nvSpPr>
        <p:spPr>
          <a:xfrm>
            <a:off x="6408777" y="2358271"/>
            <a:ext cx="3342322" cy="640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Component-Based Architecture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6408777" y="3121819"/>
            <a:ext cx="3342322" cy="1640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Angular applications are built using reusable components, which encapsulate functionality and structure, promoting code modularity and maintainability.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10160913" y="2153364"/>
            <a:ext cx="3752136" cy="2813447"/>
          </a:xfrm>
          <a:prstGeom prst="roundRect">
            <a:avLst>
              <a:gd name="adj" fmla="val 1093"/>
            </a:avLst>
          </a:prstGeom>
          <a:solidFill>
            <a:srgbClr val="EEE8DD"/>
          </a:solidFill>
          <a:ln/>
        </p:spPr>
      </p:sp>
      <p:sp>
        <p:nvSpPr>
          <p:cNvPr id="9" name="Text 5"/>
          <p:cNvSpPr/>
          <p:nvPr/>
        </p:nvSpPr>
        <p:spPr>
          <a:xfrm>
            <a:off x="10365819" y="2358271"/>
            <a:ext cx="2562582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Binding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10365819" y="2801541"/>
            <a:ext cx="3342322" cy="1640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Angular facilitates seamless data synchronization between components and the user interface, ensuring a dynamic and responsive user experience.</a:t>
            </a: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6203871" y="5171718"/>
            <a:ext cx="3752136" cy="2493169"/>
          </a:xfrm>
          <a:prstGeom prst="roundRect">
            <a:avLst>
              <a:gd name="adj" fmla="val 1233"/>
            </a:avLst>
          </a:prstGeom>
          <a:solidFill>
            <a:srgbClr val="EEE8DD"/>
          </a:solidFill>
          <a:ln/>
        </p:spPr>
      </p:sp>
      <p:sp>
        <p:nvSpPr>
          <p:cNvPr id="12" name="Text 8"/>
          <p:cNvSpPr/>
          <p:nvPr/>
        </p:nvSpPr>
        <p:spPr>
          <a:xfrm>
            <a:off x="6408777" y="5376624"/>
            <a:ext cx="2762488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Dependency Injection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6408777" y="5819894"/>
            <a:ext cx="3342322" cy="1640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Angular's dependency injection system enables components to request and receive services, promoting code reusability and testability.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10160913" y="5171718"/>
            <a:ext cx="3752136" cy="2493169"/>
          </a:xfrm>
          <a:prstGeom prst="roundRect">
            <a:avLst>
              <a:gd name="adj" fmla="val 1233"/>
            </a:avLst>
          </a:prstGeom>
          <a:solidFill>
            <a:srgbClr val="EEE8DD"/>
          </a:solidFill>
          <a:ln/>
        </p:spPr>
      </p:sp>
      <p:sp>
        <p:nvSpPr>
          <p:cNvPr id="15" name="Text 11"/>
          <p:cNvSpPr/>
          <p:nvPr/>
        </p:nvSpPr>
        <p:spPr>
          <a:xfrm>
            <a:off x="10365819" y="5376624"/>
            <a:ext cx="2705576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Modules and Routing</a:t>
            </a:r>
            <a:endParaRPr lang="en-US" sz="2000" dirty="0"/>
          </a:p>
        </p:txBody>
      </p:sp>
      <p:sp>
        <p:nvSpPr>
          <p:cNvPr id="16" name="Text 12"/>
          <p:cNvSpPr/>
          <p:nvPr/>
        </p:nvSpPr>
        <p:spPr>
          <a:xfrm>
            <a:off x="10365819" y="5819894"/>
            <a:ext cx="3342322" cy="1640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Angular's modular structure allows developers to organize code into logical units, while its routing system enables navigation between different parts of the application</a:t>
            </a: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87383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Angular's Role in the Full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33935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Front-End Development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Angular is primarily used for building front-end web applications, providing a robust framework for creating user interfaces, managing data, and handling user interactions.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2813"/>
            <a:ext cx="30137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Back-End Integration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3395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Angular seamlessly integrates with back-end systems through RESTful APIs, enabling communication between the front-end and back-end services.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Management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Angular utilizes services like RxJS to manage data flow, handle asynchronous operations, and ensure efficient data handling across the application.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147" y="2698313"/>
            <a:ext cx="5036106" cy="283285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0079" y="496610"/>
            <a:ext cx="7883842" cy="1125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Setting up an Angular Development Environment</a:t>
            </a:r>
            <a:endParaRPr lang="en-US" sz="3500" dirty="0"/>
          </a:p>
        </p:txBody>
      </p:sp>
      <p:sp>
        <p:nvSpPr>
          <p:cNvPr id="5" name="Shape 1"/>
          <p:cNvSpPr/>
          <p:nvPr/>
        </p:nvSpPr>
        <p:spPr>
          <a:xfrm>
            <a:off x="888683" y="1891784"/>
            <a:ext cx="22860" cy="5841206"/>
          </a:xfrm>
          <a:prstGeom prst="roundRect">
            <a:avLst>
              <a:gd name="adj" fmla="val 118138"/>
            </a:avLst>
          </a:prstGeom>
          <a:solidFill>
            <a:srgbClr val="D4CEC3"/>
          </a:solidFill>
          <a:ln/>
        </p:spPr>
      </p:sp>
      <p:sp>
        <p:nvSpPr>
          <p:cNvPr id="6" name="Shape 2"/>
          <p:cNvSpPr/>
          <p:nvPr/>
        </p:nvSpPr>
        <p:spPr>
          <a:xfrm>
            <a:off x="1079778" y="2285405"/>
            <a:ext cx="630079" cy="22860"/>
          </a:xfrm>
          <a:prstGeom prst="roundRect">
            <a:avLst>
              <a:gd name="adj" fmla="val 118138"/>
            </a:avLst>
          </a:prstGeom>
          <a:solidFill>
            <a:srgbClr val="D4CEC3"/>
          </a:solidFill>
          <a:ln/>
        </p:spPr>
      </p:sp>
      <p:sp>
        <p:nvSpPr>
          <p:cNvPr id="7" name="Shape 3"/>
          <p:cNvSpPr/>
          <p:nvPr/>
        </p:nvSpPr>
        <p:spPr>
          <a:xfrm>
            <a:off x="697587" y="2094309"/>
            <a:ext cx="405051" cy="405051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8" name="Text 4"/>
          <p:cNvSpPr/>
          <p:nvPr/>
        </p:nvSpPr>
        <p:spPr>
          <a:xfrm>
            <a:off x="836414" y="2161818"/>
            <a:ext cx="127397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1890236" y="2071807"/>
            <a:ext cx="2652117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 Node.js and npm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1890236" y="2461022"/>
            <a:ext cx="6623685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Node.js provides the runtime environment, while npm (Node Package Manager) manages project dependencies.</a:t>
            </a:r>
            <a:endParaRPr lang="en-US" sz="1400" dirty="0"/>
          </a:p>
        </p:txBody>
      </p:sp>
      <p:sp>
        <p:nvSpPr>
          <p:cNvPr id="11" name="Shape 7"/>
          <p:cNvSpPr/>
          <p:nvPr/>
        </p:nvSpPr>
        <p:spPr>
          <a:xfrm>
            <a:off x="1079778" y="3790712"/>
            <a:ext cx="630079" cy="22860"/>
          </a:xfrm>
          <a:prstGeom prst="roundRect">
            <a:avLst>
              <a:gd name="adj" fmla="val 118138"/>
            </a:avLst>
          </a:prstGeom>
          <a:solidFill>
            <a:srgbClr val="D4CEC3"/>
          </a:solidFill>
          <a:ln/>
        </p:spPr>
      </p:sp>
      <p:sp>
        <p:nvSpPr>
          <p:cNvPr id="12" name="Shape 8"/>
          <p:cNvSpPr/>
          <p:nvPr/>
        </p:nvSpPr>
        <p:spPr>
          <a:xfrm>
            <a:off x="697587" y="3599617"/>
            <a:ext cx="405051" cy="405051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3" name="Text 9"/>
          <p:cNvSpPr/>
          <p:nvPr/>
        </p:nvSpPr>
        <p:spPr>
          <a:xfrm>
            <a:off x="818198" y="3667125"/>
            <a:ext cx="163711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100" dirty="0"/>
          </a:p>
        </p:txBody>
      </p:sp>
      <p:sp>
        <p:nvSpPr>
          <p:cNvPr id="14" name="Text 10"/>
          <p:cNvSpPr/>
          <p:nvPr/>
        </p:nvSpPr>
        <p:spPr>
          <a:xfrm>
            <a:off x="1890236" y="3577114"/>
            <a:ext cx="2532936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 the Angular CLI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1890236" y="3966329"/>
            <a:ext cx="6623685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The Angular CLI (Command Line Interface) simplifies project creation, development, and deployment.</a:t>
            </a:r>
            <a:endParaRPr lang="en-US" sz="1400" dirty="0"/>
          </a:p>
        </p:txBody>
      </p:sp>
      <p:sp>
        <p:nvSpPr>
          <p:cNvPr id="16" name="Shape 12"/>
          <p:cNvSpPr/>
          <p:nvPr/>
        </p:nvSpPr>
        <p:spPr>
          <a:xfrm>
            <a:off x="1079778" y="5296019"/>
            <a:ext cx="630079" cy="22860"/>
          </a:xfrm>
          <a:prstGeom prst="roundRect">
            <a:avLst>
              <a:gd name="adj" fmla="val 118138"/>
            </a:avLst>
          </a:prstGeom>
          <a:solidFill>
            <a:srgbClr val="D4CEC3"/>
          </a:solidFill>
          <a:ln/>
        </p:spPr>
      </p:sp>
      <p:sp>
        <p:nvSpPr>
          <p:cNvPr id="17" name="Shape 13"/>
          <p:cNvSpPr/>
          <p:nvPr/>
        </p:nvSpPr>
        <p:spPr>
          <a:xfrm>
            <a:off x="697587" y="5104924"/>
            <a:ext cx="405051" cy="405051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8" name="Text 14"/>
          <p:cNvSpPr/>
          <p:nvPr/>
        </p:nvSpPr>
        <p:spPr>
          <a:xfrm>
            <a:off x="818674" y="5172432"/>
            <a:ext cx="162758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100" dirty="0"/>
          </a:p>
        </p:txBody>
      </p:sp>
      <p:sp>
        <p:nvSpPr>
          <p:cNvPr id="19" name="Text 15"/>
          <p:cNvSpPr/>
          <p:nvPr/>
        </p:nvSpPr>
        <p:spPr>
          <a:xfrm>
            <a:off x="1890236" y="5082421"/>
            <a:ext cx="2306003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Create a New Project</a:t>
            </a:r>
            <a:endParaRPr lang="en-US" sz="1750" dirty="0"/>
          </a:p>
        </p:txBody>
      </p:sp>
      <p:sp>
        <p:nvSpPr>
          <p:cNvPr id="20" name="Text 16"/>
          <p:cNvSpPr/>
          <p:nvPr/>
        </p:nvSpPr>
        <p:spPr>
          <a:xfrm>
            <a:off x="1890236" y="5471636"/>
            <a:ext cx="6623685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</a:t>
            </a:r>
            <a:r>
              <a:rPr lang="en-US" sz="14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he Angular CLI provides a command to create a new Angular project with pre-configured files and dependencies.</a:t>
            </a:r>
            <a:endParaRPr lang="en-US" sz="1400" dirty="0"/>
          </a:p>
        </p:txBody>
      </p:sp>
      <p:sp>
        <p:nvSpPr>
          <p:cNvPr id="21" name="Shape 17"/>
          <p:cNvSpPr/>
          <p:nvPr/>
        </p:nvSpPr>
        <p:spPr>
          <a:xfrm>
            <a:off x="1079778" y="6801326"/>
            <a:ext cx="630079" cy="22860"/>
          </a:xfrm>
          <a:prstGeom prst="roundRect">
            <a:avLst>
              <a:gd name="adj" fmla="val 118138"/>
            </a:avLst>
          </a:prstGeom>
          <a:solidFill>
            <a:srgbClr val="D4CEC3"/>
          </a:solidFill>
          <a:ln/>
        </p:spPr>
      </p:sp>
      <p:sp>
        <p:nvSpPr>
          <p:cNvPr id="22" name="Shape 18"/>
          <p:cNvSpPr/>
          <p:nvPr/>
        </p:nvSpPr>
        <p:spPr>
          <a:xfrm>
            <a:off x="697587" y="6610231"/>
            <a:ext cx="405051" cy="405051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23" name="Text 19"/>
          <p:cNvSpPr/>
          <p:nvPr/>
        </p:nvSpPr>
        <p:spPr>
          <a:xfrm>
            <a:off x="815816" y="6677739"/>
            <a:ext cx="168473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100" dirty="0"/>
          </a:p>
        </p:txBody>
      </p:sp>
      <p:sp>
        <p:nvSpPr>
          <p:cNvPr id="24" name="Text 20"/>
          <p:cNvSpPr/>
          <p:nvPr/>
        </p:nvSpPr>
        <p:spPr>
          <a:xfrm>
            <a:off x="1890236" y="6587728"/>
            <a:ext cx="3193375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Run the Development Server</a:t>
            </a:r>
            <a:endParaRPr lang="en-US" sz="1750" dirty="0"/>
          </a:p>
        </p:txBody>
      </p:sp>
      <p:sp>
        <p:nvSpPr>
          <p:cNvPr id="25" name="Text 21"/>
          <p:cNvSpPr/>
          <p:nvPr/>
        </p:nvSpPr>
        <p:spPr>
          <a:xfrm>
            <a:off x="1890236" y="6976943"/>
            <a:ext cx="6623685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The Angular CLI includes a development server that automatically builds and serves the application for testing and debugging.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92" y="2710101"/>
            <a:ext cx="5001816" cy="280939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64580" y="769977"/>
            <a:ext cx="7787640" cy="1211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Angular Components and Templates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6164580" y="2489716"/>
            <a:ext cx="436007" cy="436007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6" name="Text 2"/>
          <p:cNvSpPr/>
          <p:nvPr/>
        </p:nvSpPr>
        <p:spPr>
          <a:xfrm>
            <a:off x="6314003" y="2562344"/>
            <a:ext cx="137041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250" dirty="0"/>
          </a:p>
        </p:txBody>
      </p:sp>
      <p:sp>
        <p:nvSpPr>
          <p:cNvPr id="7" name="Text 3"/>
          <p:cNvSpPr/>
          <p:nvPr/>
        </p:nvSpPr>
        <p:spPr>
          <a:xfrm>
            <a:off x="6794302" y="2489716"/>
            <a:ext cx="2422208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Components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6794302" y="2908578"/>
            <a:ext cx="3167301" cy="1550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Components are building blocks of an Angular application. They encapsulate view logic, data, and behavior, promoting code reuse and maintainability.</a:t>
            </a:r>
            <a:endParaRPr lang="en-US" sz="1500" dirty="0"/>
          </a:p>
        </p:txBody>
      </p:sp>
      <p:sp>
        <p:nvSpPr>
          <p:cNvPr id="9" name="Shape 5"/>
          <p:cNvSpPr/>
          <p:nvPr/>
        </p:nvSpPr>
        <p:spPr>
          <a:xfrm>
            <a:off x="10155317" y="2489716"/>
            <a:ext cx="436007" cy="436007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0" name="Text 6"/>
          <p:cNvSpPr/>
          <p:nvPr/>
        </p:nvSpPr>
        <p:spPr>
          <a:xfrm>
            <a:off x="10285214" y="2562344"/>
            <a:ext cx="176093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250" dirty="0"/>
          </a:p>
        </p:txBody>
      </p:sp>
      <p:sp>
        <p:nvSpPr>
          <p:cNvPr id="11" name="Text 7"/>
          <p:cNvSpPr/>
          <p:nvPr/>
        </p:nvSpPr>
        <p:spPr>
          <a:xfrm>
            <a:off x="10785038" y="2489716"/>
            <a:ext cx="2422208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Templates</a:t>
            </a:r>
            <a:endParaRPr lang="en-US" sz="1900" dirty="0"/>
          </a:p>
        </p:txBody>
      </p:sp>
      <p:sp>
        <p:nvSpPr>
          <p:cNvPr id="12" name="Text 8"/>
          <p:cNvSpPr/>
          <p:nvPr/>
        </p:nvSpPr>
        <p:spPr>
          <a:xfrm>
            <a:off x="10785038" y="2908578"/>
            <a:ext cx="316730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Templates define the visual structure of components, using Angular's templating syntax to bind data and logic to the HTML elements.</a:t>
            </a:r>
            <a:endParaRPr lang="en-US" sz="1500" dirty="0"/>
          </a:p>
        </p:txBody>
      </p:sp>
      <p:sp>
        <p:nvSpPr>
          <p:cNvPr id="13" name="Shape 9"/>
          <p:cNvSpPr/>
          <p:nvPr/>
        </p:nvSpPr>
        <p:spPr>
          <a:xfrm>
            <a:off x="6164580" y="4870490"/>
            <a:ext cx="436007" cy="436007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4" name="Text 10"/>
          <p:cNvSpPr/>
          <p:nvPr/>
        </p:nvSpPr>
        <p:spPr>
          <a:xfrm>
            <a:off x="6294953" y="4943118"/>
            <a:ext cx="175141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250" dirty="0"/>
          </a:p>
        </p:txBody>
      </p:sp>
      <p:sp>
        <p:nvSpPr>
          <p:cNvPr id="15" name="Text 11"/>
          <p:cNvSpPr/>
          <p:nvPr/>
        </p:nvSpPr>
        <p:spPr>
          <a:xfrm>
            <a:off x="6794302" y="4870490"/>
            <a:ext cx="2422208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Binding</a:t>
            </a:r>
            <a:endParaRPr lang="en-US" sz="1900" dirty="0"/>
          </a:p>
        </p:txBody>
      </p:sp>
      <p:sp>
        <p:nvSpPr>
          <p:cNvPr id="16" name="Text 12"/>
          <p:cNvSpPr/>
          <p:nvPr/>
        </p:nvSpPr>
        <p:spPr>
          <a:xfrm>
            <a:off x="6794302" y="5289352"/>
            <a:ext cx="3167301" cy="1860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Angular provides various data binding mechanisms, including interpolation, property binding, event binding, and two-way binding, enabling dynamic updates between the component and the template.</a:t>
            </a:r>
            <a:endParaRPr lang="en-US" sz="1500" dirty="0"/>
          </a:p>
        </p:txBody>
      </p:sp>
      <p:sp>
        <p:nvSpPr>
          <p:cNvPr id="17" name="Shape 13"/>
          <p:cNvSpPr/>
          <p:nvPr/>
        </p:nvSpPr>
        <p:spPr>
          <a:xfrm>
            <a:off x="10155317" y="4870490"/>
            <a:ext cx="436007" cy="436007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8" name="Text 14"/>
          <p:cNvSpPr/>
          <p:nvPr/>
        </p:nvSpPr>
        <p:spPr>
          <a:xfrm>
            <a:off x="10282714" y="4943118"/>
            <a:ext cx="181213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250" dirty="0"/>
          </a:p>
        </p:txBody>
      </p:sp>
      <p:sp>
        <p:nvSpPr>
          <p:cNvPr id="19" name="Text 15"/>
          <p:cNvSpPr/>
          <p:nvPr/>
        </p:nvSpPr>
        <p:spPr>
          <a:xfrm>
            <a:off x="10785038" y="4870490"/>
            <a:ext cx="2422208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Directives</a:t>
            </a:r>
            <a:endParaRPr lang="en-US" sz="1900" dirty="0"/>
          </a:p>
        </p:txBody>
      </p:sp>
      <p:sp>
        <p:nvSpPr>
          <p:cNvPr id="20" name="Text 16"/>
          <p:cNvSpPr/>
          <p:nvPr/>
        </p:nvSpPr>
        <p:spPr>
          <a:xfrm>
            <a:off x="10785038" y="5289352"/>
            <a:ext cx="3167301" cy="2170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Directives are special instructions </a:t>
            </a:r>
            <a:r>
              <a:rPr lang="en-US" sz="15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that extend HTML's capabilities. Angular provides built-in directives for common tasks like structural directives (e.g., *ngIf, *ngFor) and attribute directives (e.g., ngClass, ngStyle).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31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533" y="2461379"/>
            <a:ext cx="4961334" cy="330755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5330" y="577691"/>
            <a:ext cx="7673340" cy="1313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Angular Services and Dependency Injection</a:t>
            </a:r>
            <a:endParaRPr lang="en-US" sz="41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" y="2205990"/>
            <a:ext cx="1050488" cy="168068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100858" y="2416016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Services</a:t>
            </a:r>
            <a:endParaRPr lang="en-US" sz="2050" dirty="0"/>
          </a:p>
        </p:txBody>
      </p:sp>
      <p:sp>
        <p:nvSpPr>
          <p:cNvPr id="7" name="Text 2"/>
          <p:cNvSpPr/>
          <p:nvPr/>
        </p:nvSpPr>
        <p:spPr>
          <a:xfrm>
            <a:off x="2100858" y="2870240"/>
            <a:ext cx="630781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Services are reusable classes that encapsulate logic and data that are shared across multiple components.</a:t>
            </a:r>
            <a:endParaRPr lang="en-US" sz="16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30" y="3886676"/>
            <a:ext cx="1050488" cy="188297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100858" y="4096703"/>
            <a:ext cx="2830473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Dependency Injection</a:t>
            </a:r>
            <a:endParaRPr lang="en-US" sz="2050" dirty="0"/>
          </a:p>
        </p:txBody>
      </p:sp>
      <p:sp>
        <p:nvSpPr>
          <p:cNvPr id="10" name="Text 4"/>
          <p:cNvSpPr/>
          <p:nvPr/>
        </p:nvSpPr>
        <p:spPr>
          <a:xfrm>
            <a:off x="2100858" y="4550926"/>
            <a:ext cx="6307812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Dependency injection is a core principle in Angular. It enables components to request and receive services, promoting code reusability and testability.</a:t>
            </a:r>
            <a:endParaRPr lang="en-US" sz="16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30" y="5769650"/>
            <a:ext cx="1050488" cy="188297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100858" y="5979676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Service Providers</a:t>
            </a:r>
            <a:endParaRPr lang="en-US" sz="2050" dirty="0"/>
          </a:p>
        </p:txBody>
      </p:sp>
      <p:sp>
        <p:nvSpPr>
          <p:cNvPr id="13" name="Text 6"/>
          <p:cNvSpPr/>
          <p:nvPr/>
        </p:nvSpPr>
        <p:spPr>
          <a:xfrm>
            <a:off x="2100858" y="6433899"/>
            <a:ext cx="6307812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Service providers are responsible for creating and managing the lifecycle of services, ensuring that they are available to components that require them.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081" y="2720221"/>
            <a:ext cx="4958239" cy="278903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9378" y="589598"/>
            <a:ext cx="7665244" cy="1320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Angular Routing and Navigation</a:t>
            </a:r>
            <a:endParaRPr lang="en-US" sz="4150" dirty="0"/>
          </a:p>
        </p:txBody>
      </p:sp>
      <p:sp>
        <p:nvSpPr>
          <p:cNvPr id="5" name="Shape 1"/>
          <p:cNvSpPr/>
          <p:nvPr/>
        </p:nvSpPr>
        <p:spPr>
          <a:xfrm>
            <a:off x="739378" y="2226826"/>
            <a:ext cx="7665244" cy="5413058"/>
          </a:xfrm>
          <a:prstGeom prst="roundRect">
            <a:avLst>
              <a:gd name="adj" fmla="val 58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746998" y="2234446"/>
            <a:ext cx="7650004" cy="9444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958215" y="2368748"/>
            <a:ext cx="33987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RouterModule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4787027" y="2368748"/>
            <a:ext cx="3398758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Provides routing capabilities and defines navigation routes.</a:t>
            </a:r>
            <a:endParaRPr lang="en-US" sz="1650" dirty="0"/>
          </a:p>
        </p:txBody>
      </p:sp>
      <p:sp>
        <p:nvSpPr>
          <p:cNvPr id="9" name="Shape 5"/>
          <p:cNvSpPr/>
          <p:nvPr/>
        </p:nvSpPr>
        <p:spPr>
          <a:xfrm>
            <a:off x="746998" y="3178850"/>
            <a:ext cx="7650004" cy="12823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958215" y="3313152"/>
            <a:ext cx="33987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Routes</a:t>
            </a:r>
            <a:endParaRPr lang="en-US" sz="1650" dirty="0"/>
          </a:p>
        </p:txBody>
      </p:sp>
      <p:sp>
        <p:nvSpPr>
          <p:cNvPr id="11" name="Text 7"/>
          <p:cNvSpPr/>
          <p:nvPr/>
        </p:nvSpPr>
        <p:spPr>
          <a:xfrm>
            <a:off x="4787027" y="3313152"/>
            <a:ext cx="3398758" cy="101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Define the URL paths and corresponding components that are displayed.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746998" y="4461153"/>
            <a:ext cx="7650004" cy="9444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958215" y="4595455"/>
            <a:ext cx="33987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RouterLink Directive</a:t>
            </a:r>
            <a:endParaRPr lang="en-US" sz="1650" dirty="0"/>
          </a:p>
        </p:txBody>
      </p:sp>
      <p:sp>
        <p:nvSpPr>
          <p:cNvPr id="14" name="Text 10"/>
          <p:cNvSpPr/>
          <p:nvPr/>
        </p:nvSpPr>
        <p:spPr>
          <a:xfrm>
            <a:off x="4787027" y="4595455"/>
            <a:ext cx="3398758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Creates clickable links that navigate to specific routes.</a:t>
            </a:r>
            <a:endParaRPr lang="en-US" sz="1650" dirty="0"/>
          </a:p>
        </p:txBody>
      </p:sp>
      <p:sp>
        <p:nvSpPr>
          <p:cNvPr id="15" name="Shape 11"/>
          <p:cNvSpPr/>
          <p:nvPr/>
        </p:nvSpPr>
        <p:spPr>
          <a:xfrm>
            <a:off x="746998" y="5405557"/>
            <a:ext cx="7650004" cy="94440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958215" y="5539859"/>
            <a:ext cx="33987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ActivatedRoute</a:t>
            </a:r>
            <a:endParaRPr lang="en-US" sz="1650" dirty="0"/>
          </a:p>
        </p:txBody>
      </p:sp>
      <p:sp>
        <p:nvSpPr>
          <p:cNvPr id="17" name="Text 13"/>
          <p:cNvSpPr/>
          <p:nvPr/>
        </p:nvSpPr>
        <p:spPr>
          <a:xfrm>
            <a:off x="4787027" y="5539859"/>
            <a:ext cx="3398758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Provides information about the current route and its parameters.</a:t>
            </a:r>
            <a:endParaRPr lang="en-US" sz="1650" dirty="0"/>
          </a:p>
        </p:txBody>
      </p:sp>
      <p:sp>
        <p:nvSpPr>
          <p:cNvPr id="18" name="Shape 14"/>
          <p:cNvSpPr/>
          <p:nvPr/>
        </p:nvSpPr>
        <p:spPr>
          <a:xfrm>
            <a:off x="746998" y="6349960"/>
            <a:ext cx="7650004" cy="12823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5"/>
          <p:cNvSpPr/>
          <p:nvPr/>
        </p:nvSpPr>
        <p:spPr>
          <a:xfrm>
            <a:off x="958215" y="6484263"/>
            <a:ext cx="33987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RouterOutlet Directive</a:t>
            </a:r>
            <a:endParaRPr lang="en-US" sz="1650" dirty="0"/>
          </a:p>
        </p:txBody>
      </p:sp>
      <p:sp>
        <p:nvSpPr>
          <p:cNvPr id="20" name="Text 16"/>
          <p:cNvSpPr/>
          <p:nvPr/>
        </p:nvSpPr>
        <p:spPr>
          <a:xfrm>
            <a:off x="4787027" y="6484263"/>
            <a:ext cx="3398758" cy="101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Defines the place in the template where the routed component is displayed.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209" y="283488"/>
            <a:ext cx="3283982" cy="22682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3639979"/>
            <a:ext cx="84717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Angular Forms and Validation</a:t>
            </a:r>
            <a:endParaRPr lang="en-US" sz="4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88919"/>
            <a:ext cx="566976" cy="5669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5482709"/>
            <a:ext cx="30054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Template-Driven Forms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793790" y="6327458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Use HTML attributes and directives to create forms and manage user input.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446" y="4688919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139446" y="5482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Reactive Forms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4139446" y="5973128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Use a data-driven approach with a form model to manage form state and validation.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221" y="4688919"/>
            <a:ext cx="566976" cy="56697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485221" y="5482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Validation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7485221" y="5973128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Angular provides built-in validation mechanisms to ensure data integrity and prevent invalid inputs.</a:t>
            </a:r>
            <a:endParaRPr lang="en-US" sz="175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0997" y="4688919"/>
            <a:ext cx="566976" cy="566976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0830997" y="5482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Custom Validation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10830997" y="5973128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Create custom validation logic to enforce specific business rules and data constraints.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8857"/>
            <a:ext cx="73762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Angular and RESTful APIs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91264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321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HttpClient Service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81191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Angular's HttpClient service facilitates communication with RESTful APIs.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491264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321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Fetching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812036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Use the HttpClient to send HTTP requests to retrieve data from back-end services.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491264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5321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Submission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81191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Gelasio" pitchFamily="34" charset="0"/>
                <a:ea typeface="Gelasio" pitchFamily="34" charset="-122"/>
                <a:cs typeface="Gelasio" pitchFamily="34" charset="-120"/>
              </a:rPr>
              <a:t>Submit data to back-end services using the HttpClient to save or update data.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762</Words>
  <Application>Microsoft Office PowerPoint</Application>
  <PresentationFormat>Custom</PresentationFormat>
  <Paragraphs>104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Gelasio</vt:lpstr>
      <vt:lpstr>Calibri</vt:lpstr>
      <vt:lpstr>Bahnschrift Condensed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4</cp:revision>
  <dcterms:created xsi:type="dcterms:W3CDTF">2024-09-09T08:32:28Z</dcterms:created>
  <dcterms:modified xsi:type="dcterms:W3CDTF">2024-09-09T09:03:01Z</dcterms:modified>
</cp:coreProperties>
</file>