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 Bold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8" d="100"/>
          <a:sy n="58" d="100"/>
        </p:scale>
        <p:origin x="-466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1416943" y="-64883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50084" y="2988149"/>
            <a:ext cx="7037171" cy="7803315"/>
          </a:xfrm>
          <a:custGeom>
            <a:avLst/>
            <a:gdLst/>
            <a:ahLst/>
            <a:cxnLst/>
            <a:rect l="l" t="t" r="r" b="b"/>
            <a:pathLst>
              <a:path w="7037171" h="7803315">
                <a:moveTo>
                  <a:pt x="0" y="0"/>
                </a:moveTo>
                <a:lnTo>
                  <a:pt x="7037172" y="0"/>
                </a:lnTo>
                <a:lnTo>
                  <a:pt x="7037172" y="7803315"/>
                </a:lnTo>
                <a:lnTo>
                  <a:pt x="0" y="7803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14189117" y="8110866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6" y="0"/>
                </a:lnTo>
                <a:lnTo>
                  <a:pt x="8197766" y="4352268"/>
                </a:lnTo>
                <a:lnTo>
                  <a:pt x="0" y="435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991315">
            <a:off x="-509632" y="1564175"/>
            <a:ext cx="2188739" cy="2427029"/>
          </a:xfrm>
          <a:custGeom>
            <a:avLst/>
            <a:gdLst/>
            <a:ahLst/>
            <a:cxnLst/>
            <a:rect l="l" t="t" r="r" b="b"/>
            <a:pathLst>
              <a:path w="2188739" h="2427029">
                <a:moveTo>
                  <a:pt x="0" y="0"/>
                </a:moveTo>
                <a:lnTo>
                  <a:pt x="2188738" y="0"/>
                </a:lnTo>
                <a:lnTo>
                  <a:pt x="2188738" y="2427028"/>
                </a:lnTo>
                <a:lnTo>
                  <a:pt x="0" y="242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7354877"/>
            <a:ext cx="4095911" cy="4095911"/>
          </a:xfrm>
          <a:custGeom>
            <a:avLst/>
            <a:gdLst/>
            <a:ahLst/>
            <a:cxnLst/>
            <a:rect l="l" t="t" r="r" b="b"/>
            <a:pathLst>
              <a:path w="4095911" h="4095911">
                <a:moveTo>
                  <a:pt x="0" y="0"/>
                </a:moveTo>
                <a:lnTo>
                  <a:pt x="4095911" y="0"/>
                </a:lnTo>
                <a:lnTo>
                  <a:pt x="4095911" y="4095911"/>
                </a:lnTo>
                <a:lnTo>
                  <a:pt x="0" y="40959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61170" y="8453513"/>
            <a:ext cx="2717344" cy="2737251"/>
          </a:xfrm>
          <a:custGeom>
            <a:avLst/>
            <a:gdLst/>
            <a:ahLst/>
            <a:cxnLst/>
            <a:rect l="l" t="t" r="r" b="b"/>
            <a:pathLst>
              <a:path w="2717344" h="2737251">
                <a:moveTo>
                  <a:pt x="0" y="0"/>
                </a:moveTo>
                <a:lnTo>
                  <a:pt x="2717344" y="0"/>
                </a:lnTo>
                <a:lnTo>
                  <a:pt x="2717344" y="2737252"/>
                </a:lnTo>
                <a:lnTo>
                  <a:pt x="0" y="2737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632166" y="518626"/>
            <a:ext cx="11804162" cy="1592625"/>
          </a:xfrm>
          <a:custGeom>
            <a:avLst/>
            <a:gdLst/>
            <a:ahLst/>
            <a:cxnLst/>
            <a:rect l="l" t="t" r="r" b="b"/>
            <a:pathLst>
              <a:path w="11804162" h="1592625">
                <a:moveTo>
                  <a:pt x="0" y="0"/>
                </a:moveTo>
                <a:lnTo>
                  <a:pt x="11804162" y="0"/>
                </a:lnTo>
                <a:lnTo>
                  <a:pt x="11804162" y="1592625"/>
                </a:lnTo>
                <a:lnTo>
                  <a:pt x="0" y="15926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124611" y="3179470"/>
            <a:ext cx="11769310" cy="103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75"/>
              </a:lnSpc>
            </a:pPr>
            <a:r>
              <a:rPr lang="en-US" sz="6053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FSD PRESENTATION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50972" y="4990475"/>
            <a:ext cx="11116588" cy="112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5"/>
              </a:lnSpc>
            </a:pPr>
            <a:r>
              <a:rPr lang="en-US" sz="6582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Util Module in Node.js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5533" y="6823131"/>
            <a:ext cx="496133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:-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NAME:-A.AJAY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NO:- 22H51A05D2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SECTION:- CSE-D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186479" y="828857"/>
            <a:ext cx="14575816" cy="194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6"/>
              </a:lnSpc>
            </a:pPr>
            <a:r>
              <a:rPr lang="en-US" sz="11369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Use Cases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127658" y="3240150"/>
            <a:ext cx="13311312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9217" lvl="1" indent="-299609" algn="just">
              <a:lnSpc>
                <a:spcPts val="3885"/>
              </a:lnSpc>
              <a:buFont typeface="Arial"/>
              <a:buChar char="•"/>
            </a:pPr>
            <a:r>
              <a:rPr lang="en-US" sz="2775" u="sng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Debugging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</a:t>
            </a:r>
            <a:r>
              <a:rPr lang="en-US" sz="2775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util.inspect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() is commonly used to print complex objects during debugging</a:t>
            </a:r>
            <a:r>
              <a:rPr lang="en-US" sz="2775" dirty="0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marL="599217" lvl="1" indent="-299609" algn="just">
              <a:lnSpc>
                <a:spcPts val="3885"/>
              </a:lnSpc>
              <a:buFont typeface="Arial"/>
              <a:buChar char="•"/>
            </a:pPr>
            <a:endParaRPr lang="en-US" sz="2775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599217" lvl="1" indent="-299609" algn="just">
              <a:lnSpc>
                <a:spcPts val="3885"/>
              </a:lnSpc>
              <a:buFont typeface="Arial"/>
              <a:buChar char="•"/>
            </a:pPr>
            <a:r>
              <a:rPr lang="en-US" sz="2775" u="sng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Migration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</a:t>
            </a:r>
            <a:r>
              <a:rPr lang="en-US" sz="2775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util.promisify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() and </a:t>
            </a:r>
            <a:r>
              <a:rPr lang="en-US" sz="2775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util.callbackify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() help in migrating between callback and Promise-based code</a:t>
            </a:r>
            <a:r>
              <a:rPr lang="en-US" sz="2775" dirty="0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marL="599217" lvl="1" indent="-299609" algn="just">
              <a:lnSpc>
                <a:spcPts val="3885"/>
              </a:lnSpc>
              <a:buFont typeface="Arial"/>
              <a:buChar char="•"/>
            </a:pPr>
            <a:endParaRPr lang="en-US" sz="2775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599217" lvl="1" indent="-299609" algn="just">
              <a:lnSpc>
                <a:spcPts val="3885"/>
              </a:lnSpc>
              <a:buFont typeface="Arial"/>
              <a:buChar char="•"/>
            </a:pPr>
            <a:r>
              <a:rPr lang="en-US" sz="2775" u="sng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Deprecation Warnings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</a:t>
            </a:r>
            <a:r>
              <a:rPr lang="en-US" sz="2775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util.deprecate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() is used to inform developers that certain functions or features will be removed or should be avoided</a:t>
            </a:r>
            <a:r>
              <a:rPr lang="en-US" sz="2775" dirty="0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marL="599217" lvl="1" indent="-299609" algn="just">
              <a:lnSpc>
                <a:spcPts val="3885"/>
              </a:lnSpc>
              <a:buFont typeface="Arial"/>
              <a:buChar char="•"/>
            </a:pPr>
            <a:endParaRPr lang="en-US" sz="2775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599217" lvl="1" indent="-299609" algn="just">
              <a:lnSpc>
                <a:spcPts val="3885"/>
              </a:lnSpc>
              <a:buFont typeface="Arial"/>
              <a:buChar char="•"/>
            </a:pPr>
            <a:r>
              <a:rPr lang="en-US" sz="2775" u="sng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Type Checking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Although basic type checking can be done using </a:t>
            </a:r>
            <a:r>
              <a:rPr lang="en-US" sz="2775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typeof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the </a:t>
            </a:r>
            <a:r>
              <a:rPr lang="en-US" sz="2775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module provides more specific checks (e.g., </a:t>
            </a:r>
            <a:r>
              <a:rPr lang="en-US" sz="2775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util.types.isDate</a:t>
            </a:r>
            <a:r>
              <a:rPr lang="en-US" sz="2775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()).</a:t>
            </a:r>
          </a:p>
          <a:p>
            <a:pPr algn="just">
              <a:lnSpc>
                <a:spcPts val="3885"/>
              </a:lnSpc>
            </a:pPr>
            <a:endParaRPr lang="en-US" sz="2775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186479" y="1693735"/>
            <a:ext cx="14735892" cy="194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6"/>
              </a:lnSpc>
            </a:pPr>
            <a:r>
              <a:rPr lang="en-US" sz="11369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Conclusion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65926" y="4288924"/>
            <a:ext cx="12531186" cy="268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9"/>
              </a:lnSpc>
            </a:pPr>
            <a:r>
              <a:rPr lang="en-US" sz="306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Util module in Node.js is a powerful tool that can greatly enhance your development workflow. By leveraging its utility functions, conversion tools, and debugging features, you can write more efficient, maintainable, and reliable code.</a:t>
            </a:r>
          </a:p>
          <a:p>
            <a:pPr algn="just">
              <a:lnSpc>
                <a:spcPts val="4289"/>
              </a:lnSpc>
            </a:pPr>
            <a:endParaRPr lang="en-US" sz="3063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1416943" y="-64883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50084" y="2988149"/>
            <a:ext cx="7037171" cy="7803315"/>
          </a:xfrm>
          <a:custGeom>
            <a:avLst/>
            <a:gdLst/>
            <a:ahLst/>
            <a:cxnLst/>
            <a:rect l="l" t="t" r="r" b="b"/>
            <a:pathLst>
              <a:path w="7037171" h="7803315">
                <a:moveTo>
                  <a:pt x="0" y="0"/>
                </a:moveTo>
                <a:lnTo>
                  <a:pt x="7037172" y="0"/>
                </a:lnTo>
                <a:lnTo>
                  <a:pt x="7037172" y="7803315"/>
                </a:lnTo>
                <a:lnTo>
                  <a:pt x="0" y="7803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14189117" y="8110866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6" y="0"/>
                </a:lnTo>
                <a:lnTo>
                  <a:pt x="8197766" y="4352268"/>
                </a:lnTo>
                <a:lnTo>
                  <a:pt x="0" y="435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991315">
            <a:off x="-509632" y="1564175"/>
            <a:ext cx="2188739" cy="2427029"/>
          </a:xfrm>
          <a:custGeom>
            <a:avLst/>
            <a:gdLst/>
            <a:ahLst/>
            <a:cxnLst/>
            <a:rect l="l" t="t" r="r" b="b"/>
            <a:pathLst>
              <a:path w="2188739" h="2427029">
                <a:moveTo>
                  <a:pt x="0" y="0"/>
                </a:moveTo>
                <a:lnTo>
                  <a:pt x="2188738" y="0"/>
                </a:lnTo>
                <a:lnTo>
                  <a:pt x="2188738" y="2427028"/>
                </a:lnTo>
                <a:lnTo>
                  <a:pt x="0" y="242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7354877"/>
            <a:ext cx="4095911" cy="4095911"/>
          </a:xfrm>
          <a:custGeom>
            <a:avLst/>
            <a:gdLst/>
            <a:ahLst/>
            <a:cxnLst/>
            <a:rect l="l" t="t" r="r" b="b"/>
            <a:pathLst>
              <a:path w="4095911" h="4095911">
                <a:moveTo>
                  <a:pt x="0" y="0"/>
                </a:moveTo>
                <a:lnTo>
                  <a:pt x="4095911" y="0"/>
                </a:lnTo>
                <a:lnTo>
                  <a:pt x="4095911" y="4095911"/>
                </a:lnTo>
                <a:lnTo>
                  <a:pt x="0" y="40959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61170" y="8453513"/>
            <a:ext cx="2717344" cy="2737251"/>
          </a:xfrm>
          <a:custGeom>
            <a:avLst/>
            <a:gdLst/>
            <a:ahLst/>
            <a:cxnLst/>
            <a:rect l="l" t="t" r="r" b="b"/>
            <a:pathLst>
              <a:path w="2717344" h="2737251">
                <a:moveTo>
                  <a:pt x="0" y="0"/>
                </a:moveTo>
                <a:lnTo>
                  <a:pt x="2717344" y="0"/>
                </a:lnTo>
                <a:lnTo>
                  <a:pt x="2717344" y="2737252"/>
                </a:lnTo>
                <a:lnTo>
                  <a:pt x="0" y="2737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510024" y="0"/>
            <a:ext cx="3404247" cy="3404247"/>
          </a:xfrm>
          <a:custGeom>
            <a:avLst/>
            <a:gdLst/>
            <a:ahLst/>
            <a:cxnLst/>
            <a:rect l="l" t="t" r="r" b="b"/>
            <a:pathLst>
              <a:path w="3404247" h="3404247">
                <a:moveTo>
                  <a:pt x="0" y="0"/>
                </a:moveTo>
                <a:lnTo>
                  <a:pt x="3404247" y="0"/>
                </a:lnTo>
                <a:lnTo>
                  <a:pt x="3404247" y="3404247"/>
                </a:lnTo>
                <a:lnTo>
                  <a:pt x="0" y="34042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19999"/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40533" y="2647970"/>
            <a:ext cx="9812973" cy="24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58"/>
              </a:lnSpc>
            </a:pPr>
            <a:r>
              <a:rPr lang="en-US" sz="14541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Thank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48711" y="5078822"/>
            <a:ext cx="9500333" cy="2415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709"/>
              </a:lnSpc>
            </a:pPr>
            <a:r>
              <a:rPr lang="en-US" sz="14078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365146" y="1360360"/>
            <a:ext cx="12361771" cy="194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6"/>
              </a:lnSpc>
            </a:pPr>
            <a:r>
              <a:rPr lang="en-US" sz="11369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I ntroduction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916339" y="4099768"/>
            <a:ext cx="13259384" cy="4115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</a:pPr>
            <a:r>
              <a:rPr lang="en-US" sz="26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util module in Node.js provides various utility functions that help developers perform common tasks more easily. </a:t>
            </a:r>
          </a:p>
          <a:p>
            <a:pPr algn="just">
              <a:lnSpc>
                <a:spcPts val="3646"/>
              </a:lnSpc>
            </a:pPr>
            <a:endParaRPr lang="en-US" sz="26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3646"/>
              </a:lnSpc>
            </a:pPr>
            <a:r>
              <a:rPr lang="en-US" sz="26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It includes functions for debugging, formatting, and working with objects and other data types. </a:t>
            </a:r>
          </a:p>
          <a:p>
            <a:pPr algn="just">
              <a:lnSpc>
                <a:spcPts val="3646"/>
              </a:lnSpc>
            </a:pPr>
            <a:endParaRPr lang="en-US" sz="26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3646"/>
              </a:lnSpc>
            </a:pPr>
            <a:r>
              <a:rPr lang="en-US" sz="26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While some of its functions are now considered legacy and have modern alternatives, the util module remains a useful tool for specific use cases.</a:t>
            </a:r>
          </a:p>
          <a:p>
            <a:pPr algn="just">
              <a:lnSpc>
                <a:spcPts val="3646"/>
              </a:lnSpc>
            </a:pPr>
            <a:endParaRPr lang="en-US" sz="26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373539" y="4571015"/>
            <a:ext cx="11224648" cy="137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</a:pPr>
            <a:r>
              <a:rPr lang="en-US" sz="2604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1. Loading the util Module</a:t>
            </a:r>
          </a:p>
          <a:p>
            <a:pPr algn="just">
              <a:lnSpc>
                <a:spcPts val="3646"/>
              </a:lnSpc>
            </a:pPr>
            <a:r>
              <a:rPr lang="en-US" sz="26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 use the util module in your Node.js application, you first need to require it:</a:t>
            </a:r>
          </a:p>
        </p:txBody>
      </p:sp>
      <p:sp>
        <p:nvSpPr>
          <p:cNvPr id="12" name="Freeform 12"/>
          <p:cNvSpPr/>
          <p:nvPr/>
        </p:nvSpPr>
        <p:spPr>
          <a:xfrm>
            <a:off x="4305383" y="6600363"/>
            <a:ext cx="9677234" cy="1138498"/>
          </a:xfrm>
          <a:custGeom>
            <a:avLst/>
            <a:gdLst/>
            <a:ahLst/>
            <a:cxnLst/>
            <a:rect l="l" t="t" r="r" b="b"/>
            <a:pathLst>
              <a:path w="9677234" h="1138498">
                <a:moveTo>
                  <a:pt x="0" y="0"/>
                </a:moveTo>
                <a:lnTo>
                  <a:pt x="9677234" y="0"/>
                </a:lnTo>
                <a:lnTo>
                  <a:pt x="9677234" y="1138498"/>
                </a:lnTo>
                <a:lnTo>
                  <a:pt x="0" y="113849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373539" y="1788985"/>
            <a:ext cx="12361771" cy="219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8"/>
              </a:lnSpc>
            </a:pPr>
            <a:r>
              <a:rPr lang="en-US" sz="6270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Basic Information About the util Module: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373539" y="1453164"/>
            <a:ext cx="11224648" cy="400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6"/>
              </a:lnSpc>
            </a:pPr>
            <a:r>
              <a:rPr lang="en-US" sz="3204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2. Core Functions of the util Module</a:t>
            </a:r>
          </a:p>
          <a:p>
            <a:pPr algn="just">
              <a:lnSpc>
                <a:spcPts val="3646"/>
              </a:lnSpc>
            </a:pPr>
            <a:endParaRPr lang="en-US" sz="3204" u="sng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3926"/>
              </a:lnSpc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util.format():</a:t>
            </a:r>
          </a:p>
          <a:p>
            <a:pPr algn="just">
              <a:lnSpc>
                <a:spcPts val="3926"/>
              </a:lnSpc>
            </a:pPr>
            <a:endParaRPr lang="en-US" sz="28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Formats a string similarly to how printf works in C.</a:t>
            </a: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It replaces placeholders (like %s, %d) in a string with corresponding values.</a:t>
            </a:r>
          </a:p>
          <a:p>
            <a:pPr algn="just">
              <a:lnSpc>
                <a:spcPts val="3926"/>
              </a:lnSpc>
            </a:pPr>
            <a:endParaRPr lang="en-US" sz="28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3373539" y="5664100"/>
            <a:ext cx="11962691" cy="1264984"/>
          </a:xfrm>
          <a:custGeom>
            <a:avLst/>
            <a:gdLst/>
            <a:ahLst/>
            <a:cxnLst/>
            <a:rect l="l" t="t" r="r" b="b"/>
            <a:pathLst>
              <a:path w="11962691" h="1264984">
                <a:moveTo>
                  <a:pt x="0" y="0"/>
                </a:moveTo>
                <a:lnTo>
                  <a:pt x="11962692" y="0"/>
                </a:lnTo>
                <a:lnTo>
                  <a:pt x="11962692" y="1264984"/>
                </a:lnTo>
                <a:lnTo>
                  <a:pt x="0" y="12649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923568" y="5330941"/>
            <a:ext cx="11567930" cy="1674714"/>
          </a:xfrm>
          <a:custGeom>
            <a:avLst/>
            <a:gdLst/>
            <a:ahLst/>
            <a:cxnLst/>
            <a:rect l="l" t="t" r="r" b="b"/>
            <a:pathLst>
              <a:path w="11567930" h="1674714">
                <a:moveTo>
                  <a:pt x="0" y="0"/>
                </a:moveTo>
                <a:lnTo>
                  <a:pt x="11567930" y="0"/>
                </a:lnTo>
                <a:lnTo>
                  <a:pt x="11567930" y="1674713"/>
                </a:lnTo>
                <a:lnTo>
                  <a:pt x="0" y="167471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23568" y="1210706"/>
            <a:ext cx="11224648" cy="3426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</a:pPr>
            <a:endParaRPr/>
          </a:p>
          <a:p>
            <a:pPr algn="just">
              <a:lnSpc>
                <a:spcPts val="3926"/>
              </a:lnSpc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util.promisify():</a:t>
            </a:r>
          </a:p>
          <a:p>
            <a:pPr algn="just">
              <a:lnSpc>
                <a:spcPts val="3926"/>
              </a:lnSpc>
            </a:pPr>
            <a:endParaRPr lang="en-US" sz="28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Converts callback-based functions to Promise-based, allowing the use of async/await.</a:t>
            </a: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Very useful for modernizing code.</a:t>
            </a:r>
          </a:p>
          <a:p>
            <a:pPr algn="just">
              <a:lnSpc>
                <a:spcPts val="3926"/>
              </a:lnSpc>
            </a:pPr>
            <a:endParaRPr lang="en-US" sz="28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923568" y="5143500"/>
            <a:ext cx="10786811" cy="2250726"/>
          </a:xfrm>
          <a:custGeom>
            <a:avLst/>
            <a:gdLst/>
            <a:ahLst/>
            <a:cxnLst/>
            <a:rect l="l" t="t" r="r" b="b"/>
            <a:pathLst>
              <a:path w="10786811" h="2250726">
                <a:moveTo>
                  <a:pt x="0" y="0"/>
                </a:moveTo>
                <a:lnTo>
                  <a:pt x="10786811" y="0"/>
                </a:lnTo>
                <a:lnTo>
                  <a:pt x="10786811" y="2250726"/>
                </a:lnTo>
                <a:lnTo>
                  <a:pt x="0" y="225072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23568" y="1591705"/>
            <a:ext cx="11224648" cy="3922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</a:pPr>
            <a:endParaRPr/>
          </a:p>
          <a:p>
            <a:pPr algn="just">
              <a:lnSpc>
                <a:spcPts val="3926"/>
              </a:lnSpc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util.inspect():</a:t>
            </a:r>
          </a:p>
          <a:p>
            <a:pPr algn="just">
              <a:lnSpc>
                <a:spcPts val="3926"/>
              </a:lnSpc>
            </a:pPr>
            <a:endParaRPr lang="en-US" sz="28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Used for printing and inspecting JavaScript objects, making them easier to read and debug.</a:t>
            </a: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It can display hidden properties and manage how deep the inspection goes.</a:t>
            </a:r>
          </a:p>
          <a:p>
            <a:pPr algn="just">
              <a:lnSpc>
                <a:spcPts val="3926"/>
              </a:lnSpc>
            </a:pPr>
            <a:endParaRPr lang="en-US" sz="28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6611041" y="7698905"/>
            <a:ext cx="4413740" cy="679037"/>
          </a:xfrm>
          <a:custGeom>
            <a:avLst/>
            <a:gdLst/>
            <a:ahLst/>
            <a:cxnLst/>
            <a:rect l="l" t="t" r="r" b="b"/>
            <a:pathLst>
              <a:path w="4413740" h="679037">
                <a:moveTo>
                  <a:pt x="0" y="0"/>
                </a:moveTo>
                <a:lnTo>
                  <a:pt x="4413740" y="0"/>
                </a:lnTo>
                <a:lnTo>
                  <a:pt x="4413740" y="679037"/>
                </a:lnTo>
                <a:lnTo>
                  <a:pt x="0" y="67903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901729" y="7622705"/>
            <a:ext cx="2298859" cy="67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5"/>
              </a:lnSpc>
              <a:spcBef>
                <a:spcPct val="0"/>
              </a:spcBef>
            </a:pPr>
            <a:r>
              <a:rPr lang="en-US" sz="3996">
                <a:solidFill>
                  <a:srgbClr val="000000"/>
                </a:solidFill>
                <a:latin typeface="Hussar Bold"/>
                <a:ea typeface="Hussar Bold"/>
                <a:cs typeface="Hussar Bold"/>
                <a:sym typeface="Hussar Bold"/>
              </a:rPr>
              <a:t>output:-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96730" y="4575096"/>
            <a:ext cx="11212140" cy="2091384"/>
          </a:xfrm>
          <a:custGeom>
            <a:avLst/>
            <a:gdLst/>
            <a:ahLst/>
            <a:cxnLst/>
            <a:rect l="l" t="t" r="r" b="b"/>
            <a:pathLst>
              <a:path w="11212140" h="2091384">
                <a:moveTo>
                  <a:pt x="0" y="0"/>
                </a:moveTo>
                <a:lnTo>
                  <a:pt x="11212140" y="0"/>
                </a:lnTo>
                <a:lnTo>
                  <a:pt x="11212140" y="2091384"/>
                </a:lnTo>
                <a:lnTo>
                  <a:pt x="0" y="20913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556199" y="8126197"/>
            <a:ext cx="10592017" cy="802426"/>
          </a:xfrm>
          <a:custGeom>
            <a:avLst/>
            <a:gdLst/>
            <a:ahLst/>
            <a:cxnLst/>
            <a:rect l="l" t="t" r="r" b="b"/>
            <a:pathLst>
              <a:path w="10592017" h="802426">
                <a:moveTo>
                  <a:pt x="0" y="0"/>
                </a:moveTo>
                <a:lnTo>
                  <a:pt x="10592017" y="0"/>
                </a:lnTo>
                <a:lnTo>
                  <a:pt x="10592017" y="802425"/>
                </a:lnTo>
                <a:lnTo>
                  <a:pt x="0" y="8024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923568" y="1210706"/>
            <a:ext cx="11224648" cy="2931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</a:pPr>
            <a:endParaRPr/>
          </a:p>
          <a:p>
            <a:pPr algn="just">
              <a:lnSpc>
                <a:spcPts val="3926"/>
              </a:lnSpc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util.deprecate():</a:t>
            </a:r>
          </a:p>
          <a:p>
            <a:pPr algn="just">
              <a:lnSpc>
                <a:spcPts val="3926"/>
              </a:lnSpc>
            </a:pPr>
            <a:endParaRPr lang="en-US" sz="28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Marks functions as deprecated and issues a warning when they are used, signaling to developers that they should use alternative methods.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096730" y="7018905"/>
            <a:ext cx="2298859" cy="67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5"/>
              </a:lnSpc>
              <a:spcBef>
                <a:spcPct val="0"/>
              </a:spcBef>
            </a:pPr>
            <a:r>
              <a:rPr lang="en-US" sz="3996">
                <a:solidFill>
                  <a:srgbClr val="000000"/>
                </a:solidFill>
                <a:latin typeface="Hussar Bold"/>
                <a:ea typeface="Hussar Bold"/>
                <a:cs typeface="Hussar Bold"/>
                <a:sym typeface="Hussar Bold"/>
              </a:rPr>
              <a:t>output:-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277736" y="3801569"/>
            <a:ext cx="4866264" cy="5729821"/>
          </a:xfrm>
          <a:custGeom>
            <a:avLst/>
            <a:gdLst/>
            <a:ahLst/>
            <a:cxnLst/>
            <a:rect l="l" t="t" r="r" b="b"/>
            <a:pathLst>
              <a:path w="4866264" h="5729821">
                <a:moveTo>
                  <a:pt x="0" y="0"/>
                </a:moveTo>
                <a:lnTo>
                  <a:pt x="4866264" y="0"/>
                </a:lnTo>
                <a:lnTo>
                  <a:pt x="4866264" y="5729821"/>
                </a:lnTo>
                <a:lnTo>
                  <a:pt x="0" y="572982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390795" y="5412647"/>
            <a:ext cx="4554221" cy="1045522"/>
          </a:xfrm>
          <a:custGeom>
            <a:avLst/>
            <a:gdLst/>
            <a:ahLst/>
            <a:cxnLst/>
            <a:rect l="l" t="t" r="r" b="b"/>
            <a:pathLst>
              <a:path w="4554221" h="1045522">
                <a:moveTo>
                  <a:pt x="0" y="0"/>
                </a:moveTo>
                <a:lnTo>
                  <a:pt x="4554221" y="0"/>
                </a:lnTo>
                <a:lnTo>
                  <a:pt x="4554221" y="1045522"/>
                </a:lnTo>
                <a:lnTo>
                  <a:pt x="0" y="104552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720368" y="448706"/>
            <a:ext cx="11224648" cy="2931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</a:pPr>
            <a:endParaRPr/>
          </a:p>
          <a:p>
            <a:pPr algn="just">
              <a:lnSpc>
                <a:spcPts val="3926"/>
              </a:lnSpc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util.inherits():</a:t>
            </a:r>
          </a:p>
          <a:p>
            <a:pPr algn="just">
              <a:lnSpc>
                <a:spcPts val="3926"/>
              </a:lnSpc>
            </a:pPr>
            <a:endParaRPr lang="en-US" sz="28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Allows for classical inheritance by setting up the prototype chain.</a:t>
            </a: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Typically used to inherit from the built-in EventEmitter.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40330" y="4148705"/>
            <a:ext cx="2298859" cy="67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5"/>
              </a:lnSpc>
              <a:spcBef>
                <a:spcPct val="0"/>
              </a:spcBef>
            </a:pPr>
            <a:r>
              <a:rPr lang="en-US" sz="3996">
                <a:solidFill>
                  <a:srgbClr val="000000"/>
                </a:solidFill>
                <a:latin typeface="Hussar Bold"/>
                <a:ea typeface="Hussar Bold"/>
                <a:cs typeface="Hussar Bold"/>
                <a:sym typeface="Hussar Bold"/>
              </a:rPr>
              <a:t>output:-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350646" y="4637690"/>
            <a:ext cx="10797570" cy="4252581"/>
          </a:xfrm>
          <a:custGeom>
            <a:avLst/>
            <a:gdLst/>
            <a:ahLst/>
            <a:cxnLst/>
            <a:rect l="l" t="t" r="r" b="b"/>
            <a:pathLst>
              <a:path w="10797570" h="4252581">
                <a:moveTo>
                  <a:pt x="0" y="0"/>
                </a:moveTo>
                <a:lnTo>
                  <a:pt x="10797570" y="0"/>
                </a:lnTo>
                <a:lnTo>
                  <a:pt x="10797570" y="4252581"/>
                </a:lnTo>
                <a:lnTo>
                  <a:pt x="0" y="425258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23568" y="1210706"/>
            <a:ext cx="11224648" cy="2931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</a:pPr>
            <a:endParaRPr/>
          </a:p>
          <a:p>
            <a:pPr algn="just">
              <a:lnSpc>
                <a:spcPts val="3926"/>
              </a:lnSpc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util.callbackify():</a:t>
            </a:r>
          </a:p>
          <a:p>
            <a:pPr algn="just">
              <a:lnSpc>
                <a:spcPts val="3926"/>
              </a:lnSpc>
            </a:pPr>
            <a:endParaRPr lang="en-US" sz="28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Converts a Promise-based function back into a callback-based function.</a:t>
            </a:r>
          </a:p>
          <a:p>
            <a:pPr marL="605468" lvl="1" indent="-302734" algn="just">
              <a:lnSpc>
                <a:spcPts val="3926"/>
              </a:lnSpc>
              <a:buFont typeface="Arial"/>
              <a:buChar char="•"/>
            </a:pPr>
            <a:r>
              <a:rPr lang="en-US" sz="28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Useful for working with older code that relies on callbacks.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Arimo Bold</vt:lpstr>
      <vt:lpstr>Hussar Bold</vt:lpstr>
      <vt:lpstr>Times New Roman</vt:lpstr>
      <vt:lpstr>Canva Sans Bold</vt:lpstr>
      <vt:lpstr>Calibri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5D2 FSD ppt</dc:title>
  <cp:lastModifiedBy>Shriya M</cp:lastModifiedBy>
  <cp:revision>2</cp:revision>
  <dcterms:created xsi:type="dcterms:W3CDTF">2006-08-16T00:00:00Z</dcterms:created>
  <dcterms:modified xsi:type="dcterms:W3CDTF">2024-08-22T15:38:45Z</dcterms:modified>
  <dc:identifier>DAGOl3wuVHc</dc:identifier>
</cp:coreProperties>
</file>