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C1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27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6" name="Text 2"/>
          <p:cNvSpPr/>
          <p:nvPr/>
        </p:nvSpPr>
        <p:spPr>
          <a:xfrm>
            <a:off x="2418347" y="595758"/>
            <a:ext cx="11531609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5912568" y="2230361"/>
            <a:ext cx="7466548" cy="4608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0F88F-97D9-2B93-9E51-DAF74EB48CC3}"/>
              </a:ext>
            </a:extLst>
          </p:cNvPr>
          <p:cNvSpPr txBox="1"/>
          <p:nvPr/>
        </p:nvSpPr>
        <p:spPr>
          <a:xfrm>
            <a:off x="2959680" y="1261734"/>
            <a:ext cx="8711039" cy="2123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wrap="none" rtlCol="0">
            <a:spAutoFit/>
          </a:bodyPr>
          <a:lstStyle/>
          <a:p>
            <a:r>
              <a:rPr lang="en-IN" sz="6600" dirty="0">
                <a:latin typeface="Algerian" panose="04020705040A02060702" pitchFamily="82" charset="0"/>
                <a:cs typeface="Times New Roman" panose="02020603050405020304" pitchFamily="18" charset="0"/>
              </a:rPr>
              <a:t>Configuring Access</a:t>
            </a:r>
          </a:p>
          <a:p>
            <a:r>
              <a:rPr lang="en-IN" sz="6600" dirty="0">
                <a:latin typeface="Algerian" panose="04020705040A02060702" pitchFamily="82" charset="0"/>
                <a:cs typeface="Times New Roman" panose="02020603050405020304" pitchFamily="18" charset="0"/>
              </a:rPr>
              <a:t>            Control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CD185-C6B8-5E21-B418-718A80CEE4E7}"/>
              </a:ext>
            </a:extLst>
          </p:cNvPr>
          <p:cNvSpPr txBox="1"/>
          <p:nvPr/>
        </p:nvSpPr>
        <p:spPr>
          <a:xfrm>
            <a:off x="11519430" y="6019383"/>
            <a:ext cx="3007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M.SRIJA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22H51A05G8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96A8F-1C42-AE62-6805-9587FA21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17" y="4051368"/>
            <a:ext cx="4461125" cy="25947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736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8" y="2230361"/>
            <a:ext cx="4683286" cy="43870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2418347" y="595758"/>
            <a:ext cx="11531609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Access Control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5912568" y="2230361"/>
            <a:ext cx="7466548" cy="4608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plays a critical role in safeguarding data and systems. By implementing access control measures, organizations can ensure that sensitive information and resources are protected from unauthorized access. It is a fundamental security practice that helps maintain confidentiality, integrity, and availability of data within an organization. Effective access control mechanisms prevent breaches and limit potential damage from unauthorized users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rcRect b="11335"/>
          <a:stretch/>
        </p:blipFill>
        <p:spPr>
          <a:xfrm>
            <a:off x="641138" y="2035744"/>
            <a:ext cx="4019100" cy="43530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8569" y="490149"/>
            <a:ext cx="69276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Defining Access Control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5414211" y="1904364"/>
            <a:ext cx="8422519" cy="1404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control involves defining and enforcing rules that determine who can access what resources and under what conditions.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5562006" y="3714053"/>
            <a:ext cx="4154842" cy="2670288"/>
          </a:xfrm>
          <a:prstGeom prst="roundRect">
            <a:avLst>
              <a:gd name="adj" fmla="val 8521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 5"/>
          <p:cNvSpPr/>
          <p:nvPr/>
        </p:nvSpPr>
        <p:spPr>
          <a:xfrm>
            <a:off x="6184777" y="38253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Authorization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810435" y="4317532"/>
            <a:ext cx="343804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process of granting or denying access to specific resources based on user roles and permissions.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0185211" y="3718480"/>
            <a:ext cx="4154842" cy="2670288"/>
          </a:xfrm>
          <a:prstGeom prst="roundRect">
            <a:avLst>
              <a:gd name="adj" fmla="val 8521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8"/>
          <p:cNvSpPr/>
          <p:nvPr/>
        </p:nvSpPr>
        <p:spPr>
          <a:xfrm>
            <a:off x="11337144" y="3847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Authentication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0457298" y="4368667"/>
            <a:ext cx="35697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process of verifying the identity of a user or device before granting access to resources.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4" name="Text 2"/>
          <p:cNvSpPr/>
          <p:nvPr/>
        </p:nvSpPr>
        <p:spPr>
          <a:xfrm>
            <a:off x="3404643" y="1016200"/>
            <a:ext cx="9370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Types of Access Control Systems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2433638"/>
            <a:ext cx="13391442" cy="1088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There are several types of access control systems, each with its own strengths and weaknesses.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09644" y="343949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Role-Based Access Control (RBAC)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93978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is granted based on user roles and associated permissions.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32928" y="3408998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Attribute-Based Access Control (ABAC)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332928" y="493978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is granted based on user attributes, resource attributes, and context.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72066" y="352013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Rule-Based Access Control (RBAC)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2067" y="493978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is granted based on pre-defined rules that specify conditions for access.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6" name="Text 2"/>
          <p:cNvSpPr/>
          <p:nvPr/>
        </p:nvSpPr>
        <p:spPr>
          <a:xfrm>
            <a:off x="2550190" y="1294448"/>
            <a:ext cx="9530020" cy="991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Access Control Policies and Procedures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529477" y="2548520"/>
            <a:ext cx="12586041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control policies define the rules and guidelines for managing access to resources.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821293" y="3530202"/>
            <a:ext cx="509826" cy="509826"/>
          </a:xfrm>
          <a:prstGeom prst="roundRect">
            <a:avLst>
              <a:gd name="adj" fmla="val 40005"/>
            </a:avLst>
          </a:prstGeom>
          <a:solidFill>
            <a:schemeClr val="accent5">
              <a:lumMod val="40000"/>
              <a:lumOff val="60000"/>
            </a:schemeClr>
          </a:solidFill>
          <a:ln/>
        </p:spPr>
      </p:sp>
      <p:sp>
        <p:nvSpPr>
          <p:cNvPr id="9" name="Text 5"/>
          <p:cNvSpPr/>
          <p:nvPr/>
        </p:nvSpPr>
        <p:spPr>
          <a:xfrm>
            <a:off x="993953" y="3678275"/>
            <a:ext cx="169664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1529477" y="3615214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Data Classification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529477" y="4105156"/>
            <a:ext cx="2929295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Categorizing data based on sensitivity and importance.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622250" y="3660822"/>
            <a:ext cx="509826" cy="509826"/>
          </a:xfrm>
          <a:prstGeom prst="roundRect">
            <a:avLst>
              <a:gd name="adj" fmla="val 40005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</p:sp>
      <p:sp>
        <p:nvSpPr>
          <p:cNvPr id="13" name="Text 9"/>
          <p:cNvSpPr/>
          <p:nvPr/>
        </p:nvSpPr>
        <p:spPr>
          <a:xfrm>
            <a:off x="5766078" y="3765233"/>
            <a:ext cx="222171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6432361" y="3602170"/>
            <a:ext cx="2929295" cy="70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Least Privilege Principle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432360" y="4459129"/>
            <a:ext cx="2929295" cy="1449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Users should only have access to the resources they need to perform their job duties.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10150508" y="3604974"/>
            <a:ext cx="509826" cy="509826"/>
          </a:xfrm>
          <a:prstGeom prst="roundRect">
            <a:avLst>
              <a:gd name="adj" fmla="val 40005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</p:sp>
      <p:sp>
        <p:nvSpPr>
          <p:cNvPr id="17" name="Text 13"/>
          <p:cNvSpPr/>
          <p:nvPr/>
        </p:nvSpPr>
        <p:spPr>
          <a:xfrm>
            <a:off x="10302789" y="3745774"/>
            <a:ext cx="205264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4"/>
          <p:cNvSpPr/>
          <p:nvPr/>
        </p:nvSpPr>
        <p:spPr>
          <a:xfrm>
            <a:off x="10949771" y="3678275"/>
            <a:ext cx="2941677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Separation of Duties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10951267" y="4331526"/>
            <a:ext cx="3451503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Dividing critical tasks between multiple users to prevent fraud or abuse.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" y="2164079"/>
            <a:ext cx="4972645" cy="475547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05657" y="884992"/>
            <a:ext cx="7645718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40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User Authentication Methods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205657" y="1680051"/>
            <a:ext cx="7705487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 authentication methods verify the identity of users before granting access.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6502479" y="2723912"/>
            <a:ext cx="22860" cy="4620697"/>
          </a:xfrm>
          <a:prstGeom prst="roundRect">
            <a:avLst>
              <a:gd name="adj" fmla="val 809116"/>
            </a:avLst>
          </a:prstGeom>
          <a:solidFill>
            <a:srgbClr val="CED9CE"/>
          </a:solidFill>
          <a:ln/>
        </p:spPr>
      </p:sp>
      <p:sp>
        <p:nvSpPr>
          <p:cNvPr id="9" name="Shape 5"/>
          <p:cNvSpPr/>
          <p:nvPr/>
        </p:nvSpPr>
        <p:spPr>
          <a:xfrm>
            <a:off x="6722209" y="3174682"/>
            <a:ext cx="719257" cy="22860"/>
          </a:xfrm>
          <a:prstGeom prst="roundRect">
            <a:avLst>
              <a:gd name="adj" fmla="val 809116"/>
            </a:avLst>
          </a:prstGeom>
          <a:solidFill>
            <a:srgbClr val="CED9CE"/>
          </a:solidFill>
          <a:ln/>
        </p:spPr>
      </p:sp>
      <p:sp>
        <p:nvSpPr>
          <p:cNvPr id="10" name="Shape 6"/>
          <p:cNvSpPr/>
          <p:nvPr/>
        </p:nvSpPr>
        <p:spPr>
          <a:xfrm>
            <a:off x="6282750" y="2955012"/>
            <a:ext cx="462320" cy="46232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6436935" y="3032046"/>
            <a:ext cx="153829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7644170" y="2929414"/>
            <a:ext cx="4216360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Password-Based Authentication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644170" y="3373755"/>
            <a:ext cx="6266974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Users provide a password to verify their identity.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6722209" y="4564261"/>
            <a:ext cx="719257" cy="22860"/>
          </a:xfrm>
          <a:prstGeom prst="roundRect">
            <a:avLst>
              <a:gd name="adj" fmla="val 809116"/>
            </a:avLst>
          </a:prstGeom>
          <a:solidFill>
            <a:srgbClr val="CED9CE"/>
          </a:solidFill>
          <a:ln/>
        </p:spPr>
      </p:sp>
      <p:sp>
        <p:nvSpPr>
          <p:cNvPr id="15" name="Shape 11"/>
          <p:cNvSpPr/>
          <p:nvPr/>
        </p:nvSpPr>
        <p:spPr>
          <a:xfrm>
            <a:off x="6282750" y="4344591"/>
            <a:ext cx="462320" cy="46232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6" name="Text 12"/>
          <p:cNvSpPr/>
          <p:nvPr/>
        </p:nvSpPr>
        <p:spPr>
          <a:xfrm>
            <a:off x="6413123" y="4421624"/>
            <a:ext cx="201454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00" dirty="0"/>
          </a:p>
        </p:txBody>
      </p:sp>
      <p:sp>
        <p:nvSpPr>
          <p:cNvPr id="17" name="Text 13"/>
          <p:cNvSpPr/>
          <p:nvPr/>
        </p:nvSpPr>
        <p:spPr>
          <a:xfrm>
            <a:off x="7644170" y="4318992"/>
            <a:ext cx="454878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Multi-Factor Authentication (MFA)</a:t>
            </a:r>
            <a:endParaRPr lang="en-US" sz="2600" dirty="0"/>
          </a:p>
        </p:txBody>
      </p:sp>
      <p:sp>
        <p:nvSpPr>
          <p:cNvPr id="18" name="Text 14"/>
          <p:cNvSpPr/>
          <p:nvPr/>
        </p:nvSpPr>
        <p:spPr>
          <a:xfrm>
            <a:off x="7644170" y="4763333"/>
            <a:ext cx="6266974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Users provide multiple factors of authentication, such as a password and a one-time code.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6722209" y="6282571"/>
            <a:ext cx="719257" cy="22860"/>
          </a:xfrm>
          <a:prstGeom prst="roundRect">
            <a:avLst>
              <a:gd name="adj" fmla="val 809116"/>
            </a:avLst>
          </a:prstGeom>
          <a:solidFill>
            <a:srgbClr val="CED9CE"/>
          </a:solidFill>
          <a:ln/>
        </p:spPr>
      </p:sp>
      <p:sp>
        <p:nvSpPr>
          <p:cNvPr id="20" name="Shape 16"/>
          <p:cNvSpPr/>
          <p:nvPr/>
        </p:nvSpPr>
        <p:spPr>
          <a:xfrm>
            <a:off x="6282750" y="6062901"/>
            <a:ext cx="462320" cy="46232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21" name="Text 17"/>
          <p:cNvSpPr/>
          <p:nvPr/>
        </p:nvSpPr>
        <p:spPr>
          <a:xfrm>
            <a:off x="6420743" y="6139934"/>
            <a:ext cx="186214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00" dirty="0"/>
          </a:p>
        </p:txBody>
      </p:sp>
      <p:sp>
        <p:nvSpPr>
          <p:cNvPr id="22" name="Text 18"/>
          <p:cNvSpPr/>
          <p:nvPr/>
        </p:nvSpPr>
        <p:spPr>
          <a:xfrm>
            <a:off x="7644170" y="6037302"/>
            <a:ext cx="3343751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Biometric Authentication</a:t>
            </a:r>
            <a:endParaRPr lang="en-US" sz="2600" dirty="0"/>
          </a:p>
        </p:txBody>
      </p:sp>
      <p:sp>
        <p:nvSpPr>
          <p:cNvPr id="23" name="Text 19"/>
          <p:cNvSpPr/>
          <p:nvPr/>
        </p:nvSpPr>
        <p:spPr>
          <a:xfrm>
            <a:off x="7644170" y="6481643"/>
            <a:ext cx="6266974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Users provide biometric data, such as fingerprint or facial recognition, to verify their identity.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rcRect b="8535"/>
          <a:stretch/>
        </p:blipFill>
        <p:spPr>
          <a:xfrm>
            <a:off x="230148" y="2301122"/>
            <a:ext cx="5026104" cy="33176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0528" y="942380"/>
            <a:ext cx="7855744" cy="115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40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Access Control Implementation Best Practices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130528" y="2368747"/>
            <a:ext cx="8138925" cy="685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Implementing access control effectively requires careful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planning and execution.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53" y="3454915"/>
            <a:ext cx="920234" cy="14723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92114" y="3567002"/>
            <a:ext cx="4384834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Regularly Review and Update Policies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364015" y="3959935"/>
            <a:ext cx="6659523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Ensure policies are up-to-date and aligned with 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current security needs.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177" y="5065930"/>
            <a:ext cx="920234" cy="14723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396697" y="5239801"/>
            <a:ext cx="431030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Implement Strong Password Policies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364015" y="5658528"/>
            <a:ext cx="9373083" cy="685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Require complex passwords and encourage regular 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password changes.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034" y="6735062"/>
            <a:ext cx="920234" cy="14723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326749" y="6800296"/>
            <a:ext cx="4450199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Train Users on Security Best Practices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7364014" y="7176785"/>
            <a:ext cx="6659523" cy="588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Educate users on the importance of access control and how to protect their credentials.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621" y="2672716"/>
            <a:ext cx="5089208" cy="33928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6379" y="1067991"/>
            <a:ext cx="6298882" cy="496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3B4540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Conclusion and Key Takeaways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56379" y="1803083"/>
            <a:ext cx="8031242" cy="762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control is critical for securing data and systems. By implementing effective access control practices, organizations can protect sensitive information, minimize security risks, and maintain compliance with regulatory requirements.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56379" y="3464711"/>
            <a:ext cx="8960601" cy="3737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Strong Security</a:t>
            </a:r>
          </a:p>
          <a:p>
            <a:pPr algn="l"/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control is the cornerstone of a robust security</a:t>
            </a:r>
          </a:p>
          <a:p>
            <a:pPr algn="l"/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 posture.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Data Integrity</a:t>
            </a:r>
          </a:p>
          <a:p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Protecting data from unauthorized access ensures its </a:t>
            </a:r>
          </a:p>
          <a:p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Integrity and reliability</a:t>
            </a:r>
            <a:r>
              <a:rPr lang="en-US" sz="2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Compliance</a:t>
            </a:r>
          </a:p>
          <a:p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Access control helps organizations meet compliance </a:t>
            </a:r>
          </a:p>
          <a:p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 requirements and legal obligations</a:t>
            </a:r>
            <a:r>
              <a:rPr lang="en-US" sz="2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2800" dirty="0"/>
          </a:p>
          <a:p>
            <a:endParaRPr lang="en-US" sz="2600" b="1" dirty="0">
              <a:solidFill>
                <a:srgbClr val="405449"/>
              </a:solidFill>
              <a:latin typeface="Times New Roman" panose="02020603050405020304" pitchFamily="18" charset="0"/>
              <a:ea typeface="Fraunces" pitchFamily="34" charset="-122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405449"/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    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556379" y="3644860"/>
            <a:ext cx="8031242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21863" y="4160400"/>
            <a:ext cx="1987034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556379" y="5276017"/>
            <a:ext cx="8031242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15" name="Text 8"/>
          <p:cNvSpPr/>
          <p:nvPr/>
        </p:nvSpPr>
        <p:spPr>
          <a:xfrm>
            <a:off x="556379" y="6563439"/>
            <a:ext cx="1987034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550" dirty="0"/>
          </a:p>
        </p:txBody>
      </p:sp>
      <p:sp>
        <p:nvSpPr>
          <p:cNvPr id="16" name="Text 9"/>
          <p:cNvSpPr/>
          <p:nvPr/>
        </p:nvSpPr>
        <p:spPr>
          <a:xfrm>
            <a:off x="556379" y="6907173"/>
            <a:ext cx="8031242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6" name="Text 2"/>
          <p:cNvSpPr/>
          <p:nvPr/>
        </p:nvSpPr>
        <p:spPr>
          <a:xfrm>
            <a:off x="2418347" y="595758"/>
            <a:ext cx="11531609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5912568" y="2230361"/>
            <a:ext cx="7466548" cy="4608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DF9FEB-C54E-4E0D-C592-142C4ABF8B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2" b="33186"/>
          <a:stretch/>
        </p:blipFill>
        <p:spPr>
          <a:xfrm>
            <a:off x="1852863" y="1155032"/>
            <a:ext cx="10984832" cy="594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6BA96183-C1F1-1B00-F6B3-AFE84822A757}"/>
              </a:ext>
            </a:extLst>
          </p:cNvPr>
          <p:cNvSpPr/>
          <p:nvPr/>
        </p:nvSpPr>
        <p:spPr>
          <a:xfrm>
            <a:off x="6178173" y="2083139"/>
            <a:ext cx="4566028" cy="1028327"/>
          </a:xfrm>
          <a:prstGeom prst="rect">
            <a:avLst/>
          </a:prstGeom>
          <a:noFill/>
          <a:ln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lIns="0" tIns="0" rIns="0" bIns="0" rtlCol="0" anchor="t"/>
          <a:lstStyle/>
          <a:p>
            <a:r>
              <a:rPr lang="en-IN" sz="66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223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510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Fraunces</vt:lpstr>
      <vt:lpstr>Nobile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Mandadi Srija</cp:lastModifiedBy>
  <cp:revision>2</cp:revision>
  <dcterms:created xsi:type="dcterms:W3CDTF">2024-08-29T14:04:13Z</dcterms:created>
  <dcterms:modified xsi:type="dcterms:W3CDTF">2024-08-29T17:09:07Z</dcterms:modified>
</cp:coreProperties>
</file>