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7" r:id="rId3"/>
    <p:sldId id="257" r:id="rId4"/>
    <p:sldId id="258" r:id="rId5"/>
    <p:sldId id="260" r:id="rId6"/>
    <p:sldId id="266" r:id="rId7"/>
    <p:sldId id="259" r:id="rId8"/>
    <p:sldId id="269" r:id="rId9"/>
    <p:sldId id="270" r:id="rId10"/>
    <p:sldId id="261" r:id="rId11"/>
    <p:sldId id="262" r:id="rId12"/>
    <p:sldId id="264" r:id="rId13"/>
    <p:sldId id="26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47" autoAdjust="0"/>
  </p:normalViewPr>
  <p:slideViewPr>
    <p:cSldViewPr snapToGrid="0">
      <p:cViewPr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26020E1-4EB5-44A2-B4AE-AB30822FB803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C2BF69D-E703-4400-AA17-F79B56580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90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6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0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8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5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3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7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1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2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at-is-an-operating-system/" TargetMode="External"/><Relationship Id="rId2" Type="http://schemas.openxmlformats.org/officeDocument/2006/relationships/hyperlink" Target="https://www.geeksforgeeks.org/node-js-o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nodej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$%7bport%7d%6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nodejs/ref_events.asp" TargetMode="External"/><Relationship Id="rId3" Type="http://schemas.openxmlformats.org/officeDocument/2006/relationships/hyperlink" Target="https://www.w3schools.com/nodejs/ref_buffer.asp" TargetMode="External"/><Relationship Id="rId7" Type="http://schemas.openxmlformats.org/officeDocument/2006/relationships/hyperlink" Target="https://www.w3schools.com/nodejs/ref_dns.asp" TargetMode="External"/><Relationship Id="rId2" Type="http://schemas.openxmlformats.org/officeDocument/2006/relationships/hyperlink" Target="https://www.w3schools.com/nodejs/ref_asser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nodejs/ref_dgram.asp" TargetMode="External"/><Relationship Id="rId5" Type="http://schemas.openxmlformats.org/officeDocument/2006/relationships/hyperlink" Target="https://www.w3schools.com/nodejs/ref_crypto.asp" TargetMode="External"/><Relationship Id="rId4" Type="http://schemas.openxmlformats.org/officeDocument/2006/relationships/hyperlink" Target="https://www.w3schools.com/nodejs/ref_cluster.asp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nodejs/ref_querystring.asp" TargetMode="External"/><Relationship Id="rId13" Type="http://schemas.openxmlformats.org/officeDocument/2006/relationships/hyperlink" Target="https://www.w3schools.com/nodejs/ref_vm.asp" TargetMode="External"/><Relationship Id="rId3" Type="http://schemas.openxmlformats.org/officeDocument/2006/relationships/hyperlink" Target="https://www.w3schools.com/nodejs/ref_http.asp" TargetMode="External"/><Relationship Id="rId7" Type="http://schemas.openxmlformats.org/officeDocument/2006/relationships/hyperlink" Target="https://www.w3schools.com/nodejs/ref_path.asp" TargetMode="External"/><Relationship Id="rId12" Type="http://schemas.openxmlformats.org/officeDocument/2006/relationships/hyperlink" Target="https://www.w3schools.com/nodejs/ref_url.asp" TargetMode="External"/><Relationship Id="rId2" Type="http://schemas.openxmlformats.org/officeDocument/2006/relationships/hyperlink" Target="https://www.w3schools.com/nodejs/ref_f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nodejs/ref_os.asp" TargetMode="External"/><Relationship Id="rId11" Type="http://schemas.openxmlformats.org/officeDocument/2006/relationships/hyperlink" Target="https://www.w3schools.com/nodejs/ref_timers.asp" TargetMode="External"/><Relationship Id="rId5" Type="http://schemas.openxmlformats.org/officeDocument/2006/relationships/hyperlink" Target="https://www.w3schools.com/nodejs/ref_net.asp" TargetMode="External"/><Relationship Id="rId10" Type="http://schemas.openxmlformats.org/officeDocument/2006/relationships/hyperlink" Target="https://www.w3schools.com/nodejs/ref_string_decoder.asp" TargetMode="External"/><Relationship Id="rId4" Type="http://schemas.openxmlformats.org/officeDocument/2006/relationships/hyperlink" Target="https://www.w3schools.com/nodejs/ref_https.asp" TargetMode="External"/><Relationship Id="rId9" Type="http://schemas.openxmlformats.org/officeDocument/2006/relationships/hyperlink" Target="https://www.w3schools.com/nodejs/ref_readline.asp" TargetMode="External"/><Relationship Id="rId14" Type="http://schemas.openxmlformats.org/officeDocument/2006/relationships/hyperlink" Target="https://www.w3schools.com/nodejs/ref_zlib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DE7777-DD58-6962-E995-43407B8BD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22" y="434897"/>
            <a:ext cx="11633378" cy="6177776"/>
          </a:xfrm>
        </p:spPr>
        <p:txBody>
          <a:bodyPr>
            <a:normAutofit fontScale="92500" lnSpcReduction="10000"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IN" sz="6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Module And OS – Module </a:t>
            </a:r>
          </a:p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  <a:p>
            <a:pPr algn="r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A.D </a:t>
            </a: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Shamitha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22H51A05D1</a:t>
            </a:r>
          </a:p>
          <a:p>
            <a:pPr algn="r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D</a:t>
            </a:r>
          </a:p>
        </p:txBody>
      </p:sp>
      <p:pic>
        <p:nvPicPr>
          <p:cNvPr id="4" name="Picture 4" descr="Secure Your Node.js Application ...">
            <a:extLst>
              <a:ext uri="{FF2B5EF4-FFF2-40B4-BE49-F238E27FC236}">
                <a16:creationId xmlns:a16="http://schemas.microsoft.com/office/drawing/2014/main" id="{2A25ADF0-77C4-4DA6-FFEF-8DCA7BEC4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82" y="2849136"/>
            <a:ext cx="3138255" cy="264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60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14D8-C22E-C5DC-CEDA-E4697FC6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86191"/>
            <a:ext cx="10515600" cy="766989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-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7F3A-F1D3-8FA7-64B7-27D4FC432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1001487"/>
            <a:ext cx="10842171" cy="520813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27323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60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OS module</a:t>
            </a:r>
            <a:r>
              <a:rPr lang="en-US" sz="26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built-in module in NodeJS that provides </a:t>
            </a:r>
          </a:p>
          <a:p>
            <a:pPr marL="0" indent="0">
              <a:buNone/>
            </a:pPr>
            <a:r>
              <a:rPr lang="en-US" sz="26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system-related functionality.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allows you to access information about the underlying </a:t>
            </a:r>
          </a:p>
          <a:p>
            <a:pPr marL="0" indent="0">
              <a:buNone/>
            </a:pPr>
            <a:r>
              <a:rPr lang="en-US" sz="260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operating system</a:t>
            </a:r>
            <a:r>
              <a:rPr lang="en-US" sz="26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on which the NodeJS application is running.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OS module is useful for tasks that require information</a:t>
            </a:r>
          </a:p>
          <a:p>
            <a:pPr marL="0" indent="0">
              <a:buNone/>
            </a:pPr>
            <a:r>
              <a:rPr lang="en-US" sz="26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about operating system.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can include tasks such as determining the platform on </a:t>
            </a:r>
          </a:p>
          <a:p>
            <a:pPr marL="0" indent="0">
              <a:buNone/>
            </a:pPr>
            <a:r>
              <a:rPr lang="en-US" sz="26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the application is running, retrieving information about </a:t>
            </a:r>
          </a:p>
          <a:p>
            <a:pPr marL="0" indent="0">
              <a:buNone/>
            </a:pPr>
            <a:r>
              <a:rPr lang="en-US" sz="26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resources, or working with network interfaces.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functions to interact with the operating system.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provides the hostname of the operating system and </a:t>
            </a:r>
          </a:p>
          <a:p>
            <a:pPr marL="0" indent="0">
              <a:buNone/>
            </a:pPr>
            <a:r>
              <a:rPr lang="en-US" sz="26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the amount of free system memory in bytes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1A00CC-BFD6-BDEB-FDA1-E1DE87A4B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344" y="1581834"/>
            <a:ext cx="4103914" cy="452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7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57FB-4C54-8596-C269-448F2F8B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337458"/>
            <a:ext cx="10515600" cy="849086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Use the OS Module:</a:t>
            </a:r>
            <a:b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85344-06C7-00CB-FE6F-AA86D7E8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8" y="947854"/>
            <a:ext cx="11610012" cy="5675970"/>
          </a:xfrm>
        </p:spPr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OS module provides various functions and properties to access information about the operating system. Some of the commonly used functions and properties include: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os.arch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the CPU architecture of the operating system (e.g., ‘x64’, ‘arm’).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os.cpus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an array of objects describing each CPU/core installed.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os.freemem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the amount of free system memory in bytes.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os.homedir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the path to the current user’s home directory.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os.hostname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the hostname of the operating system.</a:t>
            </a:r>
          </a:p>
          <a:p>
            <a:pPr fontAlgn="base"/>
            <a:r>
              <a:rPr lang="en-US" b="1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os.networkInterfaces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a list of network interfaces and their details.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1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os.platform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the operating system platform (e.g., ‘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darwin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</a:p>
          <a:p>
            <a:pPr marL="0" indent="0" algn="l" fontAlgn="base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055D-46B3-F0BF-1189-523D9D65B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409" y="390292"/>
            <a:ext cx="11240429" cy="6099717"/>
          </a:xfrm>
        </p:spPr>
        <p:txBody>
          <a:bodyPr>
            <a:normAutofit/>
          </a:bodyPr>
          <a:lstStyle/>
          <a:p>
            <a:pPr fontAlgn="base"/>
            <a:r>
              <a:rPr lang="en-US" sz="2800" b="1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os.release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the operating system release.</a:t>
            </a:r>
            <a:endParaRPr lang="en-US" sz="280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1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os.totalmem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the total amount of system memory in bytes.</a:t>
            </a:r>
            <a:endParaRPr lang="en-US" sz="280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1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os.uptime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the system uptime in seconds.</a:t>
            </a:r>
          </a:p>
          <a:p>
            <a:pPr marL="0" indent="0" algn="l" fontAlgn="base">
              <a:buNone/>
            </a:pPr>
            <a:endParaRPr lang="en-US" sz="280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: </a:t>
            </a:r>
            <a:endParaRPr lang="en-US" sz="2600" b="1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Information: </a:t>
            </a:r>
            <a:r>
              <a:rPr lang="en-US" sz="26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insights into the system’s hardware and software environment.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 Monitoring: </a:t>
            </a:r>
            <a:r>
              <a:rPr lang="en-US" sz="26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in monitoring memory usage and system performance.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 Detection: </a:t>
            </a:r>
            <a:r>
              <a:rPr lang="en-US" sz="26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Identifies the platform and version of the operating system.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79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A387A-BFED-BC7C-A85C-194610821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41" y="245327"/>
            <a:ext cx="10974659" cy="6501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1: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example uses Node.js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module to fetch and display system details and memory info.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a.js :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require('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console.log("CPU architecture: "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os.arch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console.log("Free memory: "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os.freemem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console.log("Total memory: "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os.totalmem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console.log('List of network Interfaces: '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os.networkInterfaces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console.log('OS default directory for temp files : '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os.tmpdir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210F404-797E-047D-65AE-087BC883D7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2"/>
          <a:stretch/>
        </p:blipFill>
        <p:spPr bwMode="auto">
          <a:xfrm>
            <a:off x="1975460" y="4003287"/>
            <a:ext cx="8062659" cy="222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75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0079F-E905-2F2A-719A-C5894AD3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Thank You Images – Browse 315,445 Stock ...">
            <a:extLst>
              <a:ext uri="{FF2B5EF4-FFF2-40B4-BE49-F238E27FC236}">
                <a16:creationId xmlns:a16="http://schemas.microsoft.com/office/drawing/2014/main" id="{2794AFBB-88D8-9ADC-362F-3D1A7D72BC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68" y="447524"/>
            <a:ext cx="10907486" cy="591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80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15F5B-EE60-F879-130D-83B69C8CA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410"/>
            <a:ext cx="10515600" cy="5630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IN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 is an open source server environment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 is free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 runs on various platforms (Windows, </a:t>
            </a:r>
          </a:p>
          <a:p>
            <a:pPr marL="0" indent="0" algn="l">
              <a:buNone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Linux, Unix, Mac OS X,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 uses JavaScript on the server.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 uses asynchronous programming!</a:t>
            </a:r>
          </a:p>
          <a:p>
            <a:pPr marL="0" indent="0">
              <a:buNone/>
            </a:pP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4" name="Picture 4" descr="Node.js Module System | Codementor">
            <a:extLst>
              <a:ext uri="{FF2B5EF4-FFF2-40B4-BE49-F238E27FC236}">
                <a16:creationId xmlns:a16="http://schemas.microsoft.com/office/drawing/2014/main" id="{9047F833-DDCF-9BC5-9195-A2367CF8B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2" y="1499507"/>
            <a:ext cx="428897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0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546F-C5E1-E94E-98C7-BF11AC98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" y="183242"/>
            <a:ext cx="10755086" cy="995589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F902F-C639-EC71-EBB8-5E329E107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185" y="1178831"/>
            <a:ext cx="10940143" cy="49981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Node.js, 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the blocks of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encapsulated code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communicate with an 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 application on the basis of their related functionality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Modules can be a single file or a collection of multiple files/folders.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The reason programmers are heavily reliant on modules is because of their reusability as well as the ability to break down a complex piece of code into manageable chunks.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2" name="Picture 6" descr="NodeJS Modules| How to create Modules ...">
            <a:extLst>
              <a:ext uri="{FF2B5EF4-FFF2-40B4-BE49-F238E27FC236}">
                <a16:creationId xmlns:a16="http://schemas.microsoft.com/office/drawing/2014/main" id="{81F61705-B38E-15C3-8956-EA97F52F1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396" y="4103648"/>
            <a:ext cx="4333576" cy="239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Nodejs Modules - Types and Examples ...">
            <a:extLst>
              <a:ext uri="{FF2B5EF4-FFF2-40B4-BE49-F238E27FC236}">
                <a16:creationId xmlns:a16="http://schemas.microsoft.com/office/drawing/2014/main" id="{64C078D9-48B5-4EC0-3FE2-C9938D2D2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9" y="3712029"/>
            <a:ext cx="5344886" cy="262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04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5E5F-2DAD-345C-CDA5-E8AAB0CD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5" y="0"/>
            <a:ext cx="10515600" cy="752929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node.js modules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8BDA-F1A2-0B81-1835-6F10518DB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5" y="685800"/>
            <a:ext cx="11647714" cy="6379029"/>
          </a:xfrm>
        </p:spPr>
        <p:txBody>
          <a:bodyPr>
            <a:normAutofit fontScale="77500" lnSpcReduction="20000"/>
          </a:bodyPr>
          <a:lstStyle/>
          <a:p>
            <a:pPr marL="0" indent="0" algn="l" fontAlgn="base">
              <a:buNone/>
            </a:pPr>
            <a:r>
              <a:rPr lang="en-US" sz="39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1.) Core Modules</a:t>
            </a:r>
          </a:p>
          <a:p>
            <a:pPr algn="l" rtl="0" fontAlgn="base">
              <a:lnSpc>
                <a:spcPct val="120000"/>
              </a:lnSpc>
            </a:pPr>
            <a:r>
              <a:rPr lang="en-US" sz="31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 has many built-in modules that are part of the platform and come with </a:t>
            </a:r>
            <a:r>
              <a:rPr lang="en-US" sz="3100" b="0" i="0" u="sng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Node.js </a:t>
            </a:r>
            <a:r>
              <a:rPr lang="en-US" sz="31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installation. These modules can be loaded into the program by using the </a:t>
            </a:r>
            <a:r>
              <a:rPr lang="en-US" sz="31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sz="31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function.</a:t>
            </a:r>
          </a:p>
          <a:p>
            <a:pPr marL="0" indent="0" algn="l" rtl="0" fontAlgn="base">
              <a:buNone/>
            </a:pPr>
            <a:r>
              <a:rPr lang="en-US" sz="31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 : const module = require('</a:t>
            </a:r>
            <a:r>
              <a:rPr lang="en-US" sz="3100" b="1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module_name</a:t>
            </a:r>
            <a:r>
              <a:rPr lang="en-US" sz="31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r>
              <a:rPr lang="en-US" sz="31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1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require() function will return a JavaScript type depending on what the particular module returns. The following example demonstrates how to use the Node.js http module to create a web server. </a:t>
            </a:r>
          </a:p>
          <a:p>
            <a:pPr marL="0" indent="0">
              <a:buNone/>
            </a:pPr>
            <a:r>
              <a:rPr lang="en-US" sz="31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: </a:t>
            </a:r>
          </a:p>
          <a:p>
            <a:pPr marL="0" indent="0">
              <a:buNone/>
            </a:pPr>
            <a:r>
              <a:rPr lang="en-IN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 = require('http');</a:t>
            </a:r>
          </a:p>
          <a:p>
            <a:pPr marL="0" indent="0">
              <a:buNone/>
            </a:pPr>
            <a:r>
              <a:rPr lang="en-IN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http.createServer</a:t>
            </a: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(function (</a:t>
            </a:r>
            <a:r>
              <a:rPr lang="en-IN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res) {</a:t>
            </a:r>
          </a:p>
          <a:p>
            <a:pPr marL="0" indent="0">
              <a:buNone/>
            </a:pP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res.writeHead</a:t>
            </a: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(200, { 'Content-Type': 'text/html' });</a:t>
            </a:r>
          </a:p>
          <a:p>
            <a:pPr marL="0" indent="0">
              <a:buNone/>
            </a:pP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res.write</a:t>
            </a: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('Welcome to this page!');</a:t>
            </a:r>
          </a:p>
          <a:p>
            <a:pPr marL="0" indent="0">
              <a:buNone/>
            </a:pP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res.end</a:t>
            </a: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}).listen(3000);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70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4D7FD-D1DE-F753-F1D7-EBDCF81C5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5" y="250371"/>
            <a:ext cx="11342914" cy="6324600"/>
          </a:xfrm>
        </p:spPr>
        <p:txBody>
          <a:bodyPr>
            <a:normAutofit fontScale="92500" lnSpcReduction="10000"/>
          </a:bodyPr>
          <a:lstStyle/>
          <a:p>
            <a:pPr marL="0" indent="0" algn="l" fontAlgn="base">
              <a:buNone/>
            </a:pP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2.) </a:t>
            </a:r>
            <a:r>
              <a:rPr lang="en-US" sz="35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Modules : </a:t>
            </a:r>
          </a:p>
          <a:p>
            <a:pPr marL="0" indent="0" algn="l" fontAlgn="base">
              <a:lnSpc>
                <a:spcPct val="110000"/>
              </a:lnSpc>
              <a:buNone/>
            </a:pPr>
            <a:r>
              <a:rPr lang="en-US" sz="26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Unlike built-in and external modules, local modules are created locally in your Node.js application. Let’s create a simple calculating module that calculates various operations.</a:t>
            </a:r>
          </a:p>
          <a:p>
            <a:pPr marL="0" indent="0" algn="l" fontAlgn="base">
              <a:buNone/>
            </a:pPr>
            <a:r>
              <a:rPr lang="en-US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calc.js file that has the following code :    </a:t>
            </a:r>
          </a:p>
          <a:p>
            <a:pPr marL="0" indent="0" algn="l" fontAlgn="base">
              <a:buNone/>
            </a:pPr>
            <a:r>
              <a:rPr lang="en-US" sz="220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exports.add</a:t>
            </a:r>
            <a:r>
              <a:rPr lang="en-US" sz="22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function (x, y) {                                      </a:t>
            </a:r>
          </a:p>
          <a:p>
            <a:pPr marL="0" indent="0" algn="l" fontAlgn="base">
              <a:lnSpc>
                <a:spcPct val="120000"/>
              </a:lnSpc>
              <a:buNone/>
            </a:pPr>
            <a:r>
              <a:rPr lang="en-US" sz="22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return x + y;</a:t>
            </a:r>
          </a:p>
          <a:p>
            <a:pPr marL="0" indent="0" algn="l" fontAlgn="base">
              <a:lnSpc>
                <a:spcPct val="120000"/>
              </a:lnSpc>
              <a:buNone/>
            </a:pPr>
            <a:r>
              <a:rPr lang="en-US" sz="22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en-US" sz="220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exports.sub</a:t>
            </a:r>
            <a:r>
              <a:rPr lang="en-US" sz="22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function (x, y) {</a:t>
            </a:r>
          </a:p>
          <a:p>
            <a:pPr marL="0" indent="0" algn="l" fontAlgn="base">
              <a:lnSpc>
                <a:spcPct val="120000"/>
              </a:lnSpc>
              <a:buNone/>
            </a:pPr>
            <a:r>
              <a:rPr lang="en-US" sz="22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return x - y;</a:t>
            </a:r>
          </a:p>
          <a:p>
            <a:pPr marL="0" indent="0" algn="l" fontAlgn="base">
              <a:lnSpc>
                <a:spcPct val="120000"/>
              </a:lnSpc>
              <a:buNone/>
            </a:pPr>
            <a:r>
              <a:rPr lang="en-US" sz="22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en-US" sz="220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exports.mult</a:t>
            </a:r>
            <a:r>
              <a:rPr lang="en-US" sz="22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function (x, y) {</a:t>
            </a:r>
          </a:p>
          <a:p>
            <a:pPr marL="0" indent="0" algn="l" fontAlgn="base">
              <a:lnSpc>
                <a:spcPct val="120000"/>
              </a:lnSpc>
              <a:buNone/>
            </a:pPr>
            <a:r>
              <a:rPr lang="en-US" sz="22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return x * y;</a:t>
            </a:r>
          </a:p>
          <a:p>
            <a:pPr marL="0" indent="0" algn="l" fontAlgn="base">
              <a:lnSpc>
                <a:spcPct val="120000"/>
              </a:lnSpc>
              <a:buNone/>
            </a:pPr>
            <a:r>
              <a:rPr lang="en-US" sz="22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  <a:r>
              <a:rPr lang="en-US" sz="220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exports.div</a:t>
            </a:r>
            <a:r>
              <a:rPr lang="en-US" sz="22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function (x, y) {</a:t>
            </a:r>
          </a:p>
          <a:p>
            <a:pPr marL="0" indent="0" algn="l" fontAlgn="base">
              <a:lnSpc>
                <a:spcPct val="120000"/>
              </a:lnSpc>
              <a:buNone/>
            </a:pPr>
            <a:r>
              <a:rPr lang="en-US" sz="22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return x / y;</a:t>
            </a:r>
          </a:p>
          <a:p>
            <a:pPr marL="0" indent="0" algn="l" fontAlgn="base">
              <a:lnSpc>
                <a:spcPct val="120000"/>
              </a:lnSpc>
              <a:buNone/>
            </a:pPr>
            <a:r>
              <a:rPr lang="en-US" sz="22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 algn="l" fontAlgn="base">
              <a:buNone/>
            </a:pPr>
            <a:endParaRPr lang="en-US" b="1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0" indent="0" algn="l" fontAlgn="base">
              <a:buNone/>
            </a:pPr>
            <a:endParaRPr lang="en-US" b="1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A1394-ADD0-D7A8-48B6-50D15FAD9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73086"/>
            <a:ext cx="4931229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2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56D5-D38A-458D-4E0B-D0554D97B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629" y="479502"/>
            <a:ext cx="11086171" cy="620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this file provides attributes to the outer world via exports, another file can use its exported functionality using the require() function.</a:t>
            </a:r>
          </a:p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Filename: index.js </a:t>
            </a:r>
          </a:p>
          <a:p>
            <a:pPr marL="0" indent="0">
              <a:buNone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calculator = require('./calc');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x = 50, y = 10;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console.log("Addition of 50 and 10 is " +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calculator.add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y));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console.log("Subtraction of 50 and 10 is “ +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calculator.sub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y));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console.log("Multiplication of 50 and 10 is “ +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calculator.mult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y));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console.log("Division of 50 and 10 is "+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calculator.div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y));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8A5CA0-4265-7BA7-2931-C05A0C646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71632"/>
              </p:ext>
            </p:extLst>
          </p:nvPr>
        </p:nvGraphicFramePr>
        <p:xfrm>
          <a:off x="1783000" y="4604657"/>
          <a:ext cx="4977028" cy="19915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77028">
                  <a:extLst>
                    <a:ext uri="{9D8B030D-6E8A-4147-A177-3AD203B41FA5}">
                      <a16:colId xmlns:a16="http://schemas.microsoft.com/office/drawing/2014/main" val="2559414838"/>
                    </a:ext>
                  </a:extLst>
                </a:gridCol>
              </a:tblGrid>
              <a:tr h="199155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Addition of 50 and 10 is 60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Subtraction of 50 and 10 is 40                Multiplication of 50 and 10 is 500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Division of 50 and 10 is 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081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3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BE24B-261B-620A-DD1D-D6025EF96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18" y="111512"/>
            <a:ext cx="11744889" cy="6746488"/>
          </a:xfrm>
        </p:spPr>
        <p:txBody>
          <a:bodyPr>
            <a:normAutofit fontScale="92500" lnSpcReduction="10000"/>
          </a:bodyPr>
          <a:lstStyle/>
          <a:p>
            <a:pPr marL="0" indent="0" algn="l" fontAlgn="base">
              <a:buNone/>
            </a:pPr>
            <a:r>
              <a:rPr lang="en-US" sz="28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3.) Third-party modules</a:t>
            </a:r>
          </a:p>
          <a:p>
            <a:pPr marL="0" indent="0" algn="l" rtl="0" fontAlgn="base">
              <a:buNone/>
            </a:pPr>
            <a:r>
              <a:rPr lang="en-US" sz="26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Third-party modules are modules that are available online using the Node Package</a:t>
            </a:r>
          </a:p>
          <a:p>
            <a:pPr marL="0" indent="0" algn="l" rtl="0" fontAlgn="base">
              <a:buNone/>
            </a:pPr>
            <a:r>
              <a:rPr lang="en-US" sz="26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Manager(NPM). These modules can be installed in the project folder or globally. Some of</a:t>
            </a:r>
          </a:p>
          <a:p>
            <a:pPr marL="0" indent="0" algn="l" rtl="0" fontAlgn="base">
              <a:buNone/>
            </a:pPr>
            <a:r>
              <a:rPr lang="en-US" sz="26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popular third-party modules are Mongoose, express, angular, and React.</a:t>
            </a:r>
          </a:p>
          <a:p>
            <a:pPr marL="0" indent="0" algn="l" rtl="0" fontAlgn="base">
              <a:buNone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install express ,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install mongoose ,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install -g @angular/cli</a:t>
            </a:r>
          </a:p>
          <a:p>
            <a:pPr marL="0" indent="0" algn="l" fontAlgn="base">
              <a:buNone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Simple Express Server:</a:t>
            </a:r>
          </a:p>
          <a:p>
            <a:pPr marL="0" indent="0" algn="l" fontAlgn="base">
              <a:buNone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: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express = require('express’);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 app = express();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 port = 3000;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app.get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('/', (req, res) =&gt; 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('Hello World!');});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app.listen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(port, () =&gt;{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console.log(`Example app listening 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http://localhost:${port}`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fontAlgn="base">
              <a:buNone/>
            </a:pPr>
            <a:endParaRPr lang="en-US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61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2EAD-0DB0-CD9A-F38D-14E4FBE81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07" y="251036"/>
            <a:ext cx="10772775" cy="82909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Built-in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BA243-2F12-85B0-8DFF-C5D6DF6F8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188720"/>
            <a:ext cx="10753725" cy="5418244"/>
          </a:xfrm>
        </p:spPr>
        <p:txBody>
          <a:bodyPr>
            <a:normAutofit/>
          </a:bodyPr>
          <a:lstStyle/>
          <a:p>
            <a:r>
              <a:rPr lang="en-US" dirty="0"/>
              <a:t>Node.js has a set of built-in modules which you can use without any further </a:t>
            </a:r>
            <a:r>
              <a:rPr lang="en-US" dirty="0" err="1"/>
              <a:t>installation.Here</a:t>
            </a:r>
            <a:r>
              <a:rPr lang="en-US" dirty="0"/>
              <a:t> is a list of the built-in modules of Node.js version </a:t>
            </a:r>
            <a:r>
              <a:rPr lang="en-US" b="1" dirty="0"/>
              <a:t>6.10.3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458E12-7787-276F-794A-550A2069E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264527"/>
              </p:ext>
            </p:extLst>
          </p:nvPr>
        </p:nvGraphicFramePr>
        <p:xfrm>
          <a:off x="853440" y="1947851"/>
          <a:ext cx="10129520" cy="4117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4760">
                  <a:extLst>
                    <a:ext uri="{9D8B030D-6E8A-4147-A177-3AD203B41FA5}">
                      <a16:colId xmlns:a16="http://schemas.microsoft.com/office/drawing/2014/main" val="343138656"/>
                    </a:ext>
                  </a:extLst>
                </a:gridCol>
                <a:gridCol w="5064760">
                  <a:extLst>
                    <a:ext uri="{9D8B030D-6E8A-4147-A177-3AD203B41FA5}">
                      <a16:colId xmlns:a16="http://schemas.microsoft.com/office/drawing/2014/main" val="1820301240"/>
                    </a:ext>
                  </a:extLst>
                </a:gridCol>
              </a:tblGrid>
              <a:tr h="40432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                       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       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826909"/>
                  </a:ext>
                </a:extLst>
              </a:tr>
              <a:tr h="40432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assert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 set of assertion tests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750451"/>
                  </a:ext>
                </a:extLst>
              </a:tr>
              <a:tr h="40432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buffer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handle binary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96045"/>
                  </a:ext>
                </a:extLst>
              </a:tr>
              <a:tr h="404328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child_process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run a child process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161599"/>
                  </a:ext>
                </a:extLst>
              </a:tr>
              <a:tr h="47851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cluster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split a single Node process into multiple processes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261433"/>
                  </a:ext>
                </a:extLst>
              </a:tr>
              <a:tr h="40432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crypto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handle OpenSSL cryptographic functions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20347"/>
                  </a:ext>
                </a:extLst>
              </a:tr>
              <a:tr h="404328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dgram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implementation of UDP datagram sockets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311190"/>
                  </a:ext>
                </a:extLst>
              </a:tr>
              <a:tr h="404328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do DNS lookups and name resolution functions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898468"/>
                  </a:ext>
                </a:extLst>
              </a:tr>
              <a:tr h="40432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Deprecated. To handle unhandled errors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02865"/>
                  </a:ext>
                </a:extLst>
              </a:tr>
              <a:tr h="40432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events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handle events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598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43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354E186-8F2C-620E-57D9-F612D5FBBE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528935"/>
              </p:ext>
            </p:extLst>
          </p:nvPr>
        </p:nvGraphicFramePr>
        <p:xfrm>
          <a:off x="719138" y="386078"/>
          <a:ext cx="10753724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6862">
                  <a:extLst>
                    <a:ext uri="{9D8B030D-6E8A-4147-A177-3AD203B41FA5}">
                      <a16:colId xmlns:a16="http://schemas.microsoft.com/office/drawing/2014/main" val="1452512497"/>
                    </a:ext>
                  </a:extLst>
                </a:gridCol>
                <a:gridCol w="5376862">
                  <a:extLst>
                    <a:ext uri="{9D8B030D-6E8A-4147-A177-3AD203B41FA5}">
                      <a16:colId xmlns:a16="http://schemas.microsoft.com/office/drawing/2014/main" val="3117792796"/>
                    </a:ext>
                  </a:extLst>
                </a:gridCol>
              </a:tblGrid>
              <a:tr h="35955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handle the file system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645566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make Node.js act as an HTTP server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870547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make Node.js act as an HTTPS server.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97064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create servers and clients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67924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information about the operation system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723521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handle file paths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743276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punycode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Deprecated. A character encoding scheme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555037166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querystring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handle URL query strings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685433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readline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handle readable streams one line at the time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725516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string_decoder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decode buffer objects into strings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439553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timers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execute a function after a given number of milliseconds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92230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url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parse URL strings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6487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CE40D2-2910-B10F-8DE8-3CF87ED04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604095"/>
              </p:ext>
            </p:extLst>
          </p:nvPr>
        </p:nvGraphicFramePr>
        <p:xfrm>
          <a:off x="719138" y="5059678"/>
          <a:ext cx="107537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6702">
                  <a:extLst>
                    <a:ext uri="{9D8B030D-6E8A-4147-A177-3AD203B41FA5}">
                      <a16:colId xmlns:a16="http://schemas.microsoft.com/office/drawing/2014/main" val="2157747995"/>
                    </a:ext>
                  </a:extLst>
                </a:gridCol>
                <a:gridCol w="5387022">
                  <a:extLst>
                    <a:ext uri="{9D8B030D-6E8A-4147-A177-3AD203B41FA5}">
                      <a16:colId xmlns:a16="http://schemas.microsoft.com/office/drawing/2014/main" val="3460687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access information about V8 (the JavaScript engine)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209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compile JavaScript code in a virtual machine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zlib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compress or decompress files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74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35371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244</TotalTime>
  <Words>1381</Words>
  <Application>Microsoft Office PowerPoint</Application>
  <PresentationFormat>Widescreen</PresentationFormat>
  <Paragraphs>173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 Light</vt:lpstr>
      <vt:lpstr>Nunito</vt:lpstr>
      <vt:lpstr>Times New Roman</vt:lpstr>
      <vt:lpstr>Wingdings</vt:lpstr>
      <vt:lpstr>Metropolitan</vt:lpstr>
      <vt:lpstr>PowerPoint Presentation</vt:lpstr>
      <vt:lpstr>PowerPoint Presentation</vt:lpstr>
      <vt:lpstr>Node.js Modules</vt:lpstr>
      <vt:lpstr>Types of node.js modules :</vt:lpstr>
      <vt:lpstr>PowerPoint Presentation</vt:lpstr>
      <vt:lpstr>PowerPoint Presentation</vt:lpstr>
      <vt:lpstr>PowerPoint Presentation</vt:lpstr>
      <vt:lpstr>Built-in modules</vt:lpstr>
      <vt:lpstr>PowerPoint Presentation</vt:lpstr>
      <vt:lpstr>OS - Module</vt:lpstr>
      <vt:lpstr>How to Use the OS Module: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Mandadi Srija</dc:creator>
  <cp:lastModifiedBy>Sai Teja Ganapaneni</cp:lastModifiedBy>
  <cp:revision>3</cp:revision>
  <dcterms:created xsi:type="dcterms:W3CDTF">2024-08-22T05:21:58Z</dcterms:created>
  <dcterms:modified xsi:type="dcterms:W3CDTF">2024-08-23T04:43:35Z</dcterms:modified>
</cp:coreProperties>
</file>