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8288000" cy="10287000"/>
  <p:notesSz cx="6858000" cy="9144000"/>
  <p:embeddedFontLst>
    <p:embeddedFont>
      <p:font typeface="Baskerville Old Face" panose="02020602080505020303" pitchFamily="18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MingLiU-ExtB" panose="02020500000000000000" pitchFamily="18" charset="-120"/>
      <p:regular r:id="rId18"/>
    </p:embeddedFont>
    <p:embeddedFont>
      <p:font typeface="Playfair Displ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946" y="-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0915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2475" y="418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20" name="Google Shape;20;p4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21" name="Google Shape;21;p4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" name="Google Shape;22;p4"/>
          <p:cNvCxnSpPr/>
          <p:nvPr/>
        </p:nvCxnSpPr>
        <p:spPr>
          <a:xfrm>
            <a:off x="12373480" y="9585839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237948" y="681325"/>
            <a:ext cx="15964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257788" y="67424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5"/>
          <p:cNvGrpSpPr/>
          <p:nvPr/>
        </p:nvGrpSpPr>
        <p:grpSpPr>
          <a:xfrm>
            <a:off x="1241537" y="8886299"/>
            <a:ext cx="1475608" cy="763057"/>
            <a:chOff x="0" y="0"/>
            <a:chExt cx="1571802" cy="812800"/>
          </a:xfrm>
        </p:grpSpPr>
        <p:sp>
          <p:nvSpPr>
            <p:cNvPr id="28" name="Google Shape;28;p5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29" name="Google Shape;29;p5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" name="Google Shape;30;p5"/>
          <p:cNvCxnSpPr/>
          <p:nvPr/>
        </p:nvCxnSpPr>
        <p:spPr>
          <a:xfrm>
            <a:off x="1238875" y="39512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13743780" y="8886289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432975" y="4509200"/>
            <a:ext cx="5406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10044059" y="4509200"/>
            <a:ext cx="5406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>
            <a:off x="1241537" y="8886299"/>
            <a:ext cx="1475608" cy="763057"/>
            <a:chOff x="0" y="0"/>
            <a:chExt cx="1571802" cy="812800"/>
          </a:xfrm>
        </p:grpSpPr>
        <p:sp>
          <p:nvSpPr>
            <p:cNvPr id="37" name="Google Shape;37;p6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38" name="Google Shape;38;p6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" name="Google Shape;39;p6"/>
          <p:cNvCxnSpPr/>
          <p:nvPr/>
        </p:nvCxnSpPr>
        <p:spPr>
          <a:xfrm>
            <a:off x="13743780" y="8886289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6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2885750" y="4826450"/>
            <a:ext cx="6255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9370200" y="4826450"/>
            <a:ext cx="6258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grpSp>
        <p:nvGrpSpPr>
          <p:cNvPr id="45" name="Google Shape;45;p7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7" name="Google Shape;47;p7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" name="Google Shape;48;p7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8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52" name="Google Shape;52;p8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53" name="Google Shape;53;p8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" name="Google Shape;54;p8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251050" y="2327375"/>
            <a:ext cx="13938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8721125" y="4518600"/>
            <a:ext cx="64329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3286375" y="4728150"/>
            <a:ext cx="55419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60" name="Google Shape;60;p9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61" name="Google Shape;61;p9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" name="Google Shape;62;p9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451250" y="2889425"/>
            <a:ext cx="15537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1258949" y="4490925"/>
            <a:ext cx="4975200" cy="3731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2513088" y="43376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10"/>
          <p:cNvGrpSpPr/>
          <p:nvPr/>
        </p:nvGrpSpPr>
        <p:grpSpPr>
          <a:xfrm>
            <a:off x="1241537" y="8886299"/>
            <a:ext cx="1475608" cy="763057"/>
            <a:chOff x="0" y="0"/>
            <a:chExt cx="1571802" cy="812800"/>
          </a:xfrm>
        </p:grpSpPr>
        <p:sp>
          <p:nvSpPr>
            <p:cNvPr id="68" name="Google Shape;68;p10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69" name="Google Shape;69;p10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0" name="Google Shape;70;p10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layfair Display"/>
              <a:buNone/>
              <a:defRPr sz="900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2475" y="418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–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–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»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html-introduction/" TargetMode="External"/><Relationship Id="rId4" Type="http://schemas.openxmlformats.org/officeDocument/2006/relationships/hyperlink" Target="https://www.geeksforgeeks.org/functions-in-javascrip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10116925" y="3722222"/>
            <a:ext cx="8171075" cy="6564778"/>
            <a:chOff x="0" y="-57150"/>
            <a:chExt cx="2738364" cy="2200047"/>
          </a:xfrm>
        </p:grpSpPr>
        <p:sp>
          <p:nvSpPr>
            <p:cNvPr id="76" name="Google Shape;76;p11"/>
            <p:cNvSpPr/>
            <p:nvPr/>
          </p:nvSpPr>
          <p:spPr>
            <a:xfrm>
              <a:off x="0" y="0"/>
              <a:ext cx="2738364" cy="2142897"/>
            </a:xfrm>
            <a:custGeom>
              <a:avLst/>
              <a:gdLst/>
              <a:ahLst/>
              <a:cxnLst/>
              <a:rect l="l" t="t" r="r" b="b"/>
              <a:pathLst>
                <a:path w="2738364" h="2142897" extrusionOk="0">
                  <a:moveTo>
                    <a:pt x="0" y="0"/>
                  </a:moveTo>
                  <a:lnTo>
                    <a:pt x="2738364" y="0"/>
                  </a:lnTo>
                  <a:lnTo>
                    <a:pt x="2738364" y="2142897"/>
                  </a:lnTo>
                  <a:lnTo>
                    <a:pt x="0" y="2142897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77" name="Google Shape;77;p11"/>
            <p:cNvSpPr txBox="1"/>
            <p:nvPr/>
          </p:nvSpPr>
          <p:spPr>
            <a:xfrm>
              <a:off x="0" y="-57150"/>
              <a:ext cx="2738364" cy="2200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6925" y="4199261"/>
            <a:ext cx="8171075" cy="69626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1"/>
          <p:cNvCxnSpPr/>
          <p:nvPr/>
        </p:nvCxnSpPr>
        <p:spPr>
          <a:xfrm>
            <a:off x="1028700" y="1019175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1028700" y="9267825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1"/>
          <p:cNvSpPr txBox="1"/>
          <p:nvPr/>
        </p:nvSpPr>
        <p:spPr>
          <a:xfrm>
            <a:off x="1028700" y="1544688"/>
            <a:ext cx="9639300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IN" sz="11500" dirty="0">
                <a:latin typeface="Baskerville Old Face" panose="02020602080505020303" pitchFamily="18" charset="0"/>
                <a:ea typeface="PMingLiU-ExtB" panose="02020500000000000000" pitchFamily="18" charset="-120"/>
              </a:rPr>
              <a:t>Creating Components in React</a:t>
            </a:r>
            <a:endParaRPr sz="1600" dirty="0">
              <a:latin typeface="Baskerville Old Face" panose="02020602080505020303" pitchFamily="18" charset="0"/>
              <a:ea typeface="PMingLiU-ExtB" panose="02020500000000000000" pitchFamily="18" charset="-120"/>
              <a:cs typeface="Playfair Display"/>
              <a:sym typeface="Playfair Display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853160" y="6567830"/>
            <a:ext cx="3645762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 smtClean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Presented by</a:t>
            </a:r>
          </a:p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 </a:t>
            </a:r>
            <a:r>
              <a:rPr lang="en-US" sz="2800" dirty="0" err="1" smtClean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Veena</a:t>
            </a:r>
            <a:r>
              <a:rPr lang="en-US" sz="2800" dirty="0" smtClean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2800" dirty="0" err="1" smtClean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Madhuri</a:t>
            </a:r>
            <a:endParaRPr lang="en-US" sz="2800" dirty="0" smtClean="0">
              <a:solidFill>
                <a:srgbClr val="3A3E3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22H51A0552</a:t>
            </a:r>
          </a:p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CSE D</a:t>
            </a:r>
            <a:endParaRPr sz="105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215" y="4394415"/>
            <a:ext cx="15019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22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-170533"/>
            <a:ext cx="3682302" cy="10457531"/>
            <a:chOff x="0" y="-57150"/>
            <a:chExt cx="2998878" cy="3504622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2998878" cy="3447472"/>
            </a:xfrm>
            <a:custGeom>
              <a:avLst/>
              <a:gdLst/>
              <a:ahLst/>
              <a:cxnLst/>
              <a:rect l="l" t="t" r="r" b="b"/>
              <a:pathLst>
                <a:path w="2998878" h="3447472" extrusionOk="0">
                  <a:moveTo>
                    <a:pt x="0" y="0"/>
                  </a:moveTo>
                  <a:lnTo>
                    <a:pt x="2998878" y="0"/>
                  </a:lnTo>
                  <a:lnTo>
                    <a:pt x="2998878" y="3447472"/>
                  </a:lnTo>
                  <a:lnTo>
                    <a:pt x="0" y="344747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57150"/>
              <a:ext cx="2998878" cy="35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1"/>
            <a:ext cx="2950782" cy="10316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6"/>
          <p:cNvCxnSpPr/>
          <p:nvPr/>
        </p:nvCxnSpPr>
        <p:spPr>
          <a:xfrm>
            <a:off x="3769498" y="2130769"/>
            <a:ext cx="5648822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6"/>
          <p:cNvSpPr txBox="1"/>
          <p:nvPr/>
        </p:nvSpPr>
        <p:spPr>
          <a:xfrm>
            <a:off x="3769498" y="3035713"/>
            <a:ext cx="13352642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GB" sz="3600" dirty="0">
                <a:latin typeface="Baskerville Old Face" panose="02020602080505020303" pitchFamily="18" charset="0"/>
              </a:rPr>
              <a:t>React Components are the building block of React Application. They are the reusable code blocks containing logics and </a:t>
            </a:r>
            <a:r>
              <a:rPr lang="en-GB" sz="3600" dirty="0" err="1">
                <a:latin typeface="Baskerville Old Face" panose="02020602080505020303" pitchFamily="18" charset="0"/>
              </a:rPr>
              <a:t>and</a:t>
            </a:r>
            <a:r>
              <a:rPr lang="en-GB" sz="3600" dirty="0">
                <a:latin typeface="Baskerville Old Face" panose="02020602080505020303" pitchFamily="18" charset="0"/>
              </a:rPr>
              <a:t> UI elements. They have the same purpose as </a:t>
            </a:r>
            <a:r>
              <a:rPr lang="en-GB" sz="3600" u="sng" dirty="0">
                <a:solidFill>
                  <a:schemeClr val="tx1"/>
                </a:solidFill>
                <a:latin typeface="Baskerville Old Face" panose="02020602080505020303" pitchFamily="18" charset="0"/>
                <a:hlinkClick r:id="rId4"/>
              </a:rPr>
              <a:t>JavaScript </a:t>
            </a:r>
            <a:r>
              <a:rPr lang="en-GB" sz="3600" u="sng" dirty="0" smtClean="0">
                <a:solidFill>
                  <a:schemeClr val="tx1"/>
                </a:solidFill>
                <a:latin typeface="Baskerville Old Face" panose="02020602080505020303" pitchFamily="18" charset="0"/>
                <a:hlinkClick r:id="rId4"/>
              </a:rPr>
              <a:t>functions</a:t>
            </a:r>
            <a:r>
              <a:rPr lang="en-GB" sz="3600" dirty="0">
                <a:latin typeface="Baskerville Old Face" panose="02020602080505020303" pitchFamily="18" charset="0"/>
              </a:rPr>
              <a:t> and return </a:t>
            </a:r>
            <a:r>
              <a:rPr lang="en-GB" sz="3600" u="sng" dirty="0">
                <a:latin typeface="Baskerville Old Face" panose="02020602080505020303" pitchFamily="18" charset="0"/>
                <a:hlinkClick r:id="rId5"/>
              </a:rPr>
              <a:t>HTML</a:t>
            </a:r>
            <a:r>
              <a:rPr lang="en-GB" sz="3600" dirty="0">
                <a:latin typeface="Baskerville Old Face" panose="02020602080505020303" pitchFamily="18" charset="0"/>
              </a:rPr>
              <a:t>. Components make the task of building UI much easier.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GB" sz="3600" dirty="0">
                <a:latin typeface="Baskerville Old Face" panose="02020602080505020303" pitchFamily="18" charset="0"/>
              </a:rPr>
              <a:t>A UI is broken down into multiple individual pieces called components. You can work on components independently and then merge them all into a parent component which will be your final UI.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GB" sz="3600" dirty="0">
                <a:latin typeface="Baskerville Old Face" panose="02020602080505020303" pitchFamily="18" charset="0"/>
              </a:rPr>
              <a:t>Components promote efficiency and scalability in web development by allowing developers to compose, combine, and customize them as needed.</a:t>
            </a:r>
          </a:p>
        </p:txBody>
      </p:sp>
      <p:sp>
        <p:nvSpPr>
          <p:cNvPr id="205" name="Google Shape;205;p16"/>
          <p:cNvSpPr txBox="1"/>
          <p:nvPr/>
        </p:nvSpPr>
        <p:spPr>
          <a:xfrm>
            <a:off x="3769498" y="668238"/>
            <a:ext cx="64029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sz="9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-170533"/>
            <a:ext cx="3682302" cy="10457531"/>
            <a:chOff x="0" y="-57150"/>
            <a:chExt cx="2998878" cy="3504622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2998878" cy="3447472"/>
            </a:xfrm>
            <a:custGeom>
              <a:avLst/>
              <a:gdLst/>
              <a:ahLst/>
              <a:cxnLst/>
              <a:rect l="l" t="t" r="r" b="b"/>
              <a:pathLst>
                <a:path w="2998878" h="3447472" extrusionOk="0">
                  <a:moveTo>
                    <a:pt x="0" y="0"/>
                  </a:moveTo>
                  <a:lnTo>
                    <a:pt x="2998878" y="0"/>
                  </a:lnTo>
                  <a:lnTo>
                    <a:pt x="2998878" y="3447472"/>
                  </a:lnTo>
                  <a:lnTo>
                    <a:pt x="0" y="344747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57150"/>
              <a:ext cx="2998878" cy="35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1"/>
            <a:ext cx="2950782" cy="10316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6"/>
          <p:cNvCxnSpPr/>
          <p:nvPr/>
        </p:nvCxnSpPr>
        <p:spPr>
          <a:xfrm>
            <a:off x="3769498" y="2130769"/>
            <a:ext cx="5648822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6"/>
          <p:cNvSpPr txBox="1"/>
          <p:nvPr/>
        </p:nvSpPr>
        <p:spPr>
          <a:xfrm>
            <a:off x="3769498" y="2502313"/>
            <a:ext cx="13352642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just">
              <a:lnSpc>
                <a:spcPct val="120005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Class Component</a:t>
            </a:r>
          </a:p>
          <a:p>
            <a:pPr marL="285750" lvl="0" indent="-285750" algn="just">
              <a:lnSpc>
                <a:spcPct val="120005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A class component must include the extends </a:t>
            </a:r>
            <a:r>
              <a:rPr lang="en-GB" sz="3200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React Component </a:t>
            </a:r>
            <a:r>
              <a:rPr lang="en-GB" sz="3200" dirty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statement. This statement creates an inheritance to React</a:t>
            </a:r>
            <a:r>
              <a:rPr lang="en-GB" sz="3200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. Component</a:t>
            </a:r>
            <a:r>
              <a:rPr lang="en-GB" sz="3200" dirty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, and gives your component access to React</a:t>
            </a:r>
            <a:r>
              <a:rPr lang="en-GB" sz="3200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. Component's </a:t>
            </a:r>
            <a:r>
              <a:rPr lang="en-GB" sz="3200" dirty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functions.</a:t>
            </a:r>
          </a:p>
          <a:p>
            <a:pPr lvl="0" algn="just">
              <a:lnSpc>
                <a:spcPct val="120005"/>
              </a:lnSpc>
            </a:pPr>
            <a:r>
              <a:rPr lang="en-GB" sz="3200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   The </a:t>
            </a:r>
            <a:r>
              <a:rPr lang="en-GB" sz="3200" dirty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component also requires a render() method, this method returns HTML</a:t>
            </a:r>
            <a:r>
              <a:rPr lang="en-GB" sz="3200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algn="just">
              <a:lnSpc>
                <a:spcPct val="120005"/>
              </a:lnSpc>
            </a:pPr>
            <a:endParaRPr lang="en-GB" sz="3200" dirty="0" smtClean="0">
              <a:latin typeface="Baskerville Old Face" panose="02020602080505020303" pitchFamily="18" charset="0"/>
              <a:ea typeface="Playfair Display"/>
              <a:cs typeface="Playfair Display"/>
              <a:sym typeface="Playfair Display"/>
            </a:endParaRPr>
          </a:p>
          <a:p>
            <a:pPr lvl="0" algn="just">
              <a:lnSpc>
                <a:spcPct val="120005"/>
              </a:lnSpc>
            </a:pPr>
            <a:r>
              <a:rPr lang="en-IN" sz="3200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Example</a:t>
            </a:r>
          </a:p>
          <a:p>
            <a:pPr lvl="0" algn="just">
              <a:lnSpc>
                <a:spcPct val="120005"/>
              </a:lnSpc>
            </a:pPr>
            <a:endParaRPr sz="3200" dirty="0">
              <a:latin typeface="Baskerville Old Face" panose="02020602080505020303" pitchFamily="18" charset="0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4042918" y="668238"/>
            <a:ext cx="1226388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>
                <a:solidFill>
                  <a:srgbClr val="3A3E3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Your First Component</a:t>
            </a:r>
            <a:endParaRPr sz="9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6842760"/>
            <a:ext cx="7376160" cy="2545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2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-170533"/>
            <a:ext cx="3682302" cy="10457531"/>
            <a:chOff x="0" y="-57150"/>
            <a:chExt cx="2998878" cy="3504622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2998878" cy="3447472"/>
            </a:xfrm>
            <a:custGeom>
              <a:avLst/>
              <a:gdLst/>
              <a:ahLst/>
              <a:cxnLst/>
              <a:rect l="l" t="t" r="r" b="b"/>
              <a:pathLst>
                <a:path w="2998878" h="3447472" extrusionOk="0">
                  <a:moveTo>
                    <a:pt x="0" y="0"/>
                  </a:moveTo>
                  <a:lnTo>
                    <a:pt x="2998878" y="0"/>
                  </a:lnTo>
                  <a:lnTo>
                    <a:pt x="2998878" y="3447472"/>
                  </a:lnTo>
                  <a:lnTo>
                    <a:pt x="0" y="344747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57150"/>
              <a:ext cx="2998878" cy="35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1"/>
            <a:ext cx="2950782" cy="1031638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4114800" y="1874977"/>
            <a:ext cx="12920144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just">
              <a:lnSpc>
                <a:spcPct val="120005"/>
              </a:lnSpc>
              <a:buFont typeface="Arial" panose="020B0604020202020204" pitchFamily="34" charset="0"/>
              <a:buChar char="•"/>
            </a:pPr>
            <a:r>
              <a:rPr lang="en-GB" sz="4000" b="1" dirty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Function </a:t>
            </a:r>
            <a:r>
              <a:rPr lang="en-GB" sz="4000" b="1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Component:</a:t>
            </a:r>
          </a:p>
          <a:p>
            <a:pPr marL="285750" lvl="0" indent="-285750" algn="just">
              <a:lnSpc>
                <a:spcPct val="120005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A Function component also returns HTML, and behaves much the same way as a Class component, but Function components can be written using much less code, are easier to understand, and will be preferred in this tutorial</a:t>
            </a:r>
            <a:r>
              <a:rPr lang="en-GB" sz="4000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marL="285750" lvl="0" indent="-285750" algn="just">
              <a:lnSpc>
                <a:spcPct val="120005"/>
              </a:lnSpc>
              <a:buFont typeface="Arial" panose="020B0604020202020204" pitchFamily="34" charset="0"/>
              <a:buChar char="•"/>
            </a:pPr>
            <a:r>
              <a:rPr lang="en-GB" sz="4000" dirty="0" smtClean="0">
                <a:latin typeface="Baskerville Old Face" panose="02020602080505020303" pitchFamily="18" charset="0"/>
                <a:ea typeface="Playfair Display"/>
                <a:cs typeface="Playfair Display"/>
                <a:sym typeface="Playfair Display"/>
              </a:rPr>
              <a:t>Example</a:t>
            </a:r>
            <a:endParaRPr sz="4000" dirty="0">
              <a:latin typeface="Baskerville Old Face" panose="02020602080505020303" pitchFamily="18" charset="0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1" y="6830060"/>
            <a:ext cx="5227320" cy="1734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0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-170533"/>
            <a:ext cx="3682302" cy="10457531"/>
            <a:chOff x="0" y="-57150"/>
            <a:chExt cx="2998878" cy="3504622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2998878" cy="3447472"/>
            </a:xfrm>
            <a:custGeom>
              <a:avLst/>
              <a:gdLst/>
              <a:ahLst/>
              <a:cxnLst/>
              <a:rect l="l" t="t" r="r" b="b"/>
              <a:pathLst>
                <a:path w="2998878" h="3447472" extrusionOk="0">
                  <a:moveTo>
                    <a:pt x="0" y="0"/>
                  </a:moveTo>
                  <a:lnTo>
                    <a:pt x="2998878" y="0"/>
                  </a:lnTo>
                  <a:lnTo>
                    <a:pt x="2998878" y="3447472"/>
                  </a:lnTo>
                  <a:lnTo>
                    <a:pt x="0" y="344747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57150"/>
              <a:ext cx="2998878" cy="35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1"/>
            <a:ext cx="2950782" cy="1031638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4282440" y="2595286"/>
            <a:ext cx="5974080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Baskerville Old Face" panose="02020602080505020303" pitchFamily="18" charset="0"/>
              </a:rPr>
              <a:t>Functional </a:t>
            </a:r>
            <a:r>
              <a:rPr lang="en-GB" sz="4000" b="1" dirty="0">
                <a:latin typeface="Baskerville Old Face" panose="02020602080505020303" pitchFamily="18" charset="0"/>
              </a:rPr>
              <a:t>Components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Baskerville Old Face" panose="02020602080505020303" pitchFamily="18" charset="0"/>
              </a:rPr>
              <a:t>Simpler and more efficient. Defined using JavaScript functions.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Baskerville Old Face" panose="02020602080505020303" pitchFamily="18" charset="0"/>
              </a:rPr>
              <a:t>Easier to write and read.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Baskerville Old Face" panose="02020602080505020303" pitchFamily="18" charset="0"/>
              </a:rPr>
              <a:t>Suitable for stateless components</a:t>
            </a:r>
            <a:r>
              <a:rPr lang="en-GB" sz="4000" dirty="0" smtClean="0">
                <a:latin typeface="Baskerville Old Face" panose="02020602080505020303" pitchFamily="18" charset="0"/>
              </a:rPr>
              <a:t>.</a:t>
            </a:r>
            <a:endParaRPr lang="en-GB" sz="4000" dirty="0">
              <a:latin typeface="Baskerville Old Face" panose="020206020805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563880"/>
            <a:ext cx="11064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Baskerville Old Face" panose="02020602080505020303" pitchFamily="18" charset="0"/>
              </a:rPr>
              <a:t>Functional vs. Class Components</a:t>
            </a:r>
          </a:p>
          <a:p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607040" y="2529840"/>
            <a:ext cx="75285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Baskerville Old Face" panose="02020602080505020303" pitchFamily="18" charset="0"/>
              </a:rPr>
              <a:t>Class Components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Baskerville Old Face" panose="02020602080505020303" pitchFamily="18" charset="0"/>
              </a:rPr>
              <a:t>More complex and allow for more advanced features. Defined as JavaScript classes.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Baskerville Old Face" panose="02020602080505020303" pitchFamily="18" charset="0"/>
              </a:rPr>
              <a:t>Support state management and lifecycle methods.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Baskerville Old Face" panose="02020602080505020303" pitchFamily="18" charset="0"/>
              </a:rPr>
              <a:t>Useful for components with complex logic and interactions</a:t>
            </a:r>
            <a:endParaRPr lang="en-IN" sz="4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256520" y="2255520"/>
            <a:ext cx="0" cy="655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oogle Shape;194;p16"/>
          <p:cNvCxnSpPr/>
          <p:nvPr/>
        </p:nvCxnSpPr>
        <p:spPr>
          <a:xfrm>
            <a:off x="3769498" y="1536409"/>
            <a:ext cx="11211422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5326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-170533"/>
            <a:ext cx="3682302" cy="10457531"/>
            <a:chOff x="0" y="-57150"/>
            <a:chExt cx="2998878" cy="3504622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2998878" cy="3447472"/>
            </a:xfrm>
            <a:custGeom>
              <a:avLst/>
              <a:gdLst/>
              <a:ahLst/>
              <a:cxnLst/>
              <a:rect l="l" t="t" r="r" b="b"/>
              <a:pathLst>
                <a:path w="2998878" h="3447472" extrusionOk="0">
                  <a:moveTo>
                    <a:pt x="0" y="0"/>
                  </a:moveTo>
                  <a:lnTo>
                    <a:pt x="2998878" y="0"/>
                  </a:lnTo>
                  <a:lnTo>
                    <a:pt x="2998878" y="3447472"/>
                  </a:lnTo>
                  <a:lnTo>
                    <a:pt x="0" y="344747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57150"/>
              <a:ext cx="2998878" cy="35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1"/>
            <a:ext cx="2950782" cy="10316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6"/>
          <p:cNvCxnSpPr/>
          <p:nvPr/>
        </p:nvCxnSpPr>
        <p:spPr>
          <a:xfrm>
            <a:off x="3769498" y="1688809"/>
            <a:ext cx="5648822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16"/>
          <p:cNvSpPr txBox="1"/>
          <p:nvPr/>
        </p:nvSpPr>
        <p:spPr>
          <a:xfrm>
            <a:off x="4042918" y="668238"/>
            <a:ext cx="12263882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4800" b="1" dirty="0">
                <a:latin typeface="Baskerville Old Face" panose="02020602080505020303" pitchFamily="18" charset="0"/>
              </a:rPr>
              <a:t>Anatomy of a React Component</a:t>
            </a:r>
          </a:p>
          <a:p>
            <a:pPr>
              <a:lnSpc>
                <a:spcPct val="120000"/>
              </a:lnSpc>
            </a:pPr>
            <a:endParaRPr sz="4800" dirty="0">
              <a:latin typeface="Baskerville Old Face" panose="02020602080505020303" pitchFamily="18" charset="0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2918" y="2398203"/>
            <a:ext cx="128430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4000" b="1" dirty="0">
                <a:latin typeface="Baskerville Old Face" panose="02020602080505020303" pitchFamily="18" charset="0"/>
              </a:rPr>
              <a:t>JSX Syntax</a:t>
            </a:r>
          </a:p>
          <a:p>
            <a:pPr algn="just"/>
            <a:r>
              <a:rPr lang="en-GB" sz="4000" dirty="0">
                <a:latin typeface="Baskerville Old Face" panose="02020602080505020303" pitchFamily="18" charset="0"/>
              </a:rPr>
              <a:t>Components are written using JSX, a syntax extension that allows embedding HTML-like elements within JavaScript.</a:t>
            </a:r>
          </a:p>
          <a:p>
            <a:pPr algn="just"/>
            <a:r>
              <a:rPr lang="en-GB" sz="4000" b="1" dirty="0">
                <a:latin typeface="Baskerville Old Face" panose="02020602080505020303" pitchFamily="18" charset="0"/>
              </a:rPr>
              <a:t>Props</a:t>
            </a:r>
          </a:p>
          <a:p>
            <a:pPr algn="just"/>
            <a:r>
              <a:rPr lang="en-GB" sz="4000" dirty="0">
                <a:latin typeface="Baskerville Old Face" panose="02020602080505020303" pitchFamily="18" charset="0"/>
              </a:rPr>
              <a:t>Data passed from parent components to child components.</a:t>
            </a:r>
          </a:p>
          <a:p>
            <a:pPr algn="just"/>
            <a:r>
              <a:rPr lang="en-GB" sz="4000" b="1" dirty="0">
                <a:latin typeface="Baskerville Old Face" panose="02020602080505020303" pitchFamily="18" charset="0"/>
              </a:rPr>
              <a:t>State</a:t>
            </a:r>
          </a:p>
          <a:p>
            <a:pPr algn="just"/>
            <a:r>
              <a:rPr lang="en-GB" sz="4000" dirty="0">
                <a:latin typeface="Baskerville Old Face" panose="02020602080505020303" pitchFamily="18" charset="0"/>
              </a:rPr>
              <a:t>Internal data managed by the component.</a:t>
            </a:r>
          </a:p>
          <a:p>
            <a:pPr algn="just"/>
            <a:r>
              <a:rPr lang="en-GB" sz="4000" b="1" dirty="0">
                <a:latin typeface="Baskerville Old Face" panose="02020602080505020303" pitchFamily="18" charset="0"/>
              </a:rPr>
              <a:t>Render Method</a:t>
            </a:r>
          </a:p>
          <a:p>
            <a:pPr algn="just"/>
            <a:r>
              <a:rPr lang="en-GB" sz="4000" dirty="0">
                <a:latin typeface="Baskerville Old Face" panose="02020602080505020303" pitchFamily="18" charset="0"/>
              </a:rPr>
              <a:t>Returns the JSX structure that will be displayed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245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-170533"/>
            <a:ext cx="3682302" cy="10457531"/>
            <a:chOff x="0" y="-57150"/>
            <a:chExt cx="2998878" cy="3504622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2998878" cy="3447472"/>
            </a:xfrm>
            <a:custGeom>
              <a:avLst/>
              <a:gdLst/>
              <a:ahLst/>
              <a:cxnLst/>
              <a:rect l="l" t="t" r="r" b="b"/>
              <a:pathLst>
                <a:path w="2998878" h="3447472" extrusionOk="0">
                  <a:moveTo>
                    <a:pt x="0" y="0"/>
                  </a:moveTo>
                  <a:lnTo>
                    <a:pt x="2998878" y="0"/>
                  </a:lnTo>
                  <a:lnTo>
                    <a:pt x="2998878" y="3447472"/>
                  </a:lnTo>
                  <a:lnTo>
                    <a:pt x="0" y="344747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57150"/>
              <a:ext cx="2998878" cy="35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1"/>
            <a:ext cx="2950782" cy="10316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6"/>
          <p:cNvCxnSpPr/>
          <p:nvPr/>
        </p:nvCxnSpPr>
        <p:spPr>
          <a:xfrm>
            <a:off x="3769498" y="1688809"/>
            <a:ext cx="5648822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16"/>
          <p:cNvSpPr txBox="1"/>
          <p:nvPr/>
        </p:nvSpPr>
        <p:spPr>
          <a:xfrm>
            <a:off x="4042918" y="668238"/>
            <a:ext cx="1226388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4800" b="1" dirty="0">
                <a:latin typeface="Baskerville Old Face" panose="02020602080505020303" pitchFamily="18" charset="0"/>
              </a:rPr>
              <a:t>Passing Data to Components</a:t>
            </a:r>
            <a:endParaRPr sz="4800" dirty="0">
              <a:latin typeface="Baskerville Old Face" panose="02020602080505020303" pitchFamily="18" charset="0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6364" y="1911928"/>
            <a:ext cx="123028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GB" sz="3600" b="1" dirty="0">
                <a:latin typeface="Baskerville Old Face" panose="02020602080505020303" pitchFamily="18" charset="0"/>
              </a:rPr>
              <a:t>Props</a:t>
            </a:r>
          </a:p>
          <a:p>
            <a:pPr algn="just"/>
            <a:r>
              <a:rPr lang="en-GB" sz="3600" dirty="0">
                <a:latin typeface="Baskerville Old Face" panose="02020602080505020303" pitchFamily="18" charset="0"/>
              </a:rPr>
              <a:t>Props are used to pass data from parent components to child components. They are immutable, meaning they cannot be changed directly by the child </a:t>
            </a:r>
            <a:r>
              <a:rPr lang="en-GB" sz="3600" dirty="0" smtClean="0">
                <a:latin typeface="Baskerville Old Face" panose="02020602080505020303" pitchFamily="18" charset="0"/>
              </a:rPr>
              <a:t>component.</a:t>
            </a:r>
          </a:p>
          <a:p>
            <a:pPr algn="just"/>
            <a:endParaRPr lang="en-GB" sz="3600" dirty="0" smtClean="0">
              <a:latin typeface="Baskerville Old Face" panose="02020602080505020303" pitchFamily="18" charset="0"/>
            </a:endParaRPr>
          </a:p>
          <a:p>
            <a:pPr algn="just"/>
            <a:r>
              <a:rPr lang="en-GB" sz="3600" b="1" dirty="0" smtClean="0">
                <a:latin typeface="Baskerville Old Face" panose="02020602080505020303" pitchFamily="18" charset="0"/>
              </a:rPr>
              <a:t>2.   Data Flow</a:t>
            </a:r>
          </a:p>
          <a:p>
            <a:pPr algn="just"/>
            <a:r>
              <a:rPr lang="en-GB" sz="3600" dirty="0" smtClean="0">
                <a:latin typeface="Baskerville Old Face" panose="02020602080505020303" pitchFamily="18" charset="0"/>
              </a:rPr>
              <a:t>Data </a:t>
            </a:r>
            <a:r>
              <a:rPr lang="en-GB" sz="3600" dirty="0">
                <a:latin typeface="Baskerville Old Face" panose="02020602080505020303" pitchFamily="18" charset="0"/>
              </a:rPr>
              <a:t>flows in a single direction, from parent to child. This ensures a clear and predictable flow of information</a:t>
            </a:r>
            <a:r>
              <a:rPr lang="en-GB" sz="36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endParaRPr lang="en-GB" sz="3600" dirty="0">
              <a:latin typeface="Baskerville Old Face" panose="02020602080505020303" pitchFamily="18" charset="0"/>
            </a:endParaRPr>
          </a:p>
          <a:p>
            <a:pPr algn="just"/>
            <a:r>
              <a:rPr lang="en-GB" sz="3600" b="1" dirty="0" smtClean="0">
                <a:latin typeface="Baskerville Old Face" panose="02020602080505020303" pitchFamily="18" charset="0"/>
              </a:rPr>
              <a:t>3.   Passing Data</a:t>
            </a:r>
            <a:endParaRPr lang="en-GB" sz="3600" b="1" dirty="0">
              <a:latin typeface="Baskerville Old Face" panose="02020602080505020303" pitchFamily="18" charset="0"/>
            </a:endParaRPr>
          </a:p>
          <a:p>
            <a:pPr algn="just"/>
            <a:r>
              <a:rPr lang="en-GB" sz="3600" dirty="0">
                <a:latin typeface="Baskerville Old Face" panose="02020602080505020303" pitchFamily="18" charset="0"/>
              </a:rPr>
              <a:t>Parent components pass data to child components through props by using attribute-like syntax within JSX.</a:t>
            </a:r>
          </a:p>
        </p:txBody>
      </p:sp>
    </p:spTree>
    <p:extLst>
      <p:ext uri="{BB962C8B-B14F-4D97-AF65-F5344CB8AC3E}">
        <p14:creationId xmlns:p14="http://schemas.microsoft.com/office/powerpoint/2010/main" val="148597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-170533"/>
            <a:ext cx="3682302" cy="10457531"/>
            <a:chOff x="0" y="-57150"/>
            <a:chExt cx="2998878" cy="3504622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2998878" cy="3447472"/>
            </a:xfrm>
            <a:custGeom>
              <a:avLst/>
              <a:gdLst/>
              <a:ahLst/>
              <a:cxnLst/>
              <a:rect l="l" t="t" r="r" b="b"/>
              <a:pathLst>
                <a:path w="2998878" h="3447472" extrusionOk="0">
                  <a:moveTo>
                    <a:pt x="0" y="0"/>
                  </a:moveTo>
                  <a:lnTo>
                    <a:pt x="2998878" y="0"/>
                  </a:lnTo>
                  <a:lnTo>
                    <a:pt x="2998878" y="3447472"/>
                  </a:lnTo>
                  <a:lnTo>
                    <a:pt x="0" y="344747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57150"/>
              <a:ext cx="2998878" cy="35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1"/>
            <a:ext cx="2950782" cy="103163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4170218" y="1122219"/>
            <a:ext cx="13577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b="1" dirty="0">
                <a:latin typeface="Baskerville Old Face" panose="02020602080505020303" pitchFamily="18" charset="0"/>
              </a:rPr>
              <a:t>Props</a:t>
            </a:r>
          </a:p>
          <a:p>
            <a:pPr algn="just"/>
            <a:r>
              <a:rPr lang="en-GB" sz="3600" dirty="0">
                <a:latin typeface="Baskerville Old Face" panose="02020602080505020303" pitchFamily="18" charset="0"/>
              </a:rPr>
              <a:t>Components can be passed as props, which stands for properties.</a:t>
            </a:r>
          </a:p>
          <a:p>
            <a:pPr algn="just"/>
            <a:r>
              <a:rPr lang="en-GB" sz="3600" dirty="0">
                <a:latin typeface="Baskerville Old Face" panose="02020602080505020303" pitchFamily="18" charset="0"/>
              </a:rPr>
              <a:t>Props are like function arguments, and you send them into the component as attributes</a:t>
            </a:r>
            <a:r>
              <a:rPr lang="en-GB" sz="36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GB" sz="3600" dirty="0" smtClean="0">
                <a:latin typeface="Baskerville Old Face" panose="02020602080505020303" pitchFamily="18" charset="0"/>
              </a:rPr>
              <a:t>Example:</a:t>
            </a:r>
          </a:p>
          <a:p>
            <a:pPr algn="just"/>
            <a:r>
              <a:rPr lang="en-IN" sz="3600" dirty="0">
                <a:latin typeface="Baskerville Old Face" panose="02020602080505020303" pitchFamily="18" charset="0"/>
              </a:rPr>
              <a:t>Use an attribute to pass a </a:t>
            </a:r>
            <a:r>
              <a:rPr lang="en-IN" sz="3600" dirty="0" err="1">
                <a:latin typeface="Baskerville Old Face" panose="02020602080505020303" pitchFamily="18" charset="0"/>
              </a:rPr>
              <a:t>color</a:t>
            </a:r>
            <a:r>
              <a:rPr lang="en-IN" sz="3600" dirty="0">
                <a:latin typeface="Baskerville Old Face" panose="02020602080505020303" pitchFamily="18" charset="0"/>
              </a:rPr>
              <a:t> to the Car component, and use it in the render() function</a:t>
            </a:r>
            <a:r>
              <a:rPr lang="en-IN" sz="3600" dirty="0" smtClean="0">
                <a:latin typeface="Baskerville Old Face" panose="02020602080505020303" pitchFamily="18" charset="0"/>
              </a:rPr>
              <a:t>:</a:t>
            </a:r>
          </a:p>
          <a:p>
            <a:pPr algn="just"/>
            <a:endParaRPr lang="en-IN" sz="3600" dirty="0">
              <a:latin typeface="Baskerville Old Face" panose="02020602080505020303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5457645"/>
            <a:ext cx="7060622" cy="274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2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-170533"/>
            <a:ext cx="3682302" cy="10457531"/>
            <a:chOff x="0" y="-57150"/>
            <a:chExt cx="2998878" cy="3504622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2998878" cy="3447472"/>
            </a:xfrm>
            <a:custGeom>
              <a:avLst/>
              <a:gdLst/>
              <a:ahLst/>
              <a:cxnLst/>
              <a:rect l="l" t="t" r="r" b="b"/>
              <a:pathLst>
                <a:path w="2998878" h="3447472" extrusionOk="0">
                  <a:moveTo>
                    <a:pt x="0" y="0"/>
                  </a:moveTo>
                  <a:lnTo>
                    <a:pt x="2998878" y="0"/>
                  </a:lnTo>
                  <a:lnTo>
                    <a:pt x="2998878" y="3447472"/>
                  </a:lnTo>
                  <a:lnTo>
                    <a:pt x="0" y="344747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57150"/>
              <a:ext cx="2998878" cy="35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1"/>
            <a:ext cx="2950782" cy="103163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4170218" y="1122219"/>
            <a:ext cx="1357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b="1" dirty="0">
                <a:latin typeface="Baskerville Old Face" panose="02020602080505020303" pitchFamily="18" charset="0"/>
              </a:rPr>
              <a:t>Components in Components</a:t>
            </a:r>
          </a:p>
          <a:p>
            <a:pPr algn="just"/>
            <a:r>
              <a:rPr lang="en-GB" sz="3600" dirty="0">
                <a:latin typeface="Baskerville Old Face" panose="02020602080505020303" pitchFamily="18" charset="0"/>
              </a:rPr>
              <a:t>We can refer to components inside other components:</a:t>
            </a:r>
          </a:p>
          <a:p>
            <a:pPr algn="just"/>
            <a:r>
              <a:rPr lang="en-GB" sz="3600" dirty="0">
                <a:latin typeface="Baskerville Old Face" panose="02020602080505020303" pitchFamily="18" charset="0"/>
              </a:rPr>
              <a:t>Example</a:t>
            </a:r>
          </a:p>
          <a:p>
            <a:pPr algn="just"/>
            <a:r>
              <a:rPr lang="en-GB" sz="3600" dirty="0">
                <a:latin typeface="Baskerville Old Face" panose="02020602080505020303" pitchFamily="18" charset="0"/>
              </a:rPr>
              <a:t>Use the Car component inside the Garage component</a:t>
            </a:r>
            <a:r>
              <a:rPr lang="en-GB" sz="3600" dirty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255" y="3740726"/>
            <a:ext cx="10099964" cy="570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838434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 Research Report Slides    ">
  <a:themeElements>
    <a:clrScheme name="Office">
      <a:dk1>
        <a:srgbClr val="000000"/>
      </a:dk1>
      <a:lt1>
        <a:srgbClr val="FFFFFF"/>
      </a:lt1>
      <a:dk2>
        <a:srgbClr val="BBDAE0"/>
      </a:dk2>
      <a:lt2>
        <a:srgbClr val="157E90"/>
      </a:lt2>
      <a:accent1>
        <a:srgbClr val="3A3E39"/>
      </a:accent1>
      <a:accent2>
        <a:srgbClr val="F6F6F6"/>
      </a:accent2>
      <a:accent3>
        <a:srgbClr val="D4D4D4"/>
      </a:accent3>
      <a:accent4>
        <a:srgbClr val="A9A9A9"/>
      </a:accent4>
      <a:accent5>
        <a:srgbClr val="888888"/>
      </a:accent5>
      <a:accent6>
        <a:srgbClr val="BBDAE0"/>
      </a:accent6>
      <a:hlink>
        <a:srgbClr val="157E9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339</Words>
  <Application>Microsoft Office PowerPoint</Application>
  <PresentationFormat>Custom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PMingLiU-ExtB</vt:lpstr>
      <vt:lpstr>Playfair Display</vt:lpstr>
      <vt:lpstr>Market Research Report Slides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Veena Madhuri Rayapudi</dc:creator>
  <cp:lastModifiedBy>91939</cp:lastModifiedBy>
  <cp:revision>11</cp:revision>
  <dcterms:modified xsi:type="dcterms:W3CDTF">2024-09-09T15:15:44Z</dcterms:modified>
</cp:coreProperties>
</file>