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Lst>
  <p:sldSz cy="8229600" cx="14630400"/>
  <p:notesSz cx="8229600" cy="146304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11"/>
    <p:restoredTop sz="94610"/>
  </p:normalViewPr>
  <p:slideViewPr>
    <p:cSldViewPr snapToGrid="0" snapToObjects="1">
      <p:cViewPr varScale="1">
        <p:scale>
          <a:sx n="136" d="100"/>
          <a:sy n="136" d="100"/>
        </p:scale>
        <p:origin x="216" y="31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7" name=""/>
        <p:cNvGrpSpPr/>
        <p:nvPr/>
      </p:nvGrpSpPr>
      <p:grpSpPr>
        <a:xfrm>
          <a:off x="0" y="0"/>
          <a:ext cx="0" cy="0"/>
          <a:chOff x="0" y="0"/>
          <a:chExt cx="0" cy="0"/>
        </a:xfrm>
      </p:grpSpPr>
      <p:sp>
        <p:nvSpPr>
          <p:cNvPr id="104868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8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5282F153-3F37-0F45-9E97-73ACFA13230C}" type="datetimeFigureOut">
              <a:rPr lang="en-US"/>
            </a:fld>
            <a:endParaRPr lang="en-US"/>
          </a:p>
        </p:txBody>
      </p:sp>
      <p:sp>
        <p:nvSpPr>
          <p:cNvPr id="104869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9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9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CE5E9CC1-C706-0F49-92D6-E571CC5EEA8F}" type="slidenum">
              <a:rPr lang="en-US"/>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82" name="Slide Image Placeholder 1"/>
          <p:cNvSpPr>
            <a:spLocks noChangeAspect="1" noRot="1" noGrp="1"/>
          </p:cNvSpPr>
          <p:nvPr>
            <p:ph type="sldImg"/>
          </p:nvPr>
        </p:nvSpPr>
        <p:spPr/>
      </p:sp>
      <p:sp>
        <p:nvSpPr>
          <p:cNvPr id="1048583" name="Notes Placeholder 2"/>
          <p:cNvSpPr>
            <a:spLocks noGrp="1"/>
          </p:cNvSpPr>
          <p:nvPr>
            <p:ph type="body" idx="1"/>
          </p:nvPr>
        </p:nvSpPr>
        <p:spPr/>
        <p:txBody>
          <a:bodyPr/>
          <a:p>
            <a:endParaRPr dirty="0" lang="en-US"/>
          </a:p>
        </p:txBody>
      </p:sp>
      <p:sp>
        <p:nvSpPr>
          <p:cNvPr id="1048584" name="Slide Number Placeholder 3"/>
          <p:cNvSpPr>
            <a:spLocks noGrp="1"/>
          </p:cNvSpPr>
          <p:nvPr>
            <p:ph type="sldNum" sz="quarter" idx="10"/>
          </p:nvPr>
        </p:nvSpPr>
        <p:spPr/>
        <p:txBody>
          <a:bodyPr/>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600" name="Slide Image Placeholder 1"/>
          <p:cNvSpPr>
            <a:spLocks noChangeAspect="1" noRot="1" noGrp="1"/>
          </p:cNvSpPr>
          <p:nvPr>
            <p:ph type="sldImg"/>
          </p:nvPr>
        </p:nvSpPr>
        <p:spPr/>
      </p:sp>
      <p:sp>
        <p:nvSpPr>
          <p:cNvPr id="1048601" name="Notes Placeholder 2"/>
          <p:cNvSpPr>
            <a:spLocks noGrp="1"/>
          </p:cNvSpPr>
          <p:nvPr>
            <p:ph type="body" idx="1"/>
          </p:nvPr>
        </p:nvSpPr>
        <p:spPr/>
        <p:txBody>
          <a:bodyPr/>
          <a:p>
            <a:endParaRPr dirty="0" lang="en-US"/>
          </a:p>
        </p:txBody>
      </p:sp>
      <p:sp>
        <p:nvSpPr>
          <p:cNvPr id="1048602" name="Slide Number Placeholder 3"/>
          <p:cNvSpPr>
            <a:spLocks noGrp="1"/>
          </p:cNvSpPr>
          <p:nvPr>
            <p:ph type="sldNum" sz="quarter" idx="10"/>
          </p:nvPr>
        </p:nvSpPr>
        <p:spPr/>
        <p:txBody>
          <a:bodyPr/>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12" name="Slide Image Placeholder 1"/>
          <p:cNvSpPr>
            <a:spLocks noChangeAspect="1" noRot="1" noGrp="1"/>
          </p:cNvSpPr>
          <p:nvPr>
            <p:ph type="sldImg"/>
          </p:nvPr>
        </p:nvSpPr>
        <p:spPr/>
      </p:sp>
      <p:sp>
        <p:nvSpPr>
          <p:cNvPr id="1048613" name="Notes Placeholder 2"/>
          <p:cNvSpPr>
            <a:spLocks noGrp="1"/>
          </p:cNvSpPr>
          <p:nvPr>
            <p:ph type="body" idx="1"/>
          </p:nvPr>
        </p:nvSpPr>
        <p:spPr/>
        <p:txBody>
          <a:bodyPr/>
          <a:p>
            <a:endParaRPr dirty="0" lang="en-US"/>
          </a:p>
        </p:txBody>
      </p:sp>
      <p:sp>
        <p:nvSpPr>
          <p:cNvPr id="1048614" name="Slide Number Placeholder 3"/>
          <p:cNvSpPr>
            <a:spLocks noGrp="1"/>
          </p:cNvSpPr>
          <p:nvPr>
            <p:ph type="sldNum" sz="quarter" idx="10"/>
          </p:nvPr>
        </p:nvSpPr>
        <p:spPr/>
        <p:txBody>
          <a:bodyPr/>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24" name="Slide Image Placeholder 1"/>
          <p:cNvSpPr>
            <a:spLocks noChangeAspect="1" noRot="1" noGrp="1"/>
          </p:cNvSpPr>
          <p:nvPr>
            <p:ph type="sldImg"/>
          </p:nvPr>
        </p:nvSpPr>
        <p:spPr/>
      </p:sp>
      <p:sp>
        <p:nvSpPr>
          <p:cNvPr id="1048625" name="Notes Placeholder 2"/>
          <p:cNvSpPr>
            <a:spLocks noGrp="1"/>
          </p:cNvSpPr>
          <p:nvPr>
            <p:ph type="body" idx="1"/>
          </p:nvPr>
        </p:nvSpPr>
        <p:spPr/>
        <p:txBody>
          <a:bodyPr/>
          <a:p>
            <a:endParaRPr dirty="0" lang="en-US"/>
          </a:p>
        </p:txBody>
      </p:sp>
      <p:sp>
        <p:nvSpPr>
          <p:cNvPr id="1048626" name="Slide Number Placeholder 3"/>
          <p:cNvSpPr>
            <a:spLocks noGrp="1"/>
          </p:cNvSpPr>
          <p:nvPr>
            <p:ph type="sldNum" sz="quarter" idx="10"/>
          </p:nvPr>
        </p:nvSpPr>
        <p:spPr/>
        <p:txBody>
          <a:bodyPr/>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46" name="Slide Image Placeholder 1"/>
          <p:cNvSpPr>
            <a:spLocks noChangeAspect="1" noRot="1" noGrp="1"/>
          </p:cNvSpPr>
          <p:nvPr>
            <p:ph type="sldImg"/>
          </p:nvPr>
        </p:nvSpPr>
        <p:spPr/>
      </p:sp>
      <p:sp>
        <p:nvSpPr>
          <p:cNvPr id="1048647" name="Notes Placeholder 2"/>
          <p:cNvSpPr>
            <a:spLocks noGrp="1"/>
          </p:cNvSpPr>
          <p:nvPr>
            <p:ph type="body" idx="1"/>
          </p:nvPr>
        </p:nvSpPr>
        <p:spPr/>
        <p:txBody>
          <a:bodyPr/>
          <a:p>
            <a:endParaRPr dirty="0" lang="en-US"/>
          </a:p>
        </p:txBody>
      </p:sp>
      <p:sp>
        <p:nvSpPr>
          <p:cNvPr id="1048648" name="Slide Number Placeholder 3"/>
          <p:cNvSpPr>
            <a:spLocks noGrp="1"/>
          </p:cNvSpPr>
          <p:nvPr>
            <p:ph type="sldNum" sz="quarter" idx="10"/>
          </p:nvPr>
        </p:nvSpPr>
        <p:spPr/>
        <p:txBody>
          <a:bodyPr/>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64" name="Slide Image Placeholder 1"/>
          <p:cNvSpPr>
            <a:spLocks noChangeAspect="1" noRot="1" noGrp="1"/>
          </p:cNvSpPr>
          <p:nvPr>
            <p:ph type="sldImg"/>
          </p:nvPr>
        </p:nvSpPr>
        <p:spPr/>
      </p:sp>
      <p:sp>
        <p:nvSpPr>
          <p:cNvPr id="1048665" name="Notes Placeholder 2"/>
          <p:cNvSpPr>
            <a:spLocks noGrp="1"/>
          </p:cNvSpPr>
          <p:nvPr>
            <p:ph type="body" idx="1"/>
          </p:nvPr>
        </p:nvSpPr>
        <p:spPr/>
        <p:txBody>
          <a:bodyPr/>
          <a:p>
            <a:endParaRPr dirty="0" lang="en-US"/>
          </a:p>
        </p:txBody>
      </p:sp>
      <p:sp>
        <p:nvSpPr>
          <p:cNvPr id="1048666" name="Slide Number Placeholder 3"/>
          <p:cNvSpPr>
            <a:spLocks noGrp="1"/>
          </p:cNvSpPr>
          <p:nvPr>
            <p:ph type="sldNum" sz="quarter" idx="10"/>
          </p:nvPr>
        </p:nvSpPr>
        <p:spPr/>
        <p:txBody>
          <a:bodyPr/>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78" name="Slide Image Placeholder 1"/>
          <p:cNvSpPr>
            <a:spLocks noChangeAspect="1" noRot="1" noGrp="1"/>
          </p:cNvSpPr>
          <p:nvPr>
            <p:ph type="sldImg"/>
          </p:nvPr>
        </p:nvSpPr>
        <p:spPr/>
      </p:sp>
      <p:sp>
        <p:nvSpPr>
          <p:cNvPr id="1048679" name="Notes Placeholder 2"/>
          <p:cNvSpPr>
            <a:spLocks noGrp="1"/>
          </p:cNvSpPr>
          <p:nvPr>
            <p:ph type="body" idx="1"/>
          </p:nvPr>
        </p:nvSpPr>
        <p:spPr/>
        <p:txBody>
          <a:bodyPr/>
          <a:p>
            <a:endParaRPr dirty="0" lang="en-US"/>
          </a:p>
        </p:txBody>
      </p:sp>
      <p:sp>
        <p:nvSpPr>
          <p:cNvPr id="1048680" name="Slide Number Placeholder 3"/>
          <p:cNvSpPr>
            <a:spLocks noGrp="1"/>
          </p:cNvSpPr>
          <p:nvPr>
            <p:ph type="sldNum" sz="quarter" idx="10"/>
          </p:nvPr>
        </p:nvSpPr>
        <p:spPr/>
        <p:txBody>
          <a:bodyPr/>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85" name="Slide Image Placeholder 1"/>
          <p:cNvSpPr>
            <a:spLocks noChangeAspect="1" noRot="1" noGrp="1"/>
          </p:cNvSpPr>
          <p:nvPr>
            <p:ph type="sldImg"/>
          </p:nvPr>
        </p:nvSpPr>
        <p:spPr/>
      </p:sp>
      <p:sp>
        <p:nvSpPr>
          <p:cNvPr id="1048686" name="Notes Placeholder 2"/>
          <p:cNvSpPr>
            <a:spLocks noGrp="1"/>
          </p:cNvSpPr>
          <p:nvPr>
            <p:ph type="body" idx="1"/>
          </p:nvPr>
        </p:nvSpPr>
        <p:spPr/>
        <p:txBody>
          <a:bodyPr/>
          <a:p>
            <a:endParaRPr dirty="0" lang="en-US"/>
          </a:p>
        </p:txBody>
      </p:sp>
      <p:sp>
        <p:nvSpPr>
          <p:cNvPr id="1048687" name="Slide Number Placeholder 3"/>
          <p:cNvSpPr>
            <a:spLocks noGrp="1"/>
          </p:cNvSpPr>
          <p:nvPr>
            <p:ph type="sldNum" sz="quarter" idx="10"/>
          </p:nvPr>
        </p:nvSpPr>
        <p:spPr/>
        <p:txBody>
          <a:bodyPr/>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2"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0"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49" r:id="rId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anose="020B0604020202020204"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anose="020B0604020202020204"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anose="020B0604020202020204"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anose="020B0604020202020204"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anose="020B0604020202020204"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anose="020B0604020202020204"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anose="020B0604020202020204"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slideLayout" Target="../slideLayouts/slideLayout1.xml"/><Relationship Id="rId8"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 name=""/>
        <p:cNvGrpSpPr/>
        <p:nvPr/>
      </p:nvGrpSpPr>
      <p:grpSpPr>
        <a:xfrm>
          <a:off x="0" y="0"/>
          <a:ext cx="0" cy="0"/>
          <a:chOff x="0" y="0"/>
          <a:chExt cx="0" cy="0"/>
        </a:xfrm>
      </p:grpSpPr>
      <p:sp>
        <p:nvSpPr>
          <p:cNvPr id="1048576" name="Shape 0"/>
          <p:cNvSpPr/>
          <p:nvPr/>
        </p:nvSpPr>
        <p:spPr>
          <a:xfrm>
            <a:off x="0" y="0"/>
            <a:ext cx="14630400" cy="8229600"/>
          </a:xfrm>
          <a:prstGeom prst="rect"/>
          <a:solidFill>
            <a:srgbClr val="DDCFBB"/>
          </a:solidFill>
        </p:spPr>
      </p:sp>
      <p:sp>
        <p:nvSpPr>
          <p:cNvPr id="1048577" name="Shape 1"/>
          <p:cNvSpPr/>
          <p:nvPr/>
        </p:nvSpPr>
        <p:spPr>
          <a:xfrm>
            <a:off x="0" y="0"/>
            <a:ext cx="14630400" cy="8229600"/>
          </a:xfrm>
          <a:prstGeom prst="rect"/>
          <a:solidFill>
            <a:srgbClr val="F9F6F0"/>
          </a:solidFill>
        </p:spPr>
      </p:sp>
      <p:pic>
        <p:nvPicPr>
          <p:cNvPr id="2097152" name="Image 0" descr="preencoded.png"/>
          <p:cNvPicPr>
            <a:picLocks noChangeAspect="1"/>
          </p:cNvPicPr>
          <p:nvPr/>
        </p:nvPicPr>
        <p:blipFill>
          <a:blip xmlns:r="http://schemas.openxmlformats.org/officeDocument/2006/relationships" r:embed="rId1"/>
          <a:stretch>
            <a:fillRect/>
          </a:stretch>
        </p:blipFill>
        <p:spPr>
          <a:xfrm>
            <a:off x="0" y="0"/>
            <a:ext cx="5486400" cy="8229600"/>
          </a:xfrm>
          <a:prstGeom prst="rect"/>
        </p:spPr>
      </p:pic>
      <p:pic>
        <p:nvPicPr>
          <p:cNvPr id="2097153" name="Image 1" descr="preencoded.png"/>
          <p:cNvPicPr>
            <a:picLocks noChangeAspect="1"/>
          </p:cNvPicPr>
          <p:nvPr/>
        </p:nvPicPr>
        <p:blipFill>
          <a:blip xmlns:r="http://schemas.openxmlformats.org/officeDocument/2006/relationships" r:embed="rId2"/>
          <a:stretch>
            <a:fillRect/>
          </a:stretch>
        </p:blipFill>
        <p:spPr>
          <a:xfrm>
            <a:off x="283488" y="2270046"/>
            <a:ext cx="4919305" cy="3689509"/>
          </a:xfrm>
          <a:prstGeom prst="rect"/>
        </p:spPr>
      </p:pic>
      <p:sp>
        <p:nvSpPr>
          <p:cNvPr id="1048578" name="Text 2"/>
          <p:cNvSpPr/>
          <p:nvPr/>
        </p:nvSpPr>
        <p:spPr>
          <a:xfrm>
            <a:off x="6280190" y="459938"/>
            <a:ext cx="7556421" cy="2934653"/>
          </a:xfrm>
          <a:prstGeom prst="rect"/>
          <a:noFill/>
        </p:spPr>
        <p:txBody>
          <a:bodyPr anchor="t" rtlCol="0" wrap="square"/>
          <a:p>
            <a:pPr indent="0" marL="0">
              <a:lnSpc>
                <a:spcPts val="7700"/>
              </a:lnSpc>
              <a:buNone/>
            </a:pPr>
            <a:r>
              <a:rPr b="1" dirty="0" sz="6160" lang="en-US">
                <a:solidFill>
                  <a:srgbClr val="484237"/>
                </a:solidFill>
                <a:latin typeface="Gelasio" pitchFamily="34" charset="0"/>
                <a:ea typeface="Gelasio" pitchFamily="34" charset="-122"/>
                <a:cs typeface="Gelasio" pitchFamily="34" charset="-120"/>
              </a:rPr>
              <a:t>Implementing HTTPS Client and Servers in Node.js</a:t>
            </a:r>
            <a:endParaRPr dirty="0" sz="6160" lang="en-US"/>
          </a:p>
        </p:txBody>
      </p:sp>
      <p:sp>
        <p:nvSpPr>
          <p:cNvPr id="1048579" name="Text 3"/>
          <p:cNvSpPr/>
          <p:nvPr/>
        </p:nvSpPr>
        <p:spPr>
          <a:xfrm>
            <a:off x="6287770" y="3996055"/>
            <a:ext cx="7556500" cy="2797810"/>
          </a:xfrm>
          <a:prstGeom prst="rect"/>
          <a:noFill/>
        </p:spPr>
        <p:txBody>
          <a:bodyPr anchor="t" rtlCol="0" wrap="square"/>
          <a:p>
            <a:pPr indent="0" marL="0">
              <a:lnSpc>
                <a:spcPts val="2860"/>
              </a:lnSpc>
              <a:buNone/>
            </a:pPr>
            <a:r>
              <a:rPr dirty="0" lang="en-US">
                <a:solidFill>
                  <a:srgbClr val="746558"/>
                </a:solidFill>
                <a:latin typeface="Gelasio" pitchFamily="34" charset="0"/>
                <a:ea typeface="Gelasio" pitchFamily="34" charset="-122"/>
                <a:cs typeface="Gelasio" pitchFamily="34" charset="-120"/>
              </a:rPr>
              <a:t>HTTPS (Hypertext Transfer Protocol Secure) is an extension of HTTP that uses SSL/TLS to encrypt the data transferred between clients and servers, ensuring secure communication over the internet. In Node.js, HTTPS can be easily implemented using the built-in https module, which provides methods for creating secure HTTPS servers and clients. This module handles the encryption and decryption of data, making it straightforward to establish secure connections in Node.js applications.</a:t>
            </a:r>
            <a:endParaRPr dirty="0" lang="en-US"/>
          </a:p>
        </p:txBody>
      </p:sp>
      <p:sp>
        <p:nvSpPr>
          <p:cNvPr id="1048580" name="Shape 4"/>
          <p:cNvSpPr/>
          <p:nvPr/>
        </p:nvSpPr>
        <p:spPr>
          <a:xfrm>
            <a:off x="6280190" y="6242685"/>
            <a:ext cx="362903" cy="362903"/>
          </a:xfrm>
          <a:prstGeom prst="roundRect">
            <a:avLst>
              <a:gd name="adj" fmla="val 25194296"/>
            </a:avLst>
          </a:prstGeom>
          <a:noFill/>
          <a:ln w="7620">
            <a:solidFill>
              <a:srgbClr val="FFFFFF"/>
            </a:solidFill>
            <a:prstDash val="solid"/>
          </a:ln>
        </p:spPr>
      </p:sp>
      <p:sp>
        <p:nvSpPr>
          <p:cNvPr id="1048581" name="Text 5"/>
          <p:cNvSpPr/>
          <p:nvPr/>
        </p:nvSpPr>
        <p:spPr>
          <a:xfrm>
            <a:off x="11959590" y="7320280"/>
            <a:ext cx="2000885" cy="793750"/>
          </a:xfrm>
          <a:prstGeom prst="rect"/>
          <a:noFill/>
        </p:spPr>
        <p:txBody>
          <a:bodyPr anchor="t" rtlCol="0" wrap="square"/>
          <a:p>
            <a:pPr algn="l" indent="0" marL="0">
              <a:lnSpc>
                <a:spcPts val="3125"/>
              </a:lnSpc>
              <a:buNone/>
            </a:pPr>
            <a:r>
              <a:rPr dirty="0" sz="2235" lang="en-US"/>
              <a:t>-22H51A05C6 </a:t>
            </a:r>
            <a:endParaRPr dirty="0" sz="2235" lang="en-US"/>
          </a:p>
          <a:p>
            <a:pPr algn="l" indent="0" marL="0">
              <a:lnSpc>
                <a:spcPts val="3125"/>
              </a:lnSpc>
              <a:buNone/>
            </a:pPr>
            <a:r>
              <a:rPr dirty="0" sz="2235" lang="en-US"/>
              <a:t>CSE-D</a:t>
            </a:r>
            <a:endParaRPr dirty="0" sz="2235"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6" name=""/>
        <p:cNvGrpSpPr/>
        <p:nvPr/>
      </p:nvGrpSpPr>
      <p:grpSpPr>
        <a:xfrm>
          <a:off x="0" y="0"/>
          <a:ext cx="0" cy="0"/>
          <a:chOff x="0" y="0"/>
          <a:chExt cx="0" cy="0"/>
        </a:xfrm>
      </p:grpSpPr>
      <p:sp>
        <p:nvSpPr>
          <p:cNvPr id="1048585" name="Shape 0"/>
          <p:cNvSpPr/>
          <p:nvPr/>
        </p:nvSpPr>
        <p:spPr>
          <a:xfrm>
            <a:off x="0" y="0"/>
            <a:ext cx="14630400" cy="8229600"/>
          </a:xfrm>
          <a:prstGeom prst="rect"/>
          <a:solidFill>
            <a:srgbClr val="DDCFBB"/>
          </a:solidFill>
        </p:spPr>
      </p:sp>
      <p:sp>
        <p:nvSpPr>
          <p:cNvPr id="1048586" name="Shape 1"/>
          <p:cNvSpPr/>
          <p:nvPr/>
        </p:nvSpPr>
        <p:spPr>
          <a:xfrm>
            <a:off x="0" y="0"/>
            <a:ext cx="14630400" cy="8229600"/>
          </a:xfrm>
          <a:prstGeom prst="rect"/>
          <a:solidFill>
            <a:srgbClr val="F9F6F0"/>
          </a:solidFill>
        </p:spPr>
      </p:sp>
      <p:pic>
        <p:nvPicPr>
          <p:cNvPr id="2097154" name="Image 0" descr="preencoded.png"/>
          <p:cNvPicPr>
            <a:picLocks noChangeAspect="1"/>
          </p:cNvPicPr>
          <p:nvPr/>
        </p:nvPicPr>
        <p:blipFill>
          <a:blip xmlns:r="http://schemas.openxmlformats.org/officeDocument/2006/relationships" r:embed="rId1"/>
          <a:stretch>
            <a:fillRect/>
          </a:stretch>
        </p:blipFill>
        <p:spPr>
          <a:xfrm>
            <a:off x="0" y="0"/>
            <a:ext cx="5486400" cy="8229600"/>
          </a:xfrm>
          <a:prstGeom prst="rect"/>
        </p:spPr>
      </p:pic>
      <p:sp>
        <p:nvSpPr>
          <p:cNvPr id="1048587" name="Text 2"/>
          <p:cNvSpPr/>
          <p:nvPr/>
        </p:nvSpPr>
        <p:spPr>
          <a:xfrm>
            <a:off x="6280190" y="1292543"/>
            <a:ext cx="7556421" cy="1417558"/>
          </a:xfrm>
          <a:prstGeom prst="rect"/>
          <a:noFill/>
        </p:spPr>
        <p:txBody>
          <a:bodyPr anchor="t" rtlCol="0" wrap="square"/>
          <a:p>
            <a:pPr indent="0" marL="0">
              <a:lnSpc>
                <a:spcPts val="5580"/>
              </a:lnSpc>
              <a:buNone/>
            </a:pPr>
            <a:r>
              <a:rPr b="1" dirty="0" sz="4465" lang="en-US">
                <a:solidFill>
                  <a:srgbClr val="484237"/>
                </a:solidFill>
                <a:latin typeface="Gelasio" pitchFamily="34" charset="0"/>
                <a:ea typeface="Gelasio" pitchFamily="34" charset="-122"/>
                <a:cs typeface="Gelasio" pitchFamily="34" charset="-120"/>
              </a:rPr>
              <a:t>Creating a Secure HTTP Server</a:t>
            </a:r>
            <a:endParaRPr dirty="0" sz="4465" lang="en-US"/>
          </a:p>
        </p:txBody>
      </p:sp>
      <p:sp>
        <p:nvSpPr>
          <p:cNvPr id="1048588" name="Shape 3"/>
          <p:cNvSpPr/>
          <p:nvPr/>
        </p:nvSpPr>
        <p:spPr>
          <a:xfrm>
            <a:off x="6280190" y="3305413"/>
            <a:ext cx="510302" cy="510302"/>
          </a:xfrm>
          <a:prstGeom prst="roundRect">
            <a:avLst>
              <a:gd name="adj" fmla="val 6667"/>
            </a:avLst>
          </a:prstGeom>
          <a:solidFill>
            <a:srgbClr val="EEE8DD"/>
          </a:solidFill>
        </p:spPr>
      </p:sp>
      <p:sp>
        <p:nvSpPr>
          <p:cNvPr id="1048589" name="Text 4"/>
          <p:cNvSpPr/>
          <p:nvPr/>
        </p:nvSpPr>
        <p:spPr>
          <a:xfrm>
            <a:off x="6455093" y="3390424"/>
            <a:ext cx="160496" cy="340281"/>
          </a:xfrm>
          <a:prstGeom prst="rect"/>
          <a:noFill/>
        </p:spPr>
        <p:txBody>
          <a:bodyPr anchor="t" rtlCol="0" wrap="none"/>
          <a:p>
            <a:pPr algn="ctr" indent="0" marL="0">
              <a:lnSpc>
                <a:spcPts val="2680"/>
              </a:lnSpc>
              <a:buNone/>
            </a:pPr>
            <a:r>
              <a:rPr b="1" dirty="0" sz="2680" lang="en-US">
                <a:solidFill>
                  <a:srgbClr val="746558"/>
                </a:solidFill>
                <a:latin typeface="Gelasio" pitchFamily="34" charset="0"/>
                <a:ea typeface="Gelasio" pitchFamily="34" charset="-122"/>
                <a:cs typeface="Gelasio" pitchFamily="34" charset="-120"/>
              </a:rPr>
              <a:t>1</a:t>
            </a:r>
            <a:endParaRPr dirty="0" sz="2680" lang="en-US"/>
          </a:p>
        </p:txBody>
      </p:sp>
      <p:sp>
        <p:nvSpPr>
          <p:cNvPr id="1048590" name="Text 5"/>
          <p:cNvSpPr/>
          <p:nvPr/>
        </p:nvSpPr>
        <p:spPr>
          <a:xfrm>
            <a:off x="7017306" y="3305413"/>
            <a:ext cx="2927747" cy="708660"/>
          </a:xfrm>
          <a:prstGeom prst="rect"/>
          <a:noFill/>
        </p:spPr>
        <p:txBody>
          <a:bodyPr anchor="t" rtlCol="0" wrap="square"/>
          <a:p>
            <a:pPr indent="0" marL="0">
              <a:lnSpc>
                <a:spcPts val="2790"/>
              </a:lnSpc>
              <a:buNone/>
            </a:pPr>
            <a:r>
              <a:rPr b="1" dirty="0" sz="2235" lang="en-US">
                <a:solidFill>
                  <a:srgbClr val="746558"/>
                </a:solidFill>
                <a:latin typeface="Gelasio" pitchFamily="34" charset="0"/>
                <a:ea typeface="Gelasio" pitchFamily="34" charset="-122"/>
                <a:cs typeface="Gelasio" pitchFamily="34" charset="-120"/>
              </a:rPr>
              <a:t>Generating SSL/TLS Certificates</a:t>
            </a:r>
            <a:endParaRPr dirty="0" sz="2235" lang="en-US"/>
          </a:p>
        </p:txBody>
      </p:sp>
      <p:sp>
        <p:nvSpPr>
          <p:cNvPr id="1048591" name="Text 6"/>
          <p:cNvSpPr/>
          <p:nvPr/>
        </p:nvSpPr>
        <p:spPr>
          <a:xfrm>
            <a:off x="7017306" y="4150162"/>
            <a:ext cx="2927747" cy="1088708"/>
          </a:xfrm>
          <a:prstGeom prst="rect"/>
          <a:noFill/>
        </p:spPr>
        <p:txBody>
          <a:bodyPr anchor="t" rtlCol="0" wrap="square"/>
          <a:p>
            <a:pPr indent="0" marL="0">
              <a:lnSpc>
                <a:spcPts val="2860"/>
              </a:lnSpc>
              <a:buNone/>
            </a:pPr>
            <a:r>
              <a:rPr dirty="0" sz="1785" lang="en-US">
                <a:solidFill>
                  <a:srgbClr val="746558"/>
                </a:solidFill>
                <a:latin typeface="Gelasio" pitchFamily="34" charset="0"/>
                <a:ea typeface="Gelasio" pitchFamily="34" charset="-122"/>
                <a:cs typeface="Gelasio" pitchFamily="34" charset="-120"/>
              </a:rPr>
              <a:t>Set up SSL/TLS certificates to enable HTTPS and secure your Node.js server.</a:t>
            </a:r>
            <a:endParaRPr dirty="0" sz="1785" lang="en-US"/>
          </a:p>
        </p:txBody>
      </p:sp>
      <p:sp>
        <p:nvSpPr>
          <p:cNvPr id="1048592" name="Shape 7"/>
          <p:cNvSpPr/>
          <p:nvPr/>
        </p:nvSpPr>
        <p:spPr>
          <a:xfrm>
            <a:off x="10171867" y="3305413"/>
            <a:ext cx="510302" cy="510302"/>
          </a:xfrm>
          <a:prstGeom prst="roundRect">
            <a:avLst>
              <a:gd name="adj" fmla="val 6667"/>
            </a:avLst>
          </a:prstGeom>
          <a:solidFill>
            <a:srgbClr val="EEE8DD"/>
          </a:solidFill>
        </p:spPr>
      </p:sp>
      <p:sp>
        <p:nvSpPr>
          <p:cNvPr id="1048593" name="Text 8"/>
          <p:cNvSpPr/>
          <p:nvPr/>
        </p:nvSpPr>
        <p:spPr>
          <a:xfrm>
            <a:off x="10323909" y="3390424"/>
            <a:ext cx="206216" cy="340281"/>
          </a:xfrm>
          <a:prstGeom prst="rect"/>
          <a:noFill/>
        </p:spPr>
        <p:txBody>
          <a:bodyPr anchor="t" rtlCol="0" wrap="none"/>
          <a:p>
            <a:pPr algn="ctr" indent="0" marL="0">
              <a:lnSpc>
                <a:spcPts val="2680"/>
              </a:lnSpc>
              <a:buNone/>
            </a:pPr>
            <a:r>
              <a:rPr b="1" dirty="0" sz="2680" lang="en-US">
                <a:solidFill>
                  <a:srgbClr val="746558"/>
                </a:solidFill>
                <a:latin typeface="Gelasio" pitchFamily="34" charset="0"/>
                <a:ea typeface="Gelasio" pitchFamily="34" charset="-122"/>
                <a:cs typeface="Gelasio" pitchFamily="34" charset="-120"/>
              </a:rPr>
              <a:t>2</a:t>
            </a:r>
            <a:endParaRPr dirty="0" sz="2680" lang="en-US"/>
          </a:p>
        </p:txBody>
      </p:sp>
      <p:sp>
        <p:nvSpPr>
          <p:cNvPr id="1048594" name="Text 9"/>
          <p:cNvSpPr/>
          <p:nvPr/>
        </p:nvSpPr>
        <p:spPr>
          <a:xfrm>
            <a:off x="10908983" y="3305413"/>
            <a:ext cx="2927747" cy="708660"/>
          </a:xfrm>
          <a:prstGeom prst="rect"/>
          <a:noFill/>
        </p:spPr>
        <p:txBody>
          <a:bodyPr anchor="t" rtlCol="0" wrap="square"/>
          <a:p>
            <a:pPr indent="0" marL="0">
              <a:lnSpc>
                <a:spcPts val="2790"/>
              </a:lnSpc>
              <a:buNone/>
            </a:pPr>
            <a:r>
              <a:rPr b="1" dirty="0" sz="2235" lang="en-US">
                <a:solidFill>
                  <a:srgbClr val="746558"/>
                </a:solidFill>
                <a:latin typeface="Gelasio" pitchFamily="34" charset="0"/>
                <a:ea typeface="Gelasio" pitchFamily="34" charset="-122"/>
                <a:cs typeface="Gelasio" pitchFamily="34" charset="-120"/>
              </a:rPr>
              <a:t>Configuring HTTPS Server</a:t>
            </a:r>
            <a:endParaRPr dirty="0" sz="2235" lang="en-US"/>
          </a:p>
        </p:txBody>
      </p:sp>
      <p:sp>
        <p:nvSpPr>
          <p:cNvPr id="1048595" name="Text 10"/>
          <p:cNvSpPr/>
          <p:nvPr/>
        </p:nvSpPr>
        <p:spPr>
          <a:xfrm>
            <a:off x="10908983" y="4150162"/>
            <a:ext cx="2927747" cy="1088708"/>
          </a:xfrm>
          <a:prstGeom prst="rect"/>
          <a:noFill/>
        </p:spPr>
        <p:txBody>
          <a:bodyPr anchor="t" rtlCol="0" wrap="square"/>
          <a:p>
            <a:pPr indent="0" marL="0">
              <a:lnSpc>
                <a:spcPts val="2860"/>
              </a:lnSpc>
              <a:buNone/>
            </a:pPr>
            <a:r>
              <a:rPr dirty="0" sz="1785" lang="en-US">
                <a:solidFill>
                  <a:srgbClr val="746558"/>
                </a:solidFill>
                <a:latin typeface="Gelasio" pitchFamily="34" charset="0"/>
                <a:ea typeface="Gelasio" pitchFamily="34" charset="-122"/>
                <a:cs typeface="Gelasio" pitchFamily="34" charset="-120"/>
              </a:rPr>
              <a:t>Learn to create an HTTPS server using the built-in Node.js HTTPS module.</a:t>
            </a:r>
            <a:endParaRPr dirty="0" sz="1785" lang="en-US"/>
          </a:p>
        </p:txBody>
      </p:sp>
      <p:sp>
        <p:nvSpPr>
          <p:cNvPr id="1048596" name="Shape 11"/>
          <p:cNvSpPr/>
          <p:nvPr/>
        </p:nvSpPr>
        <p:spPr>
          <a:xfrm>
            <a:off x="6280190" y="5720834"/>
            <a:ext cx="510302" cy="510302"/>
          </a:xfrm>
          <a:prstGeom prst="roundRect">
            <a:avLst>
              <a:gd name="adj" fmla="val 6667"/>
            </a:avLst>
          </a:prstGeom>
          <a:solidFill>
            <a:srgbClr val="EEE8DD"/>
          </a:solidFill>
        </p:spPr>
      </p:sp>
      <p:sp>
        <p:nvSpPr>
          <p:cNvPr id="1048597" name="Text 12"/>
          <p:cNvSpPr/>
          <p:nvPr/>
        </p:nvSpPr>
        <p:spPr>
          <a:xfrm>
            <a:off x="6432828" y="5805845"/>
            <a:ext cx="205026" cy="340281"/>
          </a:xfrm>
          <a:prstGeom prst="rect"/>
          <a:noFill/>
        </p:spPr>
        <p:txBody>
          <a:bodyPr anchor="t" rtlCol="0" wrap="none"/>
          <a:p>
            <a:pPr algn="ctr" indent="0" marL="0">
              <a:lnSpc>
                <a:spcPts val="2680"/>
              </a:lnSpc>
              <a:buNone/>
            </a:pPr>
            <a:r>
              <a:rPr b="1" dirty="0" sz="2680" lang="en-US">
                <a:solidFill>
                  <a:srgbClr val="746558"/>
                </a:solidFill>
                <a:latin typeface="Gelasio" pitchFamily="34" charset="0"/>
                <a:ea typeface="Gelasio" pitchFamily="34" charset="-122"/>
                <a:cs typeface="Gelasio" pitchFamily="34" charset="-120"/>
              </a:rPr>
              <a:t>3</a:t>
            </a:r>
            <a:endParaRPr dirty="0" sz="2680" lang="en-US"/>
          </a:p>
        </p:txBody>
      </p:sp>
      <p:sp>
        <p:nvSpPr>
          <p:cNvPr id="1048598" name="Text 13"/>
          <p:cNvSpPr/>
          <p:nvPr/>
        </p:nvSpPr>
        <p:spPr>
          <a:xfrm>
            <a:off x="7017306" y="5720834"/>
            <a:ext cx="3716417" cy="354330"/>
          </a:xfrm>
          <a:prstGeom prst="rect"/>
          <a:noFill/>
        </p:spPr>
        <p:txBody>
          <a:bodyPr anchor="t" rtlCol="0" wrap="none"/>
          <a:p>
            <a:pPr indent="0" marL="0">
              <a:lnSpc>
                <a:spcPts val="2790"/>
              </a:lnSpc>
              <a:buNone/>
            </a:pPr>
            <a:r>
              <a:rPr b="1" dirty="0" sz="2235" lang="en-US">
                <a:solidFill>
                  <a:srgbClr val="746558"/>
                </a:solidFill>
                <a:latin typeface="Gelasio" pitchFamily="34" charset="0"/>
                <a:ea typeface="Gelasio" pitchFamily="34" charset="-122"/>
                <a:cs typeface="Gelasio" pitchFamily="34" charset="-120"/>
              </a:rPr>
              <a:t>Handling HTTPS Requests</a:t>
            </a:r>
            <a:endParaRPr dirty="0" sz="2235" lang="en-US"/>
          </a:p>
        </p:txBody>
      </p:sp>
      <p:sp>
        <p:nvSpPr>
          <p:cNvPr id="1048599" name="Text 14"/>
          <p:cNvSpPr/>
          <p:nvPr/>
        </p:nvSpPr>
        <p:spPr>
          <a:xfrm>
            <a:off x="7017306" y="6211253"/>
            <a:ext cx="6819305" cy="725805"/>
          </a:xfrm>
          <a:prstGeom prst="rect"/>
          <a:noFill/>
        </p:spPr>
        <p:txBody>
          <a:bodyPr anchor="t" rtlCol="0" wrap="square"/>
          <a:p>
            <a:pPr indent="0" marL="0">
              <a:lnSpc>
                <a:spcPts val="2860"/>
              </a:lnSpc>
              <a:buNone/>
            </a:pPr>
            <a:r>
              <a:rPr dirty="0" sz="1785" lang="en-US">
                <a:solidFill>
                  <a:srgbClr val="746558"/>
                </a:solidFill>
                <a:latin typeface="Gelasio" pitchFamily="34" charset="0"/>
                <a:ea typeface="Gelasio" pitchFamily="34" charset="-122"/>
                <a:cs typeface="Gelasio" pitchFamily="34" charset="-120"/>
              </a:rPr>
              <a:t>Understand how to manage and respond to HTTPS requests on your server.</a:t>
            </a:r>
            <a:endParaRPr dirty="0" sz="1785" lang="en-US"/>
          </a:p>
        </p:txBody>
      </p:sp>
      <p:pic>
        <p:nvPicPr>
          <p:cNvPr id="2097155" name="Picture 19" descr="2024-08-22 (1)"/>
          <p:cNvPicPr>
            <a:picLocks noChangeAspect="1"/>
          </p:cNvPicPr>
          <p:nvPr/>
        </p:nvPicPr>
        <p:blipFill>
          <a:blip xmlns:r="http://schemas.openxmlformats.org/officeDocument/2006/relationships" r:embed="rId2"/>
          <a:stretch>
            <a:fillRect/>
          </a:stretch>
        </p:blipFill>
        <p:spPr>
          <a:xfrm>
            <a:off x="361315" y="431165"/>
            <a:ext cx="4838700" cy="3155950"/>
          </a:xfrm>
          <a:prstGeom prst="rect"/>
        </p:spPr>
      </p:pic>
      <p:pic>
        <p:nvPicPr>
          <p:cNvPr id="2097156" name="Picture 20"/>
          <p:cNvPicPr>
            <a:picLocks noChangeAspect="1"/>
          </p:cNvPicPr>
          <p:nvPr/>
        </p:nvPicPr>
        <p:blipFill>
          <a:blip xmlns:r="http://schemas.openxmlformats.org/officeDocument/2006/relationships" r:embed="rId3"/>
          <a:stretch>
            <a:fillRect/>
          </a:stretch>
        </p:blipFill>
        <p:spPr>
          <a:xfrm>
            <a:off x="249555" y="4013835"/>
            <a:ext cx="4950460" cy="278638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603" name="Shape 0"/>
          <p:cNvSpPr/>
          <p:nvPr/>
        </p:nvSpPr>
        <p:spPr>
          <a:xfrm>
            <a:off x="0" y="0"/>
            <a:ext cx="14630400" cy="8229600"/>
          </a:xfrm>
          <a:prstGeom prst="rect"/>
          <a:solidFill>
            <a:srgbClr val="DDCFBB"/>
          </a:solidFill>
        </p:spPr>
      </p:sp>
      <p:sp>
        <p:nvSpPr>
          <p:cNvPr id="1048604" name="Shape 1"/>
          <p:cNvSpPr/>
          <p:nvPr/>
        </p:nvSpPr>
        <p:spPr>
          <a:xfrm>
            <a:off x="0" y="0"/>
            <a:ext cx="14630400" cy="8229600"/>
          </a:xfrm>
          <a:prstGeom prst="rect"/>
          <a:solidFill>
            <a:srgbClr val="F9F6F0"/>
          </a:solidFill>
        </p:spPr>
      </p:sp>
      <p:pic>
        <p:nvPicPr>
          <p:cNvPr id="2097157" name="Image 0" descr="preencoded.png"/>
          <p:cNvPicPr>
            <a:picLocks noChangeAspect="1"/>
          </p:cNvPicPr>
          <p:nvPr/>
        </p:nvPicPr>
        <p:blipFill>
          <a:blip xmlns:r="http://schemas.openxmlformats.org/officeDocument/2006/relationships" r:embed="rId1"/>
          <a:stretch>
            <a:fillRect/>
          </a:stretch>
        </p:blipFill>
        <p:spPr>
          <a:xfrm>
            <a:off x="0" y="0"/>
            <a:ext cx="5486400" cy="8229600"/>
          </a:xfrm>
          <a:prstGeom prst="rect"/>
        </p:spPr>
      </p:pic>
      <p:sp>
        <p:nvSpPr>
          <p:cNvPr id="1048605" name="Text 2"/>
          <p:cNvSpPr/>
          <p:nvPr/>
        </p:nvSpPr>
        <p:spPr>
          <a:xfrm>
            <a:off x="6280190" y="868561"/>
            <a:ext cx="6608564" cy="708779"/>
          </a:xfrm>
          <a:prstGeom prst="rect"/>
          <a:noFill/>
        </p:spPr>
        <p:txBody>
          <a:bodyPr anchor="t" rtlCol="0" wrap="none"/>
          <a:p>
            <a:pPr indent="0" marL="0">
              <a:lnSpc>
                <a:spcPts val="5580"/>
              </a:lnSpc>
              <a:buNone/>
            </a:pPr>
            <a:r>
              <a:rPr b="1" dirty="0" sz="4465" lang="en-US">
                <a:solidFill>
                  <a:srgbClr val="484237"/>
                </a:solidFill>
                <a:latin typeface="Gelasio" pitchFamily="34" charset="0"/>
                <a:ea typeface="Gelasio" pitchFamily="34" charset="-122"/>
                <a:cs typeface="Gelasio" pitchFamily="34" charset="-120"/>
              </a:rPr>
              <a:t>Building HTTPS Clients</a:t>
            </a:r>
            <a:endParaRPr dirty="0" sz="4465" lang="en-US"/>
          </a:p>
        </p:txBody>
      </p:sp>
      <p:pic>
        <p:nvPicPr>
          <p:cNvPr id="2097158" name="Image 2" descr="preencoded.png"/>
          <p:cNvPicPr>
            <a:picLocks noChangeAspect="1"/>
          </p:cNvPicPr>
          <p:nvPr/>
        </p:nvPicPr>
        <p:blipFill>
          <a:blip xmlns:r="http://schemas.openxmlformats.org/officeDocument/2006/relationships" r:embed="rId2"/>
          <a:stretch>
            <a:fillRect/>
          </a:stretch>
        </p:blipFill>
        <p:spPr>
          <a:xfrm>
            <a:off x="6280190" y="1917502"/>
            <a:ext cx="1134070" cy="1814513"/>
          </a:xfrm>
          <a:prstGeom prst="rect"/>
        </p:spPr>
      </p:pic>
      <p:sp>
        <p:nvSpPr>
          <p:cNvPr id="1048606" name="Text 3"/>
          <p:cNvSpPr/>
          <p:nvPr/>
        </p:nvSpPr>
        <p:spPr>
          <a:xfrm>
            <a:off x="7754422" y="2144316"/>
            <a:ext cx="3193613" cy="354330"/>
          </a:xfrm>
          <a:prstGeom prst="rect"/>
          <a:noFill/>
        </p:spPr>
        <p:txBody>
          <a:bodyPr anchor="t" rtlCol="0" wrap="none"/>
          <a:p>
            <a:pPr algn="l" indent="0" marL="0">
              <a:lnSpc>
                <a:spcPts val="2790"/>
              </a:lnSpc>
              <a:buNone/>
            </a:pPr>
            <a:r>
              <a:rPr b="1" dirty="0" sz="2235" lang="en-US">
                <a:solidFill>
                  <a:srgbClr val="746558"/>
                </a:solidFill>
                <a:latin typeface="Gelasio" pitchFamily="34" charset="0"/>
                <a:ea typeface="Gelasio" pitchFamily="34" charset="-122"/>
                <a:cs typeface="Gelasio" pitchFamily="34" charset="-120"/>
              </a:rPr>
              <a:t>Import HTTPS Module</a:t>
            </a:r>
            <a:endParaRPr dirty="0" sz="2235" lang="en-US"/>
          </a:p>
        </p:txBody>
      </p:sp>
      <p:sp>
        <p:nvSpPr>
          <p:cNvPr id="1048607" name="Text 4"/>
          <p:cNvSpPr/>
          <p:nvPr/>
        </p:nvSpPr>
        <p:spPr>
          <a:xfrm>
            <a:off x="7754422" y="2634734"/>
            <a:ext cx="6082189" cy="362903"/>
          </a:xfrm>
          <a:prstGeom prst="rect"/>
          <a:noFill/>
        </p:spPr>
        <p:txBody>
          <a:bodyPr anchor="t" rtlCol="0" wrap="none"/>
          <a:p>
            <a:pPr algn="l" indent="0" marL="0">
              <a:lnSpc>
                <a:spcPts val="2860"/>
              </a:lnSpc>
              <a:buNone/>
            </a:pPr>
            <a:r>
              <a:rPr dirty="0" sz="1785" lang="en-US">
                <a:solidFill>
                  <a:srgbClr val="746558"/>
                </a:solidFill>
                <a:latin typeface="Gelasio" pitchFamily="34" charset="0"/>
                <a:ea typeface="Gelasio" pitchFamily="34" charset="-122"/>
                <a:cs typeface="Gelasio" pitchFamily="34" charset="-120"/>
              </a:rPr>
              <a:t>Start by importing the HTTPS module from Node.js.</a:t>
            </a:r>
            <a:endParaRPr dirty="0" sz="1785" lang="en-US"/>
          </a:p>
        </p:txBody>
      </p:sp>
      <p:pic>
        <p:nvPicPr>
          <p:cNvPr id="2097159" name="Image 3" descr="preencoded.png"/>
          <p:cNvPicPr>
            <a:picLocks noChangeAspect="1"/>
          </p:cNvPicPr>
          <p:nvPr/>
        </p:nvPicPr>
        <p:blipFill>
          <a:blip xmlns:r="http://schemas.openxmlformats.org/officeDocument/2006/relationships" r:embed="rId3"/>
          <a:stretch>
            <a:fillRect/>
          </a:stretch>
        </p:blipFill>
        <p:spPr>
          <a:xfrm>
            <a:off x="6280190" y="3732014"/>
            <a:ext cx="1134070" cy="1814513"/>
          </a:xfrm>
          <a:prstGeom prst="rect"/>
        </p:spPr>
      </p:pic>
      <p:sp>
        <p:nvSpPr>
          <p:cNvPr id="1048608" name="Text 5"/>
          <p:cNvSpPr/>
          <p:nvPr/>
        </p:nvSpPr>
        <p:spPr>
          <a:xfrm>
            <a:off x="7754422" y="3958828"/>
            <a:ext cx="2835235" cy="354330"/>
          </a:xfrm>
          <a:prstGeom prst="rect"/>
          <a:noFill/>
        </p:spPr>
        <p:txBody>
          <a:bodyPr anchor="t" rtlCol="0" wrap="none"/>
          <a:p>
            <a:pPr algn="l" indent="0" marL="0">
              <a:lnSpc>
                <a:spcPts val="2790"/>
              </a:lnSpc>
              <a:buNone/>
            </a:pPr>
            <a:r>
              <a:rPr b="1" dirty="0" sz="2235" lang="en-US">
                <a:solidFill>
                  <a:srgbClr val="746558"/>
                </a:solidFill>
                <a:latin typeface="Gelasio" pitchFamily="34" charset="0"/>
                <a:ea typeface="Gelasio" pitchFamily="34" charset="-122"/>
                <a:cs typeface="Gelasio" pitchFamily="34" charset="-120"/>
              </a:rPr>
              <a:t>Set up Options</a:t>
            </a:r>
            <a:endParaRPr dirty="0" sz="2235" lang="en-US"/>
          </a:p>
        </p:txBody>
      </p:sp>
      <p:sp>
        <p:nvSpPr>
          <p:cNvPr id="1048609" name="Text 6"/>
          <p:cNvSpPr/>
          <p:nvPr/>
        </p:nvSpPr>
        <p:spPr>
          <a:xfrm>
            <a:off x="7754422" y="4449247"/>
            <a:ext cx="6082189" cy="725805"/>
          </a:xfrm>
          <a:prstGeom prst="rect"/>
          <a:noFill/>
        </p:spPr>
        <p:txBody>
          <a:bodyPr anchor="t" rtlCol="0" wrap="square"/>
          <a:p>
            <a:pPr algn="l" indent="0" marL="0">
              <a:lnSpc>
                <a:spcPts val="2860"/>
              </a:lnSpc>
              <a:buNone/>
            </a:pPr>
            <a:r>
              <a:rPr dirty="0" sz="1785" lang="en-US">
                <a:solidFill>
                  <a:srgbClr val="746558"/>
                </a:solidFill>
                <a:latin typeface="Gelasio" pitchFamily="34" charset="0"/>
                <a:ea typeface="Gelasio" pitchFamily="34" charset="-122"/>
                <a:cs typeface="Gelasio" pitchFamily="34" charset="-120"/>
              </a:rPr>
              <a:t>Configure the client options, including the SSL/TLS certificate details.</a:t>
            </a:r>
            <a:endParaRPr dirty="0" sz="1785" lang="en-US"/>
          </a:p>
        </p:txBody>
      </p:sp>
      <p:pic>
        <p:nvPicPr>
          <p:cNvPr id="2097160" name="Image 4" descr="preencoded.png"/>
          <p:cNvPicPr>
            <a:picLocks noChangeAspect="1"/>
          </p:cNvPicPr>
          <p:nvPr/>
        </p:nvPicPr>
        <p:blipFill>
          <a:blip xmlns:r="http://schemas.openxmlformats.org/officeDocument/2006/relationships" r:embed="rId4"/>
          <a:stretch>
            <a:fillRect/>
          </a:stretch>
        </p:blipFill>
        <p:spPr>
          <a:xfrm>
            <a:off x="6280190" y="5546527"/>
            <a:ext cx="1134070" cy="1814513"/>
          </a:xfrm>
          <a:prstGeom prst="rect"/>
        </p:spPr>
      </p:pic>
      <p:sp>
        <p:nvSpPr>
          <p:cNvPr id="1048610" name="Text 7"/>
          <p:cNvSpPr/>
          <p:nvPr/>
        </p:nvSpPr>
        <p:spPr>
          <a:xfrm>
            <a:off x="7754422" y="5773341"/>
            <a:ext cx="3173730" cy="354330"/>
          </a:xfrm>
          <a:prstGeom prst="rect"/>
          <a:noFill/>
        </p:spPr>
        <p:txBody>
          <a:bodyPr anchor="t" rtlCol="0" wrap="none"/>
          <a:p>
            <a:pPr algn="l" indent="0" marL="0">
              <a:lnSpc>
                <a:spcPts val="2790"/>
              </a:lnSpc>
              <a:buNone/>
            </a:pPr>
            <a:r>
              <a:rPr b="1" dirty="0" sz="2235" lang="en-US">
                <a:solidFill>
                  <a:srgbClr val="746558"/>
                </a:solidFill>
                <a:latin typeface="Gelasio" pitchFamily="34" charset="0"/>
                <a:ea typeface="Gelasio" pitchFamily="34" charset="-122"/>
                <a:cs typeface="Gelasio" pitchFamily="34" charset="-120"/>
              </a:rPr>
              <a:t>Make HTTPS Requests</a:t>
            </a:r>
            <a:endParaRPr dirty="0" sz="2235" lang="en-US"/>
          </a:p>
        </p:txBody>
      </p:sp>
      <p:sp>
        <p:nvSpPr>
          <p:cNvPr id="1048611" name="Text 8"/>
          <p:cNvSpPr/>
          <p:nvPr/>
        </p:nvSpPr>
        <p:spPr>
          <a:xfrm>
            <a:off x="7754422" y="6263759"/>
            <a:ext cx="6082189" cy="725805"/>
          </a:xfrm>
          <a:prstGeom prst="rect"/>
          <a:noFill/>
        </p:spPr>
        <p:txBody>
          <a:bodyPr anchor="t" rtlCol="0" wrap="square"/>
          <a:p>
            <a:pPr algn="l" indent="0" marL="0">
              <a:lnSpc>
                <a:spcPts val="2860"/>
              </a:lnSpc>
              <a:buNone/>
            </a:pPr>
            <a:r>
              <a:rPr dirty="0" sz="1785" lang="en-US">
                <a:solidFill>
                  <a:srgbClr val="746558"/>
                </a:solidFill>
                <a:latin typeface="Gelasio" pitchFamily="34" charset="0"/>
                <a:ea typeface="Gelasio" pitchFamily="34" charset="-122"/>
                <a:cs typeface="Gelasio" pitchFamily="34" charset="-120"/>
              </a:rPr>
              <a:t>Utilize the HTTPS module to make secure HTTP requests to your server.</a:t>
            </a:r>
            <a:endParaRPr dirty="0" sz="1785" lang="en-US"/>
          </a:p>
        </p:txBody>
      </p:sp>
      <p:pic>
        <p:nvPicPr>
          <p:cNvPr id="2097161" name="Picture 16"/>
          <p:cNvPicPr>
            <a:picLocks noChangeAspect="1"/>
          </p:cNvPicPr>
          <p:nvPr/>
        </p:nvPicPr>
        <p:blipFill>
          <a:blip xmlns:r="http://schemas.openxmlformats.org/officeDocument/2006/relationships" r:embed="rId5"/>
          <a:stretch>
            <a:fillRect/>
          </a:stretch>
        </p:blipFill>
        <p:spPr>
          <a:xfrm>
            <a:off x="374015" y="240030"/>
            <a:ext cx="4739005" cy="2666365"/>
          </a:xfrm>
          <a:prstGeom prst="rect"/>
        </p:spPr>
      </p:pic>
      <p:pic>
        <p:nvPicPr>
          <p:cNvPr id="2097162" name="Picture 17"/>
          <p:cNvPicPr>
            <a:picLocks noChangeAspect="1"/>
          </p:cNvPicPr>
          <p:nvPr/>
        </p:nvPicPr>
        <p:blipFill>
          <a:blip xmlns:r="http://schemas.openxmlformats.org/officeDocument/2006/relationships" r:embed="rId6"/>
          <a:stretch>
            <a:fillRect/>
          </a:stretch>
        </p:blipFill>
        <p:spPr>
          <a:xfrm>
            <a:off x="139065" y="3958590"/>
            <a:ext cx="5208905" cy="2930525"/>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15" name="Shape 0"/>
          <p:cNvSpPr/>
          <p:nvPr/>
        </p:nvSpPr>
        <p:spPr>
          <a:xfrm>
            <a:off x="0" y="0"/>
            <a:ext cx="14630400" cy="8229600"/>
          </a:xfrm>
          <a:prstGeom prst="rect"/>
          <a:solidFill>
            <a:srgbClr val="DDCFBB"/>
          </a:solidFill>
        </p:spPr>
      </p:sp>
      <p:sp>
        <p:nvSpPr>
          <p:cNvPr id="1048616" name="Shape 1"/>
          <p:cNvSpPr/>
          <p:nvPr/>
        </p:nvSpPr>
        <p:spPr>
          <a:xfrm>
            <a:off x="0" y="0"/>
            <a:ext cx="14630400" cy="8229600"/>
          </a:xfrm>
          <a:prstGeom prst="rect"/>
          <a:solidFill>
            <a:srgbClr val="F9F6F0"/>
          </a:solidFill>
        </p:spPr>
      </p:sp>
      <p:sp>
        <p:nvSpPr>
          <p:cNvPr id="1048617" name="Text 2"/>
          <p:cNvSpPr/>
          <p:nvPr/>
        </p:nvSpPr>
        <p:spPr>
          <a:xfrm>
            <a:off x="793790" y="2185511"/>
            <a:ext cx="13042821" cy="1417558"/>
          </a:xfrm>
          <a:prstGeom prst="rect"/>
          <a:noFill/>
        </p:spPr>
        <p:txBody>
          <a:bodyPr anchor="t" rtlCol="0" wrap="square"/>
          <a:p>
            <a:pPr indent="0" marL="0">
              <a:lnSpc>
                <a:spcPts val="5580"/>
              </a:lnSpc>
              <a:buNone/>
            </a:pPr>
            <a:r>
              <a:rPr b="1" dirty="0" sz="4465" lang="en-US">
                <a:solidFill>
                  <a:srgbClr val="484237"/>
                </a:solidFill>
                <a:latin typeface="Gelasio" pitchFamily="34" charset="0"/>
                <a:ea typeface="Gelasio" pitchFamily="34" charset="-122"/>
                <a:cs typeface="Gelasio" pitchFamily="34" charset="-120"/>
              </a:rPr>
              <a:t>Handling HTTPS Headers and Query Parameters</a:t>
            </a:r>
            <a:endParaRPr dirty="0" sz="4465" lang="en-US"/>
          </a:p>
        </p:txBody>
      </p:sp>
      <p:sp>
        <p:nvSpPr>
          <p:cNvPr id="1048618" name="Text 3"/>
          <p:cNvSpPr/>
          <p:nvPr/>
        </p:nvSpPr>
        <p:spPr>
          <a:xfrm>
            <a:off x="793790" y="4170045"/>
            <a:ext cx="2835235" cy="354330"/>
          </a:xfrm>
          <a:prstGeom prst="rect"/>
          <a:noFill/>
        </p:spPr>
        <p:txBody>
          <a:bodyPr anchor="t" rtlCol="0" wrap="none"/>
          <a:p>
            <a:pPr indent="0" marL="0">
              <a:lnSpc>
                <a:spcPts val="2790"/>
              </a:lnSpc>
              <a:buNone/>
            </a:pPr>
            <a:r>
              <a:rPr b="1" dirty="0" sz="2235" lang="en-US">
                <a:solidFill>
                  <a:srgbClr val="484237"/>
                </a:solidFill>
                <a:latin typeface="Gelasio" pitchFamily="34" charset="0"/>
                <a:ea typeface="Gelasio" pitchFamily="34" charset="-122"/>
                <a:cs typeface="Gelasio" pitchFamily="34" charset="-120"/>
              </a:rPr>
              <a:t>HTTPS Headers</a:t>
            </a:r>
            <a:endParaRPr dirty="0" sz="2235" lang="en-US"/>
          </a:p>
        </p:txBody>
      </p:sp>
      <p:sp>
        <p:nvSpPr>
          <p:cNvPr id="1048619" name="Text 4"/>
          <p:cNvSpPr/>
          <p:nvPr/>
        </p:nvSpPr>
        <p:spPr>
          <a:xfrm>
            <a:off x="793750" y="4751070"/>
            <a:ext cx="3978275" cy="2635250"/>
          </a:xfrm>
          <a:prstGeom prst="rect"/>
          <a:noFill/>
        </p:spPr>
        <p:txBody>
          <a:bodyPr anchor="t" rtlCol="0" wrap="square"/>
          <a:p>
            <a:pPr indent="0" marL="0">
              <a:lnSpc>
                <a:spcPts val="2860"/>
              </a:lnSpc>
              <a:buNone/>
            </a:pPr>
            <a:r>
              <a:rPr dirty="0" lang="en-US">
                <a:solidFill>
                  <a:schemeClr val="tx1">
                    <a:lumMod val="50000"/>
                    <a:lumOff val="50000"/>
                  </a:schemeClr>
                </a:solidFill>
                <a:latin typeface="Calibri" panose="020F0502020204030204" charset="0"/>
                <a:ea typeface="Gelasio" pitchFamily="34" charset="-122"/>
                <a:cs typeface="Calibri" panose="020F0502020204030204" charset="0"/>
              </a:rPr>
              <a:t>Learn to manage and set custom headers in your HTTPS requests and responses.</a:t>
            </a:r>
            <a:r>
              <a:rPr dirty="0" lang="en-US">
                <a:solidFill>
                  <a:schemeClr val="tx1">
                    <a:lumMod val="50000"/>
                    <a:lumOff val="50000"/>
                  </a:schemeClr>
                </a:solidFill>
                <a:latin typeface="Calibri" panose="020F0502020204030204" charset="0"/>
                <a:cs typeface="Calibri" panose="020F0502020204030204" charset="0"/>
              </a:rPr>
              <a:t>Metadata sent with requests and responses over HTTPS, used for controlling data flow, authentication, content type, and security policies.</a:t>
            </a:r>
            <a:endParaRPr dirty="0" lang="en-US">
              <a:solidFill>
                <a:schemeClr val="tx1">
                  <a:lumMod val="50000"/>
                  <a:lumOff val="50000"/>
                </a:schemeClr>
              </a:solidFill>
              <a:latin typeface="Calibri" panose="020F0502020204030204" charset="0"/>
              <a:cs typeface="Calibri" panose="020F0502020204030204" charset="0"/>
            </a:endParaRPr>
          </a:p>
        </p:txBody>
      </p:sp>
      <p:sp>
        <p:nvSpPr>
          <p:cNvPr id="1048620" name="Text 5"/>
          <p:cNvSpPr/>
          <p:nvPr/>
        </p:nvSpPr>
        <p:spPr>
          <a:xfrm>
            <a:off x="5332928" y="4170045"/>
            <a:ext cx="2835235" cy="354330"/>
          </a:xfrm>
          <a:prstGeom prst="rect"/>
          <a:noFill/>
        </p:spPr>
        <p:txBody>
          <a:bodyPr anchor="t" rtlCol="0" wrap="none"/>
          <a:p>
            <a:pPr indent="0" marL="0">
              <a:lnSpc>
                <a:spcPts val="2790"/>
              </a:lnSpc>
              <a:buNone/>
            </a:pPr>
            <a:r>
              <a:rPr b="1" dirty="0" sz="2235" lang="en-US">
                <a:solidFill>
                  <a:srgbClr val="484237"/>
                </a:solidFill>
                <a:latin typeface="Gelasio" pitchFamily="34" charset="0"/>
                <a:ea typeface="Gelasio" pitchFamily="34" charset="-122"/>
                <a:cs typeface="Gelasio" pitchFamily="34" charset="-120"/>
              </a:rPr>
              <a:t>Query Parameters</a:t>
            </a:r>
            <a:endParaRPr dirty="0" sz="2235" lang="en-US"/>
          </a:p>
        </p:txBody>
      </p:sp>
      <p:sp>
        <p:nvSpPr>
          <p:cNvPr id="1048621" name="Text 6"/>
          <p:cNvSpPr/>
          <p:nvPr/>
        </p:nvSpPr>
        <p:spPr>
          <a:xfrm>
            <a:off x="5332730" y="4751070"/>
            <a:ext cx="3978275" cy="2358390"/>
          </a:xfrm>
          <a:prstGeom prst="rect"/>
          <a:noFill/>
        </p:spPr>
        <p:txBody>
          <a:bodyPr anchor="t" rtlCol="0" wrap="square"/>
          <a:p>
            <a:pPr indent="0" marL="0">
              <a:lnSpc>
                <a:spcPts val="2860"/>
              </a:lnSpc>
              <a:buNone/>
            </a:pPr>
            <a:r>
              <a:rPr dirty="0" lang="en-US">
                <a:solidFill>
                  <a:srgbClr val="746558"/>
                </a:solidFill>
                <a:latin typeface="Gelasio" pitchFamily="34" charset="0"/>
                <a:ea typeface="Gelasio" pitchFamily="34" charset="-122"/>
                <a:cs typeface="Gelasio" pitchFamily="34" charset="-120"/>
              </a:rPr>
              <a:t>Understand how to handle and parse query parameters in your HTTPS communication.Key-value pairs appended to a URL, used for passing data and filtering results in an HTTPS request.</a:t>
            </a:r>
            <a:endParaRPr dirty="0" lang="en-US">
              <a:solidFill>
                <a:srgbClr val="746558"/>
              </a:solidFill>
              <a:latin typeface="Gelasio" pitchFamily="34" charset="0"/>
              <a:ea typeface="Gelasio" pitchFamily="34" charset="-122"/>
              <a:cs typeface="Gelasio" pitchFamily="34" charset="-120"/>
            </a:endParaRPr>
          </a:p>
        </p:txBody>
      </p:sp>
      <p:sp>
        <p:nvSpPr>
          <p:cNvPr id="1048622" name="Text 7"/>
          <p:cNvSpPr/>
          <p:nvPr/>
        </p:nvSpPr>
        <p:spPr>
          <a:xfrm>
            <a:off x="9872067" y="4170045"/>
            <a:ext cx="3330893" cy="354330"/>
          </a:xfrm>
          <a:prstGeom prst="rect"/>
          <a:noFill/>
        </p:spPr>
        <p:txBody>
          <a:bodyPr anchor="t" rtlCol="0" wrap="none"/>
          <a:p>
            <a:pPr indent="0" marL="0">
              <a:lnSpc>
                <a:spcPts val="2790"/>
              </a:lnSpc>
              <a:buNone/>
            </a:pPr>
            <a:r>
              <a:rPr b="1" dirty="0" sz="2235" lang="en-US">
                <a:solidFill>
                  <a:srgbClr val="484237"/>
                </a:solidFill>
                <a:latin typeface="Gelasio" pitchFamily="34" charset="0"/>
                <a:ea typeface="Gelasio" pitchFamily="34" charset="-122"/>
                <a:cs typeface="Gelasio" pitchFamily="34" charset="-120"/>
              </a:rPr>
              <a:t>Middleware Integration</a:t>
            </a:r>
            <a:endParaRPr dirty="0" sz="2235" lang="en-US"/>
          </a:p>
        </p:txBody>
      </p:sp>
      <p:sp>
        <p:nvSpPr>
          <p:cNvPr id="1048623" name="Text 8"/>
          <p:cNvSpPr/>
          <p:nvPr/>
        </p:nvSpPr>
        <p:spPr>
          <a:xfrm>
            <a:off x="9872345" y="4751070"/>
            <a:ext cx="3978275" cy="1943100"/>
          </a:xfrm>
          <a:prstGeom prst="rect"/>
          <a:noFill/>
        </p:spPr>
        <p:txBody>
          <a:bodyPr anchor="t" rtlCol="0" wrap="square"/>
          <a:p>
            <a:pPr indent="0" marL="0">
              <a:lnSpc>
                <a:spcPts val="2860"/>
              </a:lnSpc>
              <a:buNone/>
            </a:pPr>
            <a:r>
              <a:rPr dirty="0" lang="en-US">
                <a:solidFill>
                  <a:srgbClr val="746558"/>
                </a:solidFill>
                <a:latin typeface="Gelasio" pitchFamily="34" charset="0"/>
                <a:ea typeface="Gelasio" pitchFamily="34" charset="-122"/>
                <a:cs typeface="Gelasio" pitchFamily="34" charset="-120"/>
              </a:rPr>
              <a:t>Explore the use of middleware to streamline HTTPS header and parameter handling.used for processing requests, adding features, and managing errors before reaching the final route handler.</a:t>
            </a:r>
            <a:endParaRPr dirty="0" lang="en-US">
              <a:solidFill>
                <a:srgbClr val="746558"/>
              </a:solidFill>
              <a:latin typeface="Gelasio" pitchFamily="34" charset="0"/>
              <a:ea typeface="Gelasio" pitchFamily="34" charset="-122"/>
              <a:cs typeface="Gelasio" pitchFamily="34" charset="-120"/>
            </a:endParaRPr>
          </a:p>
          <a:p>
            <a:pPr indent="0" marL="0">
              <a:lnSpc>
                <a:spcPts val="2860"/>
              </a:lnSpc>
              <a:buNone/>
            </a:pPr>
            <a:endParaRPr dirty="0" sz="1785" lang="en-US"/>
          </a:p>
          <a:p>
            <a:pPr indent="0" marL="0">
              <a:lnSpc>
                <a:spcPts val="2860"/>
              </a:lnSpc>
              <a:buNone/>
            </a:pPr>
            <a:endParaRPr dirty="0" sz="1785" lang="en-US"/>
          </a:p>
          <a:p>
            <a:pPr indent="0" marL="0">
              <a:lnSpc>
                <a:spcPts val="2860"/>
              </a:lnSpc>
              <a:buNone/>
            </a:pPr>
            <a:endParaRPr dirty="0" sz="1785" lang="en-US"/>
          </a:p>
          <a:p>
            <a:pPr indent="0" marL="0">
              <a:lnSpc>
                <a:spcPts val="2860"/>
              </a:lnSpc>
              <a:buNone/>
            </a:pPr>
            <a:endParaRPr dirty="0" sz="1785" lang="en-US"/>
          </a:p>
          <a:p>
            <a:pPr indent="0" marL="0">
              <a:lnSpc>
                <a:spcPts val="2860"/>
              </a:lnSpc>
              <a:buNone/>
            </a:pPr>
            <a:endParaRPr dirty="0" sz="1785"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27" name="Shape 0"/>
          <p:cNvSpPr/>
          <p:nvPr/>
        </p:nvSpPr>
        <p:spPr>
          <a:xfrm>
            <a:off x="0" y="0"/>
            <a:ext cx="14630400" cy="8229600"/>
          </a:xfrm>
          <a:prstGeom prst="rect"/>
          <a:solidFill>
            <a:srgbClr val="DDCFBB"/>
          </a:solidFill>
        </p:spPr>
      </p:sp>
      <p:sp>
        <p:nvSpPr>
          <p:cNvPr id="1048628" name="Shape 1"/>
          <p:cNvSpPr/>
          <p:nvPr/>
        </p:nvSpPr>
        <p:spPr>
          <a:xfrm>
            <a:off x="0" y="0"/>
            <a:ext cx="14630400" cy="8231148"/>
          </a:xfrm>
          <a:prstGeom prst="rect"/>
          <a:solidFill>
            <a:srgbClr val="F9F6F0"/>
          </a:solidFill>
        </p:spPr>
      </p:sp>
      <p:pic>
        <p:nvPicPr>
          <p:cNvPr id="2097163" name="Image 0" descr="preencoded.png"/>
          <p:cNvPicPr>
            <a:picLocks noChangeAspect="1"/>
          </p:cNvPicPr>
          <p:nvPr/>
        </p:nvPicPr>
        <p:blipFill>
          <a:blip xmlns:r="http://schemas.openxmlformats.org/officeDocument/2006/relationships" r:embed="rId1"/>
          <a:stretch>
            <a:fillRect/>
          </a:stretch>
        </p:blipFill>
        <p:spPr>
          <a:xfrm>
            <a:off x="9144000" y="0"/>
            <a:ext cx="5486400" cy="8231148"/>
          </a:xfrm>
          <a:prstGeom prst="rect"/>
        </p:spPr>
      </p:pic>
      <p:sp>
        <p:nvSpPr>
          <p:cNvPr id="1048629" name="Text 2"/>
          <p:cNvSpPr/>
          <p:nvPr/>
        </p:nvSpPr>
        <p:spPr>
          <a:xfrm>
            <a:off x="771644" y="606266"/>
            <a:ext cx="7600712" cy="1378029"/>
          </a:xfrm>
          <a:prstGeom prst="rect"/>
          <a:noFill/>
        </p:spPr>
        <p:txBody>
          <a:bodyPr anchor="t" rtlCol="0" wrap="square"/>
          <a:p>
            <a:pPr indent="0" marL="0">
              <a:lnSpc>
                <a:spcPts val="5425"/>
              </a:lnSpc>
              <a:buNone/>
            </a:pPr>
            <a:r>
              <a:rPr b="1" dirty="0" sz="4340" lang="en-US">
                <a:solidFill>
                  <a:srgbClr val="484237"/>
                </a:solidFill>
                <a:latin typeface="Gelasio" pitchFamily="34" charset="0"/>
                <a:ea typeface="Gelasio" pitchFamily="34" charset="-122"/>
                <a:cs typeface="Gelasio" pitchFamily="34" charset="-120"/>
              </a:rPr>
              <a:t>Asynchronous HTTPS Operations</a:t>
            </a:r>
            <a:endParaRPr dirty="0" sz="4340" lang="en-US"/>
          </a:p>
        </p:txBody>
      </p:sp>
      <p:sp>
        <p:nvSpPr>
          <p:cNvPr id="1048630" name="Shape 3"/>
          <p:cNvSpPr/>
          <p:nvPr/>
        </p:nvSpPr>
        <p:spPr>
          <a:xfrm>
            <a:off x="1087041" y="2314932"/>
            <a:ext cx="30480" cy="5309949"/>
          </a:xfrm>
          <a:prstGeom prst="roundRect">
            <a:avLst>
              <a:gd name="adj" fmla="val 108513"/>
            </a:avLst>
          </a:prstGeom>
          <a:solidFill>
            <a:srgbClr val="D4CEC3"/>
          </a:solidFill>
        </p:spPr>
      </p:sp>
      <p:sp>
        <p:nvSpPr>
          <p:cNvPr id="1048631" name="Shape 4"/>
          <p:cNvSpPr/>
          <p:nvPr/>
        </p:nvSpPr>
        <p:spPr>
          <a:xfrm>
            <a:off x="1319808" y="2795707"/>
            <a:ext cx="771644" cy="30480"/>
          </a:xfrm>
          <a:prstGeom prst="roundRect">
            <a:avLst>
              <a:gd name="adj" fmla="val 108513"/>
            </a:avLst>
          </a:prstGeom>
          <a:solidFill>
            <a:srgbClr val="D4CEC3"/>
          </a:solidFill>
        </p:spPr>
      </p:sp>
      <p:sp>
        <p:nvSpPr>
          <p:cNvPr id="1048632" name="Shape 5"/>
          <p:cNvSpPr/>
          <p:nvPr/>
        </p:nvSpPr>
        <p:spPr>
          <a:xfrm>
            <a:off x="854273" y="2562939"/>
            <a:ext cx="496014" cy="496014"/>
          </a:xfrm>
          <a:prstGeom prst="roundRect">
            <a:avLst>
              <a:gd name="adj" fmla="val 6668"/>
            </a:avLst>
          </a:prstGeom>
          <a:solidFill>
            <a:srgbClr val="EEE8DD"/>
          </a:solidFill>
        </p:spPr>
      </p:sp>
      <p:sp>
        <p:nvSpPr>
          <p:cNvPr id="1048633" name="Text 6"/>
          <p:cNvSpPr/>
          <p:nvPr/>
        </p:nvSpPr>
        <p:spPr>
          <a:xfrm>
            <a:off x="1024295" y="2645569"/>
            <a:ext cx="155972" cy="330756"/>
          </a:xfrm>
          <a:prstGeom prst="rect"/>
          <a:noFill/>
        </p:spPr>
        <p:txBody>
          <a:bodyPr anchor="t" rtlCol="0" wrap="none"/>
          <a:p>
            <a:pPr algn="ctr" indent="0" marL="0">
              <a:lnSpc>
                <a:spcPts val="2605"/>
              </a:lnSpc>
              <a:buNone/>
            </a:pPr>
            <a:r>
              <a:rPr b="1" dirty="0" sz="2605" lang="en-US">
                <a:solidFill>
                  <a:srgbClr val="746558"/>
                </a:solidFill>
                <a:latin typeface="Gelasio" pitchFamily="34" charset="0"/>
                <a:ea typeface="Gelasio" pitchFamily="34" charset="-122"/>
                <a:cs typeface="Gelasio" pitchFamily="34" charset="-120"/>
              </a:rPr>
              <a:t>1</a:t>
            </a:r>
            <a:endParaRPr dirty="0" sz="2605" lang="en-US"/>
          </a:p>
        </p:txBody>
      </p:sp>
      <p:sp>
        <p:nvSpPr>
          <p:cNvPr id="1048634" name="Text 7"/>
          <p:cNvSpPr/>
          <p:nvPr/>
        </p:nvSpPr>
        <p:spPr>
          <a:xfrm>
            <a:off x="2314932" y="2535317"/>
            <a:ext cx="2756178" cy="344448"/>
          </a:xfrm>
          <a:prstGeom prst="rect"/>
          <a:noFill/>
        </p:spPr>
        <p:txBody>
          <a:bodyPr anchor="t" rtlCol="0" wrap="none"/>
          <a:p>
            <a:pPr algn="l" indent="0" marL="0">
              <a:lnSpc>
                <a:spcPts val="2715"/>
              </a:lnSpc>
              <a:buNone/>
            </a:pPr>
            <a:r>
              <a:rPr b="1" dirty="0" sz="2170" lang="en-US">
                <a:solidFill>
                  <a:srgbClr val="746558"/>
                </a:solidFill>
                <a:latin typeface="Gelasio" pitchFamily="34" charset="0"/>
                <a:ea typeface="Gelasio" pitchFamily="34" charset="-122"/>
                <a:cs typeface="Gelasio" pitchFamily="34" charset="-120"/>
              </a:rPr>
              <a:t>Callbacks</a:t>
            </a:r>
            <a:endParaRPr dirty="0" sz="2170" lang="en-US"/>
          </a:p>
        </p:txBody>
      </p:sp>
      <p:sp>
        <p:nvSpPr>
          <p:cNvPr id="1048635" name="Text 8"/>
          <p:cNvSpPr/>
          <p:nvPr/>
        </p:nvSpPr>
        <p:spPr>
          <a:xfrm>
            <a:off x="2314932" y="3012043"/>
            <a:ext cx="6057424" cy="705564"/>
          </a:xfrm>
          <a:prstGeom prst="rect"/>
          <a:noFill/>
        </p:spPr>
        <p:txBody>
          <a:bodyPr anchor="t" rtlCol="0" wrap="square"/>
          <a:p>
            <a:pPr algn="l" indent="0" marL="0">
              <a:lnSpc>
                <a:spcPts val="2780"/>
              </a:lnSpc>
              <a:buNone/>
            </a:pPr>
            <a:r>
              <a:rPr dirty="0" sz="1735" lang="en-US">
                <a:solidFill>
                  <a:srgbClr val="746558"/>
                </a:solidFill>
                <a:latin typeface="Gelasio" pitchFamily="34" charset="0"/>
                <a:ea typeface="Gelasio" pitchFamily="34" charset="-122"/>
                <a:cs typeface="Gelasio" pitchFamily="34" charset="-120"/>
              </a:rPr>
              <a:t>Leverage callbacks to handle asynchronous HTTPS requests and responses.</a:t>
            </a:r>
            <a:endParaRPr dirty="0" sz="1735" lang="en-US"/>
          </a:p>
        </p:txBody>
      </p:sp>
      <p:sp>
        <p:nvSpPr>
          <p:cNvPr id="1048636" name="Shape 9"/>
          <p:cNvSpPr/>
          <p:nvPr/>
        </p:nvSpPr>
        <p:spPr>
          <a:xfrm>
            <a:off x="1319808" y="4639151"/>
            <a:ext cx="771644" cy="30480"/>
          </a:xfrm>
          <a:prstGeom prst="roundRect">
            <a:avLst>
              <a:gd name="adj" fmla="val 108513"/>
            </a:avLst>
          </a:prstGeom>
          <a:solidFill>
            <a:srgbClr val="D4CEC3"/>
          </a:solidFill>
        </p:spPr>
      </p:sp>
      <p:sp>
        <p:nvSpPr>
          <p:cNvPr id="1048637" name="Shape 10"/>
          <p:cNvSpPr/>
          <p:nvPr/>
        </p:nvSpPr>
        <p:spPr>
          <a:xfrm>
            <a:off x="854273" y="4406384"/>
            <a:ext cx="496014" cy="496014"/>
          </a:xfrm>
          <a:prstGeom prst="roundRect">
            <a:avLst>
              <a:gd name="adj" fmla="val 6668"/>
            </a:avLst>
          </a:prstGeom>
          <a:solidFill>
            <a:srgbClr val="EEE8DD"/>
          </a:solidFill>
        </p:spPr>
      </p:sp>
      <p:sp>
        <p:nvSpPr>
          <p:cNvPr id="1048638" name="Text 11"/>
          <p:cNvSpPr/>
          <p:nvPr/>
        </p:nvSpPr>
        <p:spPr>
          <a:xfrm>
            <a:off x="1002030" y="4489013"/>
            <a:ext cx="200382" cy="330756"/>
          </a:xfrm>
          <a:prstGeom prst="rect"/>
          <a:noFill/>
        </p:spPr>
        <p:txBody>
          <a:bodyPr anchor="t" rtlCol="0" wrap="none"/>
          <a:p>
            <a:pPr algn="ctr" indent="0" marL="0">
              <a:lnSpc>
                <a:spcPts val="2605"/>
              </a:lnSpc>
              <a:buNone/>
            </a:pPr>
            <a:r>
              <a:rPr b="1" dirty="0" sz="2605" lang="en-US">
                <a:solidFill>
                  <a:srgbClr val="746558"/>
                </a:solidFill>
                <a:latin typeface="Gelasio" pitchFamily="34" charset="0"/>
                <a:ea typeface="Gelasio" pitchFamily="34" charset="-122"/>
                <a:cs typeface="Gelasio" pitchFamily="34" charset="-120"/>
              </a:rPr>
              <a:t>2</a:t>
            </a:r>
            <a:endParaRPr dirty="0" sz="2605" lang="en-US"/>
          </a:p>
        </p:txBody>
      </p:sp>
      <p:sp>
        <p:nvSpPr>
          <p:cNvPr id="1048639" name="Text 12"/>
          <p:cNvSpPr/>
          <p:nvPr/>
        </p:nvSpPr>
        <p:spPr>
          <a:xfrm>
            <a:off x="2314932" y="4378762"/>
            <a:ext cx="2756178" cy="344448"/>
          </a:xfrm>
          <a:prstGeom prst="rect"/>
          <a:noFill/>
        </p:spPr>
        <p:txBody>
          <a:bodyPr anchor="t" rtlCol="0" wrap="none"/>
          <a:p>
            <a:pPr algn="l" indent="0" marL="0">
              <a:lnSpc>
                <a:spcPts val="2715"/>
              </a:lnSpc>
              <a:buNone/>
            </a:pPr>
            <a:r>
              <a:rPr b="1" dirty="0" sz="2170" lang="en-US">
                <a:solidFill>
                  <a:srgbClr val="746558"/>
                </a:solidFill>
                <a:latin typeface="Gelasio" pitchFamily="34" charset="0"/>
                <a:ea typeface="Gelasio" pitchFamily="34" charset="-122"/>
                <a:cs typeface="Gelasio" pitchFamily="34" charset="-120"/>
              </a:rPr>
              <a:t>Promises</a:t>
            </a:r>
            <a:endParaRPr dirty="0" sz="2170" lang="en-US"/>
          </a:p>
        </p:txBody>
      </p:sp>
      <p:sp>
        <p:nvSpPr>
          <p:cNvPr id="1048640" name="Text 13"/>
          <p:cNvSpPr/>
          <p:nvPr/>
        </p:nvSpPr>
        <p:spPr>
          <a:xfrm>
            <a:off x="2314932" y="4855488"/>
            <a:ext cx="6057424" cy="705564"/>
          </a:xfrm>
          <a:prstGeom prst="rect"/>
          <a:noFill/>
        </p:spPr>
        <p:txBody>
          <a:bodyPr anchor="t" rtlCol="0" wrap="square"/>
          <a:p>
            <a:pPr algn="l" indent="0" marL="0">
              <a:lnSpc>
                <a:spcPts val="2780"/>
              </a:lnSpc>
              <a:buNone/>
            </a:pPr>
            <a:r>
              <a:rPr dirty="0" sz="1735" lang="en-US">
                <a:solidFill>
                  <a:srgbClr val="746558"/>
                </a:solidFill>
                <a:latin typeface="Gelasio" pitchFamily="34" charset="0"/>
                <a:ea typeface="Gelasio" pitchFamily="34" charset="-122"/>
                <a:cs typeface="Gelasio" pitchFamily="34" charset="-120"/>
              </a:rPr>
              <a:t>Utilize Promises to simplify and manage the flow of asynchronous HTTPS operations.</a:t>
            </a:r>
            <a:endParaRPr dirty="0" sz="1735" lang="en-US"/>
          </a:p>
        </p:txBody>
      </p:sp>
      <p:sp>
        <p:nvSpPr>
          <p:cNvPr id="1048641" name="Shape 14"/>
          <p:cNvSpPr/>
          <p:nvPr/>
        </p:nvSpPr>
        <p:spPr>
          <a:xfrm>
            <a:off x="1319808" y="6482596"/>
            <a:ext cx="771644" cy="30480"/>
          </a:xfrm>
          <a:prstGeom prst="roundRect">
            <a:avLst>
              <a:gd name="adj" fmla="val 108513"/>
            </a:avLst>
          </a:prstGeom>
          <a:solidFill>
            <a:srgbClr val="D4CEC3"/>
          </a:solidFill>
        </p:spPr>
      </p:sp>
      <p:sp>
        <p:nvSpPr>
          <p:cNvPr id="1048642" name="Shape 15"/>
          <p:cNvSpPr/>
          <p:nvPr/>
        </p:nvSpPr>
        <p:spPr>
          <a:xfrm>
            <a:off x="854273" y="6249829"/>
            <a:ext cx="496014" cy="496014"/>
          </a:xfrm>
          <a:prstGeom prst="roundRect">
            <a:avLst>
              <a:gd name="adj" fmla="val 6668"/>
            </a:avLst>
          </a:prstGeom>
          <a:solidFill>
            <a:srgbClr val="EEE8DD"/>
          </a:solidFill>
        </p:spPr>
      </p:sp>
      <p:sp>
        <p:nvSpPr>
          <p:cNvPr id="1048643" name="Text 16"/>
          <p:cNvSpPr/>
          <p:nvPr/>
        </p:nvSpPr>
        <p:spPr>
          <a:xfrm>
            <a:off x="1002625" y="6332458"/>
            <a:ext cx="199311" cy="330756"/>
          </a:xfrm>
          <a:prstGeom prst="rect"/>
          <a:noFill/>
        </p:spPr>
        <p:txBody>
          <a:bodyPr anchor="t" rtlCol="0" wrap="none"/>
          <a:p>
            <a:pPr algn="ctr" indent="0" marL="0">
              <a:lnSpc>
                <a:spcPts val="2605"/>
              </a:lnSpc>
              <a:buNone/>
            </a:pPr>
            <a:r>
              <a:rPr b="1" dirty="0" sz="2605" lang="en-US">
                <a:solidFill>
                  <a:srgbClr val="746558"/>
                </a:solidFill>
                <a:latin typeface="Gelasio" pitchFamily="34" charset="0"/>
                <a:ea typeface="Gelasio" pitchFamily="34" charset="-122"/>
                <a:cs typeface="Gelasio" pitchFamily="34" charset="-120"/>
              </a:rPr>
              <a:t>3</a:t>
            </a:r>
            <a:endParaRPr dirty="0" sz="2605" lang="en-US"/>
          </a:p>
        </p:txBody>
      </p:sp>
      <p:sp>
        <p:nvSpPr>
          <p:cNvPr id="1048644" name="Text 17"/>
          <p:cNvSpPr/>
          <p:nvPr/>
        </p:nvSpPr>
        <p:spPr>
          <a:xfrm>
            <a:off x="2314932" y="6222206"/>
            <a:ext cx="2756178" cy="344448"/>
          </a:xfrm>
          <a:prstGeom prst="rect"/>
          <a:noFill/>
        </p:spPr>
        <p:txBody>
          <a:bodyPr anchor="t" rtlCol="0" wrap="none"/>
          <a:p>
            <a:pPr algn="l" indent="0" marL="0">
              <a:lnSpc>
                <a:spcPts val="2715"/>
              </a:lnSpc>
              <a:buNone/>
            </a:pPr>
            <a:r>
              <a:rPr b="1" dirty="0" sz="2170" lang="en-US">
                <a:solidFill>
                  <a:srgbClr val="746558"/>
                </a:solidFill>
                <a:latin typeface="Gelasio" pitchFamily="34" charset="0"/>
                <a:ea typeface="Gelasio" pitchFamily="34" charset="-122"/>
                <a:cs typeface="Gelasio" pitchFamily="34" charset="-120"/>
              </a:rPr>
              <a:t>Async/Await</a:t>
            </a:r>
            <a:endParaRPr dirty="0" sz="2170" lang="en-US"/>
          </a:p>
        </p:txBody>
      </p:sp>
      <p:sp>
        <p:nvSpPr>
          <p:cNvPr id="1048645" name="Text 18"/>
          <p:cNvSpPr/>
          <p:nvPr/>
        </p:nvSpPr>
        <p:spPr>
          <a:xfrm>
            <a:off x="2314932" y="6698933"/>
            <a:ext cx="6057424" cy="705564"/>
          </a:xfrm>
          <a:prstGeom prst="rect"/>
          <a:noFill/>
        </p:spPr>
        <p:txBody>
          <a:bodyPr anchor="t" rtlCol="0" wrap="square"/>
          <a:p>
            <a:pPr algn="l" indent="0" marL="0">
              <a:lnSpc>
                <a:spcPts val="2780"/>
              </a:lnSpc>
              <a:buNone/>
            </a:pPr>
            <a:r>
              <a:rPr dirty="0" sz="1735" lang="en-US">
                <a:solidFill>
                  <a:srgbClr val="746558"/>
                </a:solidFill>
                <a:latin typeface="Gelasio" pitchFamily="34" charset="0"/>
                <a:ea typeface="Gelasio" pitchFamily="34" charset="-122"/>
                <a:cs typeface="Gelasio" pitchFamily="34" charset="-120"/>
              </a:rPr>
              <a:t>Explore the use of async/await syntax to further streamline asynchronous HTTPS code.</a:t>
            </a:r>
            <a:endParaRPr dirty="0" sz="1735" lang="en-US"/>
          </a:p>
        </p:txBody>
      </p:sp>
      <p:pic>
        <p:nvPicPr>
          <p:cNvPr id="2097164" name="Picture 23"/>
          <p:cNvPicPr>
            <a:picLocks/>
          </p:cNvPicPr>
          <p:nvPr/>
        </p:nvPicPr>
        <p:blipFill>
          <a:blip xmlns:r="http://schemas.openxmlformats.org/officeDocument/2006/relationships" r:embed="rId2"/>
        </p:blipFill>
        <p:spPr>
          <a:xfrm>
            <a:off x="9464675" y="2645410"/>
            <a:ext cx="3530600" cy="234315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49" name="Shape 0"/>
          <p:cNvSpPr/>
          <p:nvPr/>
        </p:nvSpPr>
        <p:spPr>
          <a:xfrm>
            <a:off x="0" y="0"/>
            <a:ext cx="14630400" cy="8229600"/>
          </a:xfrm>
          <a:prstGeom prst="rect"/>
          <a:solidFill>
            <a:srgbClr val="DDCFBB"/>
          </a:solidFill>
        </p:spPr>
      </p:sp>
      <p:sp>
        <p:nvSpPr>
          <p:cNvPr id="1048650" name="Shape 1"/>
          <p:cNvSpPr/>
          <p:nvPr/>
        </p:nvSpPr>
        <p:spPr>
          <a:xfrm>
            <a:off x="0" y="0"/>
            <a:ext cx="14630400" cy="8229600"/>
          </a:xfrm>
          <a:prstGeom prst="rect"/>
          <a:solidFill>
            <a:srgbClr val="F9F6F0"/>
          </a:solidFill>
        </p:spPr>
      </p:sp>
      <p:pic>
        <p:nvPicPr>
          <p:cNvPr id="2097165" name="Image 0" descr="preencoded.png"/>
          <p:cNvPicPr>
            <a:picLocks noChangeAspect="1"/>
          </p:cNvPicPr>
          <p:nvPr/>
        </p:nvPicPr>
        <p:blipFill>
          <a:blip xmlns:r="http://schemas.openxmlformats.org/officeDocument/2006/relationships" r:embed="rId1"/>
          <a:stretch>
            <a:fillRect/>
          </a:stretch>
        </p:blipFill>
        <p:spPr>
          <a:xfrm>
            <a:off x="9144000" y="0"/>
            <a:ext cx="5486400" cy="8229600"/>
          </a:xfrm>
          <a:prstGeom prst="rect"/>
        </p:spPr>
      </p:pic>
      <p:pic>
        <p:nvPicPr>
          <p:cNvPr id="2097166" name="Image 1" descr="preencoded.png"/>
          <p:cNvPicPr>
            <a:picLocks noChangeAspect="1"/>
          </p:cNvPicPr>
          <p:nvPr/>
        </p:nvPicPr>
        <p:blipFill>
          <a:blip xmlns:r="http://schemas.openxmlformats.org/officeDocument/2006/relationships" r:embed="rId2"/>
          <a:stretch>
            <a:fillRect/>
          </a:stretch>
        </p:blipFill>
        <p:spPr>
          <a:xfrm>
            <a:off x="9427607" y="2643068"/>
            <a:ext cx="4919186" cy="2943344"/>
          </a:xfrm>
          <a:prstGeom prst="rect"/>
        </p:spPr>
      </p:pic>
      <p:sp>
        <p:nvSpPr>
          <p:cNvPr id="1048651" name="Text 2"/>
          <p:cNvSpPr/>
          <p:nvPr/>
        </p:nvSpPr>
        <p:spPr>
          <a:xfrm>
            <a:off x="793790" y="1085493"/>
            <a:ext cx="6462117" cy="708779"/>
          </a:xfrm>
          <a:prstGeom prst="rect"/>
          <a:noFill/>
        </p:spPr>
        <p:txBody>
          <a:bodyPr anchor="t" rtlCol="0" wrap="none"/>
          <a:p>
            <a:pPr indent="0" marL="0">
              <a:lnSpc>
                <a:spcPts val="5580"/>
              </a:lnSpc>
              <a:buNone/>
            </a:pPr>
            <a:r>
              <a:rPr b="1" dirty="0" sz="4465" lang="en-US">
                <a:solidFill>
                  <a:srgbClr val="484237"/>
                </a:solidFill>
                <a:latin typeface="Gelasio" pitchFamily="34" charset="0"/>
                <a:ea typeface="Gelasio" pitchFamily="34" charset="-122"/>
                <a:cs typeface="Gelasio" pitchFamily="34" charset="-120"/>
              </a:rPr>
              <a:t>HTTPS Error Handling</a:t>
            </a:r>
            <a:endParaRPr dirty="0" sz="4465" lang="en-US"/>
          </a:p>
        </p:txBody>
      </p:sp>
      <p:sp>
        <p:nvSpPr>
          <p:cNvPr id="1048652" name="Shape 3"/>
          <p:cNvSpPr/>
          <p:nvPr/>
        </p:nvSpPr>
        <p:spPr>
          <a:xfrm>
            <a:off x="793790" y="2134433"/>
            <a:ext cx="3664863" cy="2395657"/>
          </a:xfrm>
          <a:prstGeom prst="roundRect">
            <a:avLst>
              <a:gd name="adj" fmla="val 1420"/>
            </a:avLst>
          </a:prstGeom>
          <a:solidFill>
            <a:srgbClr val="EEE8DD"/>
          </a:solidFill>
        </p:spPr>
      </p:sp>
      <p:sp>
        <p:nvSpPr>
          <p:cNvPr id="1048653" name="Text 4"/>
          <p:cNvSpPr/>
          <p:nvPr/>
        </p:nvSpPr>
        <p:spPr>
          <a:xfrm>
            <a:off x="1020604" y="2361248"/>
            <a:ext cx="2835235" cy="354330"/>
          </a:xfrm>
          <a:prstGeom prst="rect"/>
          <a:noFill/>
        </p:spPr>
        <p:txBody>
          <a:bodyPr anchor="t" rtlCol="0" wrap="none"/>
          <a:p>
            <a:pPr indent="0" marL="0">
              <a:lnSpc>
                <a:spcPts val="2790"/>
              </a:lnSpc>
              <a:buNone/>
            </a:pPr>
            <a:r>
              <a:rPr b="1" dirty="0" sz="2235" lang="en-US">
                <a:solidFill>
                  <a:srgbClr val="746558"/>
                </a:solidFill>
                <a:latin typeface="Gelasio" pitchFamily="34" charset="0"/>
                <a:ea typeface="Gelasio" pitchFamily="34" charset="-122"/>
                <a:cs typeface="Gelasio" pitchFamily="34" charset="-120"/>
              </a:rPr>
              <a:t>Certificate Errors</a:t>
            </a:r>
            <a:endParaRPr dirty="0" sz="2235" lang="en-US"/>
          </a:p>
        </p:txBody>
      </p:sp>
      <p:sp>
        <p:nvSpPr>
          <p:cNvPr id="1048654" name="Text 5"/>
          <p:cNvSpPr/>
          <p:nvPr/>
        </p:nvSpPr>
        <p:spPr>
          <a:xfrm>
            <a:off x="1020604" y="2851666"/>
            <a:ext cx="3211235" cy="1451610"/>
          </a:xfrm>
          <a:prstGeom prst="rect"/>
          <a:noFill/>
        </p:spPr>
        <p:txBody>
          <a:bodyPr anchor="t" rtlCol="0" wrap="square"/>
          <a:p>
            <a:pPr indent="0" marL="0">
              <a:lnSpc>
                <a:spcPts val="2860"/>
              </a:lnSpc>
              <a:buNone/>
            </a:pPr>
            <a:r>
              <a:rPr dirty="0" sz="1785" lang="en-US">
                <a:latin typeface="Times New Roman" panose="02020603050405020304" charset="0"/>
                <a:cs typeface="Times New Roman" panose="02020603050405020304" charset="0"/>
              </a:rPr>
              <a:t>Occur when SSL/TLS certificates are expired, untrusted, or mismatched, requiring validation and secure handling.</a:t>
            </a:r>
            <a:endParaRPr dirty="0" sz="1785" lang="en-US">
              <a:latin typeface="Times New Roman" panose="02020603050405020304" charset="0"/>
              <a:cs typeface="Times New Roman" panose="02020603050405020304" charset="0"/>
            </a:endParaRPr>
          </a:p>
        </p:txBody>
      </p:sp>
      <p:sp>
        <p:nvSpPr>
          <p:cNvPr id="1048655" name="Shape 6"/>
          <p:cNvSpPr/>
          <p:nvPr/>
        </p:nvSpPr>
        <p:spPr>
          <a:xfrm>
            <a:off x="4685467" y="2134433"/>
            <a:ext cx="3664863" cy="2395657"/>
          </a:xfrm>
          <a:prstGeom prst="roundRect">
            <a:avLst>
              <a:gd name="adj" fmla="val 1420"/>
            </a:avLst>
          </a:prstGeom>
          <a:solidFill>
            <a:srgbClr val="EEE8DD"/>
          </a:solidFill>
        </p:spPr>
      </p:sp>
      <p:sp>
        <p:nvSpPr>
          <p:cNvPr id="1048656" name="Text 7"/>
          <p:cNvSpPr/>
          <p:nvPr/>
        </p:nvSpPr>
        <p:spPr>
          <a:xfrm>
            <a:off x="4912281" y="2361248"/>
            <a:ext cx="2835235" cy="354330"/>
          </a:xfrm>
          <a:prstGeom prst="rect"/>
          <a:noFill/>
        </p:spPr>
        <p:txBody>
          <a:bodyPr anchor="t" rtlCol="0" wrap="none"/>
          <a:p>
            <a:pPr indent="0" marL="0">
              <a:lnSpc>
                <a:spcPts val="2790"/>
              </a:lnSpc>
              <a:buNone/>
            </a:pPr>
            <a:r>
              <a:rPr b="1" dirty="0" sz="2235" lang="en-US">
                <a:solidFill>
                  <a:srgbClr val="746558"/>
                </a:solidFill>
                <a:latin typeface="Gelasio" pitchFamily="34" charset="0"/>
                <a:ea typeface="Gelasio" pitchFamily="34" charset="-122"/>
                <a:cs typeface="Gelasio" pitchFamily="34" charset="-120"/>
              </a:rPr>
              <a:t>Network Errors</a:t>
            </a:r>
            <a:endParaRPr dirty="0" sz="2235" lang="en-US"/>
          </a:p>
        </p:txBody>
      </p:sp>
      <p:sp>
        <p:nvSpPr>
          <p:cNvPr id="1048657" name="Text 8"/>
          <p:cNvSpPr/>
          <p:nvPr/>
        </p:nvSpPr>
        <p:spPr>
          <a:xfrm>
            <a:off x="4912281" y="2851666"/>
            <a:ext cx="3211235" cy="1451610"/>
          </a:xfrm>
          <a:prstGeom prst="rect"/>
          <a:noFill/>
        </p:spPr>
        <p:txBody>
          <a:bodyPr anchor="t" rtlCol="0" wrap="square"/>
          <a:p>
            <a:pPr indent="0" marL="0">
              <a:lnSpc>
                <a:spcPts val="2860"/>
              </a:lnSpc>
              <a:buNone/>
            </a:pPr>
            <a:r>
              <a:rPr dirty="0" sz="1785" lang="en-US">
                <a:solidFill>
                  <a:srgbClr val="746558"/>
                </a:solidFill>
                <a:latin typeface="Gelasio" pitchFamily="34" charset="0"/>
                <a:ea typeface="Gelasio" pitchFamily="34" charset="-122"/>
                <a:cs typeface="Gelasio" pitchFamily="34" charset="-120"/>
              </a:rPr>
              <a:t> </a:t>
            </a:r>
            <a:r>
              <a:rPr dirty="0" sz="1785" lang="en-US">
                <a:solidFill>
                  <a:srgbClr val="746558"/>
                </a:solidFill>
                <a:latin typeface="Times New Roman" panose="02020603050405020304" charset="0"/>
                <a:ea typeface="Gelasio" pitchFamily="34" charset="-122"/>
                <a:cs typeface="Times New Roman" panose="02020603050405020304" charset="0"/>
              </a:rPr>
              <a:t>Include timeouts and dropped connections; handled by retrying, logging, or notifying users.</a:t>
            </a:r>
            <a:endParaRPr dirty="0" sz="1785" lang="en-US">
              <a:latin typeface="Times New Roman" panose="02020603050405020304" charset="0"/>
              <a:cs typeface="Times New Roman" panose="02020603050405020304" charset="0"/>
            </a:endParaRPr>
          </a:p>
        </p:txBody>
      </p:sp>
      <p:sp>
        <p:nvSpPr>
          <p:cNvPr id="1048658" name="Shape 9"/>
          <p:cNvSpPr/>
          <p:nvPr/>
        </p:nvSpPr>
        <p:spPr>
          <a:xfrm>
            <a:off x="793790" y="4756904"/>
            <a:ext cx="3664863" cy="2387084"/>
          </a:xfrm>
          <a:prstGeom prst="roundRect">
            <a:avLst>
              <a:gd name="adj" fmla="val 1425"/>
            </a:avLst>
          </a:prstGeom>
          <a:solidFill>
            <a:srgbClr val="EEE8DD"/>
          </a:solidFill>
        </p:spPr>
      </p:sp>
      <p:sp>
        <p:nvSpPr>
          <p:cNvPr id="1048659" name="Text 10"/>
          <p:cNvSpPr/>
          <p:nvPr/>
        </p:nvSpPr>
        <p:spPr>
          <a:xfrm>
            <a:off x="1020604" y="4983718"/>
            <a:ext cx="2835235" cy="354330"/>
          </a:xfrm>
          <a:prstGeom prst="rect"/>
          <a:noFill/>
        </p:spPr>
        <p:txBody>
          <a:bodyPr anchor="t" rtlCol="0" wrap="none"/>
          <a:p>
            <a:pPr indent="0" marL="0">
              <a:lnSpc>
                <a:spcPts val="2790"/>
              </a:lnSpc>
              <a:buNone/>
            </a:pPr>
            <a:r>
              <a:rPr b="1" dirty="0" sz="2235" lang="en-US">
                <a:solidFill>
                  <a:srgbClr val="746558"/>
                </a:solidFill>
                <a:latin typeface="Gelasio" pitchFamily="34" charset="0"/>
                <a:ea typeface="Gelasio" pitchFamily="34" charset="-122"/>
                <a:cs typeface="Gelasio" pitchFamily="34" charset="-120"/>
              </a:rPr>
              <a:t>Response Errors</a:t>
            </a:r>
            <a:endParaRPr dirty="0" sz="2235" lang="en-US"/>
          </a:p>
        </p:txBody>
      </p:sp>
      <p:sp>
        <p:nvSpPr>
          <p:cNvPr id="1048660" name="Text 11"/>
          <p:cNvSpPr/>
          <p:nvPr/>
        </p:nvSpPr>
        <p:spPr>
          <a:xfrm>
            <a:off x="1020445" y="5474335"/>
            <a:ext cx="3211195" cy="1659255"/>
          </a:xfrm>
          <a:prstGeom prst="rect"/>
          <a:noFill/>
        </p:spPr>
        <p:txBody>
          <a:bodyPr anchor="t" rtlCol="0" wrap="square"/>
          <a:p>
            <a:pPr indent="0" marL="0">
              <a:lnSpc>
                <a:spcPts val="2860"/>
              </a:lnSpc>
              <a:buNone/>
            </a:pPr>
            <a:r>
              <a:rPr dirty="0" sz="1785" lang="en-US">
                <a:solidFill>
                  <a:srgbClr val="746558"/>
                </a:solidFill>
                <a:latin typeface="Gelasio" pitchFamily="34" charset="0"/>
                <a:ea typeface="Gelasio" pitchFamily="34" charset="-122"/>
                <a:cs typeface="Gelasio" pitchFamily="34" charset="-120"/>
              </a:rPr>
              <a:t> Arise from invalid or unexpected server responses, needing proper error messages or fallback logic..</a:t>
            </a:r>
            <a:endParaRPr dirty="0" sz="1785" lang="en-US"/>
          </a:p>
        </p:txBody>
      </p:sp>
      <p:sp>
        <p:nvSpPr>
          <p:cNvPr id="1048661" name="Shape 12"/>
          <p:cNvSpPr/>
          <p:nvPr/>
        </p:nvSpPr>
        <p:spPr>
          <a:xfrm>
            <a:off x="4685467" y="4756904"/>
            <a:ext cx="3664863" cy="2387084"/>
          </a:xfrm>
          <a:prstGeom prst="roundRect">
            <a:avLst>
              <a:gd name="adj" fmla="val 1425"/>
            </a:avLst>
          </a:prstGeom>
          <a:solidFill>
            <a:srgbClr val="EEE8DD"/>
          </a:solidFill>
        </p:spPr>
      </p:sp>
      <p:sp>
        <p:nvSpPr>
          <p:cNvPr id="1048662" name="Text 13"/>
          <p:cNvSpPr/>
          <p:nvPr/>
        </p:nvSpPr>
        <p:spPr>
          <a:xfrm>
            <a:off x="4912281" y="4983718"/>
            <a:ext cx="3211235" cy="708660"/>
          </a:xfrm>
          <a:prstGeom prst="rect"/>
          <a:noFill/>
        </p:spPr>
        <p:txBody>
          <a:bodyPr anchor="t" rtlCol="0" wrap="square"/>
          <a:p>
            <a:pPr indent="0" marL="0">
              <a:lnSpc>
                <a:spcPts val="2790"/>
              </a:lnSpc>
              <a:buNone/>
            </a:pPr>
            <a:r>
              <a:rPr b="1" dirty="0" sz="2235" lang="en-US">
                <a:solidFill>
                  <a:srgbClr val="746558"/>
                </a:solidFill>
                <a:latin typeface="Gelasio" pitchFamily="34" charset="0"/>
                <a:ea typeface="Gelasio" pitchFamily="34" charset="-122"/>
                <a:cs typeface="Gelasio" pitchFamily="34" charset="-120"/>
              </a:rPr>
              <a:t>Logging and Debugging</a:t>
            </a:r>
            <a:endParaRPr dirty="0" sz="2235" lang="en-US"/>
          </a:p>
        </p:txBody>
      </p:sp>
      <p:sp>
        <p:nvSpPr>
          <p:cNvPr id="1048663" name="Text 14"/>
          <p:cNvSpPr/>
          <p:nvPr/>
        </p:nvSpPr>
        <p:spPr>
          <a:xfrm>
            <a:off x="4912281" y="5828467"/>
            <a:ext cx="3211235" cy="1088708"/>
          </a:xfrm>
          <a:prstGeom prst="rect"/>
          <a:noFill/>
        </p:spPr>
        <p:txBody>
          <a:bodyPr anchor="t" rtlCol="0" wrap="square"/>
          <a:p>
            <a:pPr indent="0" marL="0">
              <a:lnSpc>
                <a:spcPts val="2860"/>
              </a:lnSpc>
              <a:buNone/>
            </a:pPr>
            <a:r>
              <a:rPr dirty="0" sz="1785" lang="en-US">
                <a:solidFill>
                  <a:srgbClr val="746558"/>
                </a:solidFill>
                <a:latin typeface="Gelasio" pitchFamily="34" charset="0"/>
                <a:ea typeface="Gelasio" pitchFamily="34" charset="-122"/>
                <a:cs typeface="Gelasio" pitchFamily="34" charset="-120"/>
              </a:rPr>
              <a:t>Use logging and debugging techniques to identify and resolve HTTPS-related issues.</a:t>
            </a:r>
            <a:endParaRPr dirty="0" sz="1785"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67" name="Shape 0"/>
          <p:cNvSpPr/>
          <p:nvPr/>
        </p:nvSpPr>
        <p:spPr>
          <a:xfrm>
            <a:off x="0" y="0"/>
            <a:ext cx="14630400" cy="8229600"/>
          </a:xfrm>
          <a:prstGeom prst="rect"/>
          <a:solidFill>
            <a:srgbClr val="DDCFBB"/>
          </a:solidFill>
        </p:spPr>
      </p:sp>
      <p:sp>
        <p:nvSpPr>
          <p:cNvPr id="1048668" name="Shape 1"/>
          <p:cNvSpPr/>
          <p:nvPr/>
        </p:nvSpPr>
        <p:spPr>
          <a:xfrm>
            <a:off x="0" y="0"/>
            <a:ext cx="14630400" cy="8229600"/>
          </a:xfrm>
          <a:prstGeom prst="rect"/>
          <a:solidFill>
            <a:srgbClr val="F9F6F0"/>
          </a:solidFill>
        </p:spPr>
      </p:sp>
      <p:pic>
        <p:nvPicPr>
          <p:cNvPr id="2097167" name="Image 0" descr="preencoded.png"/>
          <p:cNvPicPr>
            <a:picLocks noChangeAspect="1"/>
          </p:cNvPicPr>
          <p:nvPr/>
        </p:nvPicPr>
        <p:blipFill>
          <a:blip xmlns:r="http://schemas.openxmlformats.org/officeDocument/2006/relationships" r:embed="rId1"/>
          <a:stretch>
            <a:fillRect/>
          </a:stretch>
        </p:blipFill>
        <p:spPr>
          <a:xfrm>
            <a:off x="9144000" y="0"/>
            <a:ext cx="5486400" cy="8229600"/>
          </a:xfrm>
          <a:prstGeom prst="rect"/>
        </p:spPr>
      </p:pic>
      <p:pic>
        <p:nvPicPr>
          <p:cNvPr id="2097168" name="Image 1" descr="preencoded.png"/>
          <p:cNvPicPr>
            <a:picLocks noChangeAspect="1"/>
          </p:cNvPicPr>
          <p:nvPr/>
        </p:nvPicPr>
        <p:blipFill>
          <a:blip xmlns:r="http://schemas.openxmlformats.org/officeDocument/2006/relationships" r:embed="rId2"/>
          <a:stretch>
            <a:fillRect/>
          </a:stretch>
        </p:blipFill>
        <p:spPr>
          <a:xfrm>
            <a:off x="9399151" y="3320653"/>
            <a:ext cx="4975979" cy="1588175"/>
          </a:xfrm>
          <a:prstGeom prst="rect"/>
        </p:spPr>
      </p:pic>
      <p:sp>
        <p:nvSpPr>
          <p:cNvPr id="1048669" name="Text 2"/>
          <p:cNvSpPr/>
          <p:nvPr/>
        </p:nvSpPr>
        <p:spPr>
          <a:xfrm>
            <a:off x="714494" y="1045250"/>
            <a:ext cx="7715012" cy="1275874"/>
          </a:xfrm>
          <a:prstGeom prst="rect"/>
          <a:noFill/>
        </p:spPr>
        <p:txBody>
          <a:bodyPr anchor="t" rtlCol="0" wrap="square"/>
          <a:p>
            <a:pPr indent="0" marL="0">
              <a:lnSpc>
                <a:spcPts val="5025"/>
              </a:lnSpc>
              <a:buNone/>
            </a:pPr>
            <a:r>
              <a:rPr b="1" dirty="0" sz="4020" lang="en-US">
                <a:solidFill>
                  <a:srgbClr val="484237"/>
                </a:solidFill>
                <a:latin typeface="Gelasio" pitchFamily="34" charset="0"/>
                <a:ea typeface="Gelasio" pitchFamily="34" charset="-122"/>
                <a:cs typeface="Gelasio" pitchFamily="34" charset="-120"/>
              </a:rPr>
              <a:t>Secure HTTPS Communication Best Practices</a:t>
            </a:r>
            <a:endParaRPr dirty="0" sz="4020" lang="en-US"/>
          </a:p>
        </p:txBody>
      </p:sp>
      <p:pic>
        <p:nvPicPr>
          <p:cNvPr id="2097169" name="Image 2" descr="preencoded.png"/>
          <p:cNvPicPr>
            <a:picLocks noChangeAspect="1"/>
          </p:cNvPicPr>
          <p:nvPr/>
        </p:nvPicPr>
        <p:blipFill>
          <a:blip xmlns:r="http://schemas.openxmlformats.org/officeDocument/2006/relationships" r:embed="rId3"/>
          <a:stretch>
            <a:fillRect/>
          </a:stretch>
        </p:blipFill>
        <p:spPr>
          <a:xfrm>
            <a:off x="714494" y="2627233"/>
            <a:ext cx="510302" cy="510302"/>
          </a:xfrm>
          <a:prstGeom prst="rect"/>
        </p:spPr>
      </p:pic>
      <p:sp>
        <p:nvSpPr>
          <p:cNvPr id="1048670" name="Text 3"/>
          <p:cNvSpPr/>
          <p:nvPr/>
        </p:nvSpPr>
        <p:spPr>
          <a:xfrm>
            <a:off x="714494" y="3341608"/>
            <a:ext cx="3022402" cy="318849"/>
          </a:xfrm>
          <a:prstGeom prst="rect"/>
          <a:noFill/>
        </p:spPr>
        <p:txBody>
          <a:bodyPr anchor="t" rtlCol="0" wrap="none"/>
          <a:p>
            <a:pPr algn="l" indent="0" marL="0">
              <a:lnSpc>
                <a:spcPts val="2510"/>
              </a:lnSpc>
              <a:buNone/>
            </a:pPr>
            <a:r>
              <a:rPr b="1" dirty="0" sz="2010" lang="en-US">
                <a:solidFill>
                  <a:srgbClr val="746558"/>
                </a:solidFill>
                <a:latin typeface="Gelasio" pitchFamily="34" charset="0"/>
                <a:ea typeface="Gelasio" pitchFamily="34" charset="-122"/>
                <a:cs typeface="Gelasio" pitchFamily="34" charset="-120"/>
              </a:rPr>
              <a:t>Certificate Management</a:t>
            </a:r>
            <a:endParaRPr dirty="0" sz="2010" lang="en-US"/>
          </a:p>
        </p:txBody>
      </p:sp>
      <p:sp>
        <p:nvSpPr>
          <p:cNvPr id="1048671" name="Text 4"/>
          <p:cNvSpPr/>
          <p:nvPr/>
        </p:nvSpPr>
        <p:spPr>
          <a:xfrm>
            <a:off x="714494" y="3782854"/>
            <a:ext cx="3704392" cy="653415"/>
          </a:xfrm>
          <a:prstGeom prst="rect"/>
          <a:noFill/>
        </p:spPr>
        <p:txBody>
          <a:bodyPr anchor="t" rtlCol="0" wrap="square"/>
          <a:p>
            <a:pPr algn="l" indent="0" marL="0">
              <a:lnSpc>
                <a:spcPts val="2570"/>
              </a:lnSpc>
              <a:buNone/>
            </a:pPr>
            <a:r>
              <a:rPr dirty="0" sz="1605" lang="en-US">
                <a:solidFill>
                  <a:srgbClr val="746558"/>
                </a:solidFill>
                <a:latin typeface="Gelasio" pitchFamily="34" charset="0"/>
                <a:ea typeface="Gelasio" pitchFamily="34" charset="-122"/>
                <a:cs typeface="Gelasio" pitchFamily="34" charset="-120"/>
              </a:rPr>
              <a:t>Properly manage and rotate SSL/TLS certificates for optimal security.</a:t>
            </a:r>
            <a:endParaRPr dirty="0" sz="1605" lang="en-US"/>
          </a:p>
        </p:txBody>
      </p:sp>
      <p:pic>
        <p:nvPicPr>
          <p:cNvPr id="2097170" name="Image 3" descr="preencoded.png"/>
          <p:cNvPicPr>
            <a:picLocks noChangeAspect="1"/>
          </p:cNvPicPr>
          <p:nvPr/>
        </p:nvPicPr>
        <p:blipFill>
          <a:blip xmlns:r="http://schemas.openxmlformats.org/officeDocument/2006/relationships" r:embed="rId4"/>
          <a:stretch>
            <a:fillRect/>
          </a:stretch>
        </p:blipFill>
        <p:spPr>
          <a:xfrm>
            <a:off x="4724995" y="2627233"/>
            <a:ext cx="510302" cy="510302"/>
          </a:xfrm>
          <a:prstGeom prst="rect"/>
        </p:spPr>
      </p:pic>
      <p:sp>
        <p:nvSpPr>
          <p:cNvPr id="1048672" name="Text 5"/>
          <p:cNvSpPr/>
          <p:nvPr/>
        </p:nvSpPr>
        <p:spPr>
          <a:xfrm>
            <a:off x="4724995" y="3341608"/>
            <a:ext cx="2880598" cy="318849"/>
          </a:xfrm>
          <a:prstGeom prst="rect"/>
          <a:noFill/>
        </p:spPr>
        <p:txBody>
          <a:bodyPr anchor="t" rtlCol="0" wrap="none"/>
          <a:p>
            <a:pPr algn="l" indent="0" marL="0">
              <a:lnSpc>
                <a:spcPts val="2510"/>
              </a:lnSpc>
              <a:buNone/>
            </a:pPr>
            <a:r>
              <a:rPr b="1" dirty="0" sz="2010" lang="en-US">
                <a:solidFill>
                  <a:srgbClr val="746558"/>
                </a:solidFill>
                <a:latin typeface="Gelasio" pitchFamily="34" charset="0"/>
                <a:ea typeface="Gelasio" pitchFamily="34" charset="-122"/>
                <a:cs typeface="Gelasio" pitchFamily="34" charset="-120"/>
              </a:rPr>
              <a:t>Encryption Algorithms</a:t>
            </a:r>
            <a:endParaRPr dirty="0" sz="2010" lang="en-US"/>
          </a:p>
        </p:txBody>
      </p:sp>
      <p:sp>
        <p:nvSpPr>
          <p:cNvPr id="1048673" name="Text 6"/>
          <p:cNvSpPr/>
          <p:nvPr/>
        </p:nvSpPr>
        <p:spPr>
          <a:xfrm>
            <a:off x="4724995" y="3782854"/>
            <a:ext cx="3704511" cy="980123"/>
          </a:xfrm>
          <a:prstGeom prst="rect"/>
          <a:noFill/>
        </p:spPr>
        <p:txBody>
          <a:bodyPr anchor="t" rtlCol="0" wrap="square"/>
          <a:p>
            <a:pPr algn="l" indent="0" marL="0">
              <a:lnSpc>
                <a:spcPts val="2570"/>
              </a:lnSpc>
              <a:buNone/>
            </a:pPr>
            <a:r>
              <a:rPr dirty="0" sz="1605" lang="en-US">
                <a:solidFill>
                  <a:srgbClr val="746558"/>
                </a:solidFill>
                <a:latin typeface="Gelasio" pitchFamily="34" charset="0"/>
                <a:ea typeface="Gelasio" pitchFamily="34" charset="-122"/>
                <a:cs typeface="Gelasio" pitchFamily="34" charset="-120"/>
              </a:rPr>
              <a:t>Choose appropriate and up-to-date encryption algorithms for HTTPS communication.</a:t>
            </a:r>
            <a:endParaRPr dirty="0" sz="1605" lang="en-US"/>
          </a:p>
        </p:txBody>
      </p:sp>
      <p:pic>
        <p:nvPicPr>
          <p:cNvPr id="2097171" name="Image 4" descr="preencoded.png"/>
          <p:cNvPicPr>
            <a:picLocks noChangeAspect="1"/>
          </p:cNvPicPr>
          <p:nvPr/>
        </p:nvPicPr>
        <p:blipFill>
          <a:blip xmlns:r="http://schemas.openxmlformats.org/officeDocument/2006/relationships" r:embed="rId5"/>
          <a:stretch>
            <a:fillRect/>
          </a:stretch>
        </p:blipFill>
        <p:spPr>
          <a:xfrm>
            <a:off x="714494" y="5375315"/>
            <a:ext cx="510302" cy="510302"/>
          </a:xfrm>
          <a:prstGeom prst="rect"/>
        </p:spPr>
      </p:pic>
      <p:sp>
        <p:nvSpPr>
          <p:cNvPr id="1048674" name="Text 7"/>
          <p:cNvSpPr/>
          <p:nvPr/>
        </p:nvSpPr>
        <p:spPr>
          <a:xfrm>
            <a:off x="714494" y="6089690"/>
            <a:ext cx="2551748" cy="318849"/>
          </a:xfrm>
          <a:prstGeom prst="rect"/>
          <a:noFill/>
        </p:spPr>
        <p:txBody>
          <a:bodyPr anchor="t" rtlCol="0" wrap="none"/>
          <a:p>
            <a:pPr algn="l" indent="0" marL="0">
              <a:lnSpc>
                <a:spcPts val="2510"/>
              </a:lnSpc>
              <a:buNone/>
            </a:pPr>
            <a:r>
              <a:rPr b="1" dirty="0" sz="2010" lang="en-US">
                <a:solidFill>
                  <a:srgbClr val="746558"/>
                </a:solidFill>
                <a:latin typeface="Gelasio" pitchFamily="34" charset="0"/>
                <a:ea typeface="Gelasio" pitchFamily="34" charset="-122"/>
                <a:cs typeface="Gelasio" pitchFamily="34" charset="-120"/>
              </a:rPr>
              <a:t>Security Policies</a:t>
            </a:r>
            <a:endParaRPr dirty="0" sz="2010" lang="en-US"/>
          </a:p>
        </p:txBody>
      </p:sp>
      <p:sp>
        <p:nvSpPr>
          <p:cNvPr id="1048675" name="Text 8"/>
          <p:cNvSpPr/>
          <p:nvPr/>
        </p:nvSpPr>
        <p:spPr>
          <a:xfrm>
            <a:off x="714494" y="6530935"/>
            <a:ext cx="3704392" cy="653415"/>
          </a:xfrm>
          <a:prstGeom prst="rect"/>
          <a:noFill/>
        </p:spPr>
        <p:txBody>
          <a:bodyPr anchor="t" rtlCol="0" wrap="square"/>
          <a:p>
            <a:pPr algn="l" indent="0" marL="0">
              <a:lnSpc>
                <a:spcPts val="2570"/>
              </a:lnSpc>
              <a:buNone/>
            </a:pPr>
            <a:r>
              <a:rPr dirty="0" sz="1605" lang="en-US">
                <a:solidFill>
                  <a:srgbClr val="746558"/>
                </a:solidFill>
                <a:latin typeface="Gelasio" pitchFamily="34" charset="0"/>
                <a:ea typeface="Gelasio" pitchFamily="34" charset="-122"/>
                <a:cs typeface="Gelasio" pitchFamily="34" charset="-120"/>
              </a:rPr>
              <a:t>Establish and enforce robust security policies for your HTTPS infrastructure.</a:t>
            </a:r>
            <a:endParaRPr dirty="0" sz="1605" lang="en-US"/>
          </a:p>
        </p:txBody>
      </p:sp>
      <p:pic>
        <p:nvPicPr>
          <p:cNvPr id="2097172" name="Image 5" descr="preencoded.png"/>
          <p:cNvPicPr>
            <a:picLocks noChangeAspect="1"/>
          </p:cNvPicPr>
          <p:nvPr/>
        </p:nvPicPr>
        <p:blipFill>
          <a:blip xmlns:r="http://schemas.openxmlformats.org/officeDocument/2006/relationships" r:embed="rId6"/>
          <a:stretch>
            <a:fillRect/>
          </a:stretch>
        </p:blipFill>
        <p:spPr>
          <a:xfrm>
            <a:off x="4724995" y="5375315"/>
            <a:ext cx="510302" cy="510302"/>
          </a:xfrm>
          <a:prstGeom prst="rect"/>
        </p:spPr>
      </p:pic>
      <p:sp>
        <p:nvSpPr>
          <p:cNvPr id="1048676" name="Text 9"/>
          <p:cNvSpPr/>
          <p:nvPr/>
        </p:nvSpPr>
        <p:spPr>
          <a:xfrm>
            <a:off x="4724995" y="6089690"/>
            <a:ext cx="3038475" cy="318849"/>
          </a:xfrm>
          <a:prstGeom prst="rect"/>
          <a:noFill/>
        </p:spPr>
        <p:txBody>
          <a:bodyPr anchor="t" rtlCol="0" wrap="none"/>
          <a:p>
            <a:pPr algn="l" indent="0" marL="0">
              <a:lnSpc>
                <a:spcPts val="2510"/>
              </a:lnSpc>
              <a:buNone/>
            </a:pPr>
            <a:r>
              <a:rPr b="1" dirty="0" sz="2010" lang="en-US">
                <a:solidFill>
                  <a:srgbClr val="746558"/>
                </a:solidFill>
                <a:latin typeface="Gelasio" pitchFamily="34" charset="0"/>
                <a:ea typeface="Gelasio" pitchFamily="34" charset="-122"/>
                <a:cs typeface="Gelasio" pitchFamily="34" charset="-120"/>
              </a:rPr>
              <a:t>Monitoring and Logging</a:t>
            </a:r>
            <a:endParaRPr dirty="0" sz="2010" lang="en-US"/>
          </a:p>
        </p:txBody>
      </p:sp>
      <p:sp>
        <p:nvSpPr>
          <p:cNvPr id="1048677" name="Text 10"/>
          <p:cNvSpPr/>
          <p:nvPr/>
        </p:nvSpPr>
        <p:spPr>
          <a:xfrm>
            <a:off x="4724995" y="6530935"/>
            <a:ext cx="3704511" cy="653415"/>
          </a:xfrm>
          <a:prstGeom prst="rect"/>
          <a:noFill/>
        </p:spPr>
        <p:txBody>
          <a:bodyPr anchor="t" rtlCol="0" wrap="square"/>
          <a:p>
            <a:pPr algn="l" indent="0" marL="0">
              <a:lnSpc>
                <a:spcPts val="2570"/>
              </a:lnSpc>
              <a:buNone/>
            </a:pPr>
            <a:r>
              <a:rPr dirty="0" sz="1605" lang="en-US">
                <a:solidFill>
                  <a:srgbClr val="746558"/>
                </a:solidFill>
                <a:latin typeface="Gelasio" pitchFamily="34" charset="0"/>
                <a:ea typeface="Gelasio" pitchFamily="34" charset="-122"/>
                <a:cs typeface="Gelasio" pitchFamily="34" charset="-120"/>
              </a:rPr>
              <a:t>Implement comprehensive monitoring and logging for HTTPS-related activities.</a:t>
            </a:r>
            <a:endParaRPr dirty="0" sz="1605"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81" name="Shape 0"/>
          <p:cNvSpPr/>
          <p:nvPr/>
        </p:nvSpPr>
        <p:spPr>
          <a:xfrm>
            <a:off x="0" y="0"/>
            <a:ext cx="14630400" cy="8229600"/>
          </a:xfrm>
          <a:prstGeom prst="rect"/>
          <a:solidFill>
            <a:srgbClr val="DDCFBB"/>
          </a:solidFill>
        </p:spPr>
      </p:sp>
      <p:sp>
        <p:nvSpPr>
          <p:cNvPr id="1048682" name="Shape 1"/>
          <p:cNvSpPr/>
          <p:nvPr/>
        </p:nvSpPr>
        <p:spPr>
          <a:xfrm>
            <a:off x="0" y="0"/>
            <a:ext cx="14630400" cy="8229600"/>
          </a:xfrm>
          <a:prstGeom prst="rect"/>
          <a:solidFill>
            <a:srgbClr val="F9F6F0"/>
          </a:solidFill>
        </p:spPr>
      </p:sp>
      <p:pic>
        <p:nvPicPr>
          <p:cNvPr id="2097173" name="Image 0" descr="preencoded.png"/>
          <p:cNvPicPr>
            <a:picLocks noChangeAspect="1"/>
          </p:cNvPicPr>
          <p:nvPr/>
        </p:nvPicPr>
        <p:blipFill>
          <a:blip xmlns:r="http://schemas.openxmlformats.org/officeDocument/2006/relationships" r:embed="rId1"/>
          <a:stretch>
            <a:fillRect/>
          </a:stretch>
        </p:blipFill>
        <p:spPr>
          <a:xfrm>
            <a:off x="9144000" y="0"/>
            <a:ext cx="5486400" cy="8229600"/>
          </a:xfrm>
          <a:prstGeom prst="rect"/>
        </p:spPr>
      </p:pic>
      <p:pic>
        <p:nvPicPr>
          <p:cNvPr id="2097174" name="Image 1" descr="preencoded.png"/>
          <p:cNvPicPr>
            <a:picLocks noChangeAspect="1"/>
          </p:cNvPicPr>
          <p:nvPr/>
        </p:nvPicPr>
        <p:blipFill>
          <a:blip xmlns:r="http://schemas.openxmlformats.org/officeDocument/2006/relationships" r:embed="rId2"/>
          <a:stretch>
            <a:fillRect/>
          </a:stretch>
        </p:blipFill>
        <p:spPr>
          <a:xfrm>
            <a:off x="9427488" y="2731175"/>
            <a:ext cx="4919305" cy="2767132"/>
          </a:xfrm>
          <a:prstGeom prst="rect"/>
        </p:spPr>
      </p:pic>
      <p:sp>
        <p:nvSpPr>
          <p:cNvPr id="1048683" name="Text 2"/>
          <p:cNvSpPr/>
          <p:nvPr/>
        </p:nvSpPr>
        <p:spPr>
          <a:xfrm>
            <a:off x="793790" y="2864525"/>
            <a:ext cx="7436882" cy="708779"/>
          </a:xfrm>
          <a:prstGeom prst="rect"/>
          <a:noFill/>
        </p:spPr>
        <p:txBody>
          <a:bodyPr anchor="t" rtlCol="0" wrap="none"/>
          <a:p>
            <a:pPr indent="0" marL="0">
              <a:lnSpc>
                <a:spcPts val="5580"/>
              </a:lnSpc>
              <a:buNone/>
            </a:pPr>
            <a:r>
              <a:rPr b="1" dirty="0" sz="4465" lang="en-US">
                <a:solidFill>
                  <a:srgbClr val="484237"/>
                </a:solidFill>
                <a:latin typeface="Gelasio" pitchFamily="34" charset="0"/>
                <a:ea typeface="Gelasio" pitchFamily="34" charset="-122"/>
                <a:cs typeface="Gelasio" pitchFamily="34" charset="-120"/>
              </a:rPr>
              <a:t>Conclusion and Next Steps</a:t>
            </a:r>
            <a:endParaRPr dirty="0" sz="4465" lang="en-US"/>
          </a:p>
        </p:txBody>
      </p:sp>
      <p:sp>
        <p:nvSpPr>
          <p:cNvPr id="1048684" name="Text 3"/>
          <p:cNvSpPr/>
          <p:nvPr/>
        </p:nvSpPr>
        <p:spPr>
          <a:xfrm>
            <a:off x="793750" y="3913505"/>
            <a:ext cx="7556500" cy="3425825"/>
          </a:xfrm>
          <a:prstGeom prst="rect"/>
          <a:noFill/>
        </p:spPr>
        <p:txBody>
          <a:bodyPr anchor="t" rtlCol="0" wrap="square"/>
          <a:p>
            <a:pPr indent="0" marL="0">
              <a:lnSpc>
                <a:spcPts val="2860"/>
              </a:lnSpc>
              <a:buNone/>
            </a:pPr>
            <a:r>
              <a:rPr dirty="0" sz="1900" lang="en-US"/>
              <a:t>Implementing HTTPS in Node.js secures data transmission between clients and servers by encrypting communication. Node.js simplifies this with its built-in https module for both client and server-side operations. HTTPS ensures data integrity and confidentiality, protecting against interception and tampering. By following best practices for certificate management and encryption, developers can build robust, secure applications. Utilizing Node.js’s asynchronous capabilities enhances efficiency in handling secure requests.</a:t>
            </a:r>
            <a:endParaRPr dirty="0" sz="19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Company>PptxGenJS</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DELL</cp:lastModifiedBy>
  <dcterms:created xsi:type="dcterms:W3CDTF">2024-08-22T00:38:00Z</dcterms:created>
  <dcterms:modified xsi:type="dcterms:W3CDTF">2024-09-03T11:01:51Z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a310ad00c079423594814ab418583882</vt:lpwstr>
  </property>
  <property fmtid="{D5CDD505-2E9C-101B-9397-08002B2CF9AE}" pid="3" name="KSOProductBuildVer">
    <vt:lpwstr>1033-12.2.0.17562</vt:lpwstr>
  </property>
</Properties>
</file>