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87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52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0186F634-D83D-4164-8607-1D18ECDDFB98}"/>
              </a:ext>
            </a:extLst>
          </p:cNvPr>
          <p:cNvSpPr/>
          <p:nvPr/>
        </p:nvSpPr>
        <p:spPr>
          <a:xfrm>
            <a:off x="0" y="0"/>
            <a:ext cx="14630400" cy="8229600"/>
          </a:xfrm>
          <a:prstGeom prst="rect">
            <a:avLst/>
          </a:prstGeom>
          <a:solidFill>
            <a:srgbClr val="E5E0DF"/>
          </a:solidFill>
          <a:ln/>
        </p:spPr>
      </p:sp>
      <p:sp>
        <p:nvSpPr>
          <p:cNvPr id="3" name="TextBox 2">
            <a:extLst>
              <a:ext uri="{FF2B5EF4-FFF2-40B4-BE49-F238E27FC236}">
                <a16:creationId xmlns:a16="http://schemas.microsoft.com/office/drawing/2014/main" id="{E06291CD-AAD4-4AC3-933A-6DACA5F2A603}"/>
              </a:ext>
            </a:extLst>
          </p:cNvPr>
          <p:cNvSpPr txBox="1"/>
          <p:nvPr/>
        </p:nvSpPr>
        <p:spPr>
          <a:xfrm>
            <a:off x="0" y="2743200"/>
            <a:ext cx="14630400" cy="1200329"/>
          </a:xfrm>
          <a:prstGeom prst="rect">
            <a:avLst/>
          </a:prstGeom>
          <a:noFill/>
        </p:spPr>
        <p:txBody>
          <a:bodyPr wrap="square" rtlCol="0">
            <a:spAutoFit/>
          </a:bodyPr>
          <a:lstStyle/>
          <a:p>
            <a:pPr algn="ctr"/>
            <a:r>
              <a:rPr lang="en-GB" sz="7200" dirty="0">
                <a:latin typeface="Times New Roman" panose="02020603050405020304" pitchFamily="18" charset="0"/>
                <a:cs typeface="Times New Roman" panose="02020603050405020304" pitchFamily="18" charset="0"/>
              </a:rPr>
              <a:t>USING BUFFER MODULE</a:t>
            </a:r>
            <a:endParaRPr lang="en-IN" sz="7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342529-D70B-481A-AC2B-BA5A3E87070C}"/>
              </a:ext>
            </a:extLst>
          </p:cNvPr>
          <p:cNvSpPr txBox="1"/>
          <p:nvPr/>
        </p:nvSpPr>
        <p:spPr>
          <a:xfrm>
            <a:off x="4159250" y="3943529"/>
            <a:ext cx="6311900" cy="1200329"/>
          </a:xfrm>
          <a:prstGeom prst="rect">
            <a:avLst/>
          </a:prstGeom>
          <a:noFill/>
        </p:spPr>
        <p:txBody>
          <a:bodyPr wrap="square" rtlCol="0">
            <a:spAutoFit/>
          </a:bodyPr>
          <a:lstStyle/>
          <a:p>
            <a:pPr algn="ctr"/>
            <a:r>
              <a:rPr lang="en-GB" sz="7200" dirty="0">
                <a:latin typeface="Times New Roman" panose="02020603050405020304" pitchFamily="18" charset="0"/>
                <a:cs typeface="Times New Roman" panose="02020603050405020304" pitchFamily="18" charset="0"/>
              </a:rPr>
              <a:t>TO BUFFER</a:t>
            </a:r>
            <a:endParaRPr lang="en-IN" sz="7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C07E39-5614-47E3-A80B-742E789A4D89}"/>
              </a:ext>
            </a:extLst>
          </p:cNvPr>
          <p:cNvSpPr txBox="1"/>
          <p:nvPr/>
        </p:nvSpPr>
        <p:spPr>
          <a:xfrm>
            <a:off x="10718800" y="6819900"/>
            <a:ext cx="3556000" cy="954107"/>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P NANDINI REDDY</a:t>
            </a:r>
          </a:p>
          <a:p>
            <a:r>
              <a:rPr lang="en-GB" sz="2800" dirty="0">
                <a:latin typeface="Times New Roman" panose="02020603050405020304" pitchFamily="18" charset="0"/>
                <a:cs typeface="Times New Roman" panose="02020603050405020304" pitchFamily="18" charset="0"/>
              </a:rPr>
              <a:t>22H51A05B5</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89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a:ln/>
        </p:spPr>
      </p:sp>
      <p:sp>
        <p:nvSpPr>
          <p:cNvPr id="7" name="Text 3"/>
          <p:cNvSpPr/>
          <p:nvPr/>
        </p:nvSpPr>
        <p:spPr>
          <a:xfrm>
            <a:off x="864037" y="1720096"/>
            <a:ext cx="7415927" cy="2129314"/>
          </a:xfrm>
          <a:prstGeom prst="rect">
            <a:avLst/>
          </a:prstGeom>
          <a:noFill/>
          <a:ln/>
        </p:spPr>
        <p:txBody>
          <a:bodyPr wrap="square" rtlCol="0" anchor="t"/>
          <a:lstStyle/>
          <a:p>
            <a:pPr marL="0" indent="0">
              <a:lnSpc>
                <a:spcPts val="8384"/>
              </a:lnSpc>
              <a:buNone/>
            </a:pPr>
            <a:r>
              <a:rPr lang="en-US" sz="6707" dirty="0">
                <a:solidFill>
                  <a:srgbClr val="201B18"/>
                </a:solidFill>
                <a:latin typeface="Platypi" pitchFamily="34" charset="0"/>
                <a:ea typeface="Platypi" pitchFamily="34" charset="-122"/>
                <a:cs typeface="Platypi" pitchFamily="34" charset="-120"/>
              </a:rPr>
              <a:t>Introduction to Buffer Module</a:t>
            </a:r>
            <a:endParaRPr lang="en-US" sz="6707" dirty="0"/>
          </a:p>
        </p:txBody>
      </p:sp>
      <p:sp>
        <p:nvSpPr>
          <p:cNvPr id="8" name="Text 4"/>
          <p:cNvSpPr/>
          <p:nvPr/>
        </p:nvSpPr>
        <p:spPr>
          <a:xfrm>
            <a:off x="864037" y="4219694"/>
            <a:ext cx="7415927" cy="1580198"/>
          </a:xfrm>
          <a:prstGeom prst="rect">
            <a:avLst/>
          </a:prstGeom>
          <a:noFill/>
          <a:ln/>
        </p:spPr>
        <p:txBody>
          <a:bodyPr wrap="square" rtlCol="0" anchor="t"/>
          <a:lstStyle/>
          <a:p>
            <a:pPr marL="0" indent="0" algn="just">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The Buffer module in Node.js is a fundamental tool for handling binary data, enabling efficient storage and manipulation of raw data in various formats. It is crucial for building robust applications in a full-stack development environment.</a:t>
            </a:r>
            <a:endParaRPr lang="en-US" sz="1944" dirty="0"/>
          </a:p>
        </p:txBody>
      </p:sp>
      <p:sp>
        <p:nvSpPr>
          <p:cNvPr id="9" name="Shape 5"/>
          <p:cNvSpPr/>
          <p:nvPr/>
        </p:nvSpPr>
        <p:spPr>
          <a:xfrm>
            <a:off x="864037" y="6096000"/>
            <a:ext cx="394930" cy="394930"/>
          </a:xfrm>
          <a:prstGeom prst="roundRect">
            <a:avLst>
              <a:gd name="adj" fmla="val 23151155"/>
            </a:avLst>
          </a:prstGeom>
          <a:noFill/>
          <a:ln w="7620">
            <a:solidFill>
              <a:srgbClr val="FFFFFF"/>
            </a:solidFill>
            <a:prstDash val="solid"/>
          </a:ln>
        </p:spPr>
      </p:sp>
      <p:sp>
        <p:nvSpPr>
          <p:cNvPr id="13" name="Shape 2">
            <a:extLst>
              <a:ext uri="{FF2B5EF4-FFF2-40B4-BE49-F238E27FC236}">
                <a16:creationId xmlns:a16="http://schemas.microsoft.com/office/drawing/2014/main" id="{374B87AD-A721-4956-81B5-7BBD9327084C}"/>
              </a:ext>
            </a:extLst>
          </p:cNvPr>
          <p:cNvSpPr/>
          <p:nvPr/>
        </p:nvSpPr>
        <p:spPr>
          <a:xfrm>
            <a:off x="9144000" y="0"/>
            <a:ext cx="5486400" cy="7493000"/>
          </a:xfrm>
          <a:prstGeom prst="rect">
            <a:avLst/>
          </a:prstGeom>
          <a:solidFill>
            <a:srgbClr val="E5E0DF"/>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804868"/>
            <a:ext cx="10931009" cy="771525"/>
          </a:xfrm>
          <a:prstGeom prst="rect">
            <a:avLst/>
          </a:prstGeom>
          <a:noFill/>
          <a:ln/>
        </p:spPr>
        <p:txBody>
          <a:bodyPr wrap="none" rtlCol="0" anchor="t"/>
          <a:lstStyle/>
          <a:p>
            <a:pPr marL="0" indent="0">
              <a:lnSpc>
                <a:spcPts val="6075"/>
              </a:lnSpc>
              <a:buNone/>
            </a:pPr>
            <a:r>
              <a:rPr lang="en-US" sz="4860" dirty="0">
                <a:solidFill>
                  <a:srgbClr val="201B18"/>
                </a:solidFill>
                <a:latin typeface="Platypi" pitchFamily="34" charset="0"/>
                <a:ea typeface="Platypi" pitchFamily="34" charset="-122"/>
                <a:cs typeface="Platypi" pitchFamily="34" charset="-120"/>
              </a:rPr>
              <a:t>Buffering in Full Stack Development</a:t>
            </a:r>
            <a:endParaRPr lang="en-US" sz="4860" dirty="0"/>
          </a:p>
        </p:txBody>
      </p:sp>
      <p:sp>
        <p:nvSpPr>
          <p:cNvPr id="5" name="Text 3"/>
          <p:cNvSpPr/>
          <p:nvPr/>
        </p:nvSpPr>
        <p:spPr>
          <a:xfrm>
            <a:off x="864037" y="3070146"/>
            <a:ext cx="12902327" cy="790099"/>
          </a:xfrm>
          <a:prstGeom prst="rect">
            <a:avLst/>
          </a:prstGeom>
          <a:noFill/>
          <a:ln/>
        </p:spPr>
        <p:txBody>
          <a:bodyPr wrap="square" rtlCol="0" anchor="t"/>
          <a:lstStyle/>
          <a:p>
            <a:pPr marL="0" indent="0" algn="just">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In full-stack development, buffering plays a vital role in managing data flow between the client and server. Buffers act as temporary storage areas for data, ensuring smooth transmission and processing.</a:t>
            </a:r>
            <a:endParaRPr lang="en-US" sz="1944" dirty="0"/>
          </a:p>
        </p:txBody>
      </p:sp>
      <p:sp>
        <p:nvSpPr>
          <p:cNvPr id="6" name="Text 4"/>
          <p:cNvSpPr/>
          <p:nvPr/>
        </p:nvSpPr>
        <p:spPr>
          <a:xfrm>
            <a:off x="864037" y="4384715"/>
            <a:ext cx="3132177" cy="385763"/>
          </a:xfrm>
          <a:prstGeom prst="rect">
            <a:avLst/>
          </a:prstGeom>
          <a:noFill/>
          <a:ln/>
        </p:spPr>
        <p:txBody>
          <a:bodyPr wrap="none" rtlCol="0" anchor="t"/>
          <a:lstStyle/>
          <a:p>
            <a:pPr marL="0" indent="0">
              <a:lnSpc>
                <a:spcPts val="3038"/>
              </a:lnSpc>
              <a:buNone/>
            </a:pPr>
            <a:r>
              <a:rPr lang="en-US" sz="2430" dirty="0">
                <a:solidFill>
                  <a:srgbClr val="201B18"/>
                </a:solidFill>
                <a:latin typeface="Platypi" pitchFamily="34" charset="0"/>
                <a:ea typeface="Platypi" pitchFamily="34" charset="-122"/>
                <a:cs typeface="Platypi" pitchFamily="34" charset="-120"/>
              </a:rPr>
              <a:t>Client-side Buffering</a:t>
            </a:r>
            <a:endParaRPr lang="en-US" sz="2430" dirty="0"/>
          </a:p>
        </p:txBody>
      </p:sp>
      <p:sp>
        <p:nvSpPr>
          <p:cNvPr id="7" name="Text 5"/>
          <p:cNvSpPr/>
          <p:nvPr/>
        </p:nvSpPr>
        <p:spPr>
          <a:xfrm>
            <a:off x="864037" y="5017294"/>
            <a:ext cx="6150054" cy="1185148"/>
          </a:xfrm>
          <a:prstGeom prst="rect">
            <a:avLst/>
          </a:prstGeom>
          <a:noFill/>
          <a:ln/>
        </p:spPr>
        <p:txBody>
          <a:bodyPr wrap="square" rtlCol="0" anchor="t"/>
          <a:lstStyle/>
          <a:p>
            <a:pPr marL="0" indent="0" algn="just">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On the client-side, buffers can store data received from the server, allowing for smooth playback of multimedia content like videos or audio files.</a:t>
            </a:r>
            <a:endParaRPr lang="en-US" sz="1944" dirty="0"/>
          </a:p>
        </p:txBody>
      </p:sp>
      <p:sp>
        <p:nvSpPr>
          <p:cNvPr id="8" name="Text 6"/>
          <p:cNvSpPr/>
          <p:nvPr/>
        </p:nvSpPr>
        <p:spPr>
          <a:xfrm>
            <a:off x="7623929" y="4384715"/>
            <a:ext cx="3214211" cy="385763"/>
          </a:xfrm>
          <a:prstGeom prst="rect">
            <a:avLst/>
          </a:prstGeom>
          <a:noFill/>
          <a:ln/>
        </p:spPr>
        <p:txBody>
          <a:bodyPr wrap="none" rtlCol="0" anchor="t"/>
          <a:lstStyle/>
          <a:p>
            <a:pPr marL="0" indent="0">
              <a:lnSpc>
                <a:spcPts val="3038"/>
              </a:lnSpc>
              <a:buNone/>
            </a:pPr>
            <a:r>
              <a:rPr lang="en-US" sz="2430" dirty="0">
                <a:solidFill>
                  <a:srgbClr val="201B18"/>
                </a:solidFill>
                <a:latin typeface="Platypi" pitchFamily="34" charset="0"/>
                <a:ea typeface="Platypi" pitchFamily="34" charset="-122"/>
                <a:cs typeface="Platypi" pitchFamily="34" charset="-120"/>
              </a:rPr>
              <a:t>Server-side Buffering</a:t>
            </a:r>
            <a:endParaRPr lang="en-US" sz="2430" dirty="0"/>
          </a:p>
        </p:txBody>
      </p:sp>
      <p:sp>
        <p:nvSpPr>
          <p:cNvPr id="9" name="Text 7"/>
          <p:cNvSpPr/>
          <p:nvPr/>
        </p:nvSpPr>
        <p:spPr>
          <a:xfrm>
            <a:off x="7623929" y="5017294"/>
            <a:ext cx="6150054" cy="1185148"/>
          </a:xfrm>
          <a:prstGeom prst="rect">
            <a:avLst/>
          </a:prstGeom>
          <a:noFill/>
          <a:ln/>
        </p:spPr>
        <p:txBody>
          <a:bodyPr wrap="square" rtlCol="0" anchor="t"/>
          <a:lstStyle/>
          <a:p>
            <a:pPr marL="0" indent="0" algn="just">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On the server-side, buffers enable efficient handling of incoming data from clients, ensuring smooth processing and response generation.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a:ln/>
        </p:spPr>
      </p:sp>
      <p:sp>
        <p:nvSpPr>
          <p:cNvPr id="7" name="Text 3"/>
          <p:cNvSpPr/>
          <p:nvPr/>
        </p:nvSpPr>
        <p:spPr>
          <a:xfrm>
            <a:off x="604837" y="1116925"/>
            <a:ext cx="5964555" cy="540068"/>
          </a:xfrm>
          <a:prstGeom prst="rect">
            <a:avLst/>
          </a:prstGeom>
          <a:noFill/>
          <a:ln/>
        </p:spPr>
        <p:txBody>
          <a:bodyPr wrap="none" rtlCol="0" anchor="t"/>
          <a:lstStyle/>
          <a:p>
            <a:pPr marL="0" indent="0">
              <a:lnSpc>
                <a:spcPts val="4253"/>
              </a:lnSpc>
              <a:buNone/>
            </a:pPr>
            <a:r>
              <a:rPr lang="en-US" sz="3402" dirty="0">
                <a:solidFill>
                  <a:srgbClr val="201B18"/>
                </a:solidFill>
                <a:latin typeface="Platypi" pitchFamily="34" charset="0"/>
                <a:ea typeface="Platypi" pitchFamily="34" charset="-122"/>
                <a:cs typeface="Platypi" pitchFamily="34" charset="-120"/>
              </a:rPr>
              <a:t>Use Cases for Buffer Module</a:t>
            </a:r>
            <a:endParaRPr lang="en-US" sz="3402" dirty="0"/>
          </a:p>
        </p:txBody>
      </p:sp>
      <p:sp>
        <p:nvSpPr>
          <p:cNvPr id="8" name="Text 4"/>
          <p:cNvSpPr/>
          <p:nvPr/>
        </p:nvSpPr>
        <p:spPr>
          <a:xfrm>
            <a:off x="604837" y="1916192"/>
            <a:ext cx="7934325" cy="829747"/>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Buffer module offers diverse functionalities essential for various use cases in Node.js applications. This module is particularly useful when working with binary data, such as images, audio files, and network communication.</a:t>
            </a:r>
            <a:endParaRPr lang="en-US" sz="1361" dirty="0"/>
          </a:p>
        </p:txBody>
      </p:sp>
      <p:sp>
        <p:nvSpPr>
          <p:cNvPr id="9" name="Shape 5"/>
          <p:cNvSpPr/>
          <p:nvPr/>
        </p:nvSpPr>
        <p:spPr>
          <a:xfrm>
            <a:off x="604837" y="3134558"/>
            <a:ext cx="388739" cy="388739"/>
          </a:xfrm>
          <a:prstGeom prst="roundRect">
            <a:avLst>
              <a:gd name="adj" fmla="val 6669"/>
            </a:avLst>
          </a:prstGeom>
          <a:solidFill>
            <a:srgbClr val="F9F7F7"/>
          </a:solidFill>
          <a:ln/>
        </p:spPr>
      </p:sp>
      <p:sp>
        <p:nvSpPr>
          <p:cNvPr id="10" name="Text 6"/>
          <p:cNvSpPr/>
          <p:nvPr/>
        </p:nvSpPr>
        <p:spPr>
          <a:xfrm>
            <a:off x="740926" y="3199328"/>
            <a:ext cx="116443"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1</a:t>
            </a:r>
            <a:endParaRPr lang="en-US" sz="2041" dirty="0"/>
          </a:p>
        </p:txBody>
      </p:sp>
      <p:sp>
        <p:nvSpPr>
          <p:cNvPr id="11" name="Text 7"/>
          <p:cNvSpPr/>
          <p:nvPr/>
        </p:nvSpPr>
        <p:spPr>
          <a:xfrm>
            <a:off x="1166336" y="3134558"/>
            <a:ext cx="2160270"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Image Processing</a:t>
            </a:r>
            <a:endParaRPr lang="en-US" sz="1701" dirty="0"/>
          </a:p>
        </p:txBody>
      </p:sp>
      <p:sp>
        <p:nvSpPr>
          <p:cNvPr id="12" name="Text 8"/>
          <p:cNvSpPr/>
          <p:nvPr/>
        </p:nvSpPr>
        <p:spPr>
          <a:xfrm>
            <a:off x="1166336" y="3508058"/>
            <a:ext cx="7372826" cy="276582"/>
          </a:xfrm>
          <a:prstGeom prst="rect">
            <a:avLst/>
          </a:prstGeom>
          <a:noFill/>
          <a:ln/>
        </p:spPr>
        <p:txBody>
          <a:bodyPr wrap="non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Storing and manipulating images in various formats, including PNG, JPEG, and GIF.</a:t>
            </a:r>
            <a:endParaRPr lang="en-US" sz="1361" dirty="0"/>
          </a:p>
        </p:txBody>
      </p:sp>
      <p:sp>
        <p:nvSpPr>
          <p:cNvPr id="13" name="Shape 9"/>
          <p:cNvSpPr/>
          <p:nvPr/>
        </p:nvSpPr>
        <p:spPr>
          <a:xfrm>
            <a:off x="604837" y="4151709"/>
            <a:ext cx="388739" cy="388739"/>
          </a:xfrm>
          <a:prstGeom prst="roundRect">
            <a:avLst>
              <a:gd name="adj" fmla="val 6669"/>
            </a:avLst>
          </a:prstGeom>
          <a:solidFill>
            <a:srgbClr val="F9F7F7"/>
          </a:solidFill>
          <a:ln/>
        </p:spPr>
      </p:sp>
      <p:sp>
        <p:nvSpPr>
          <p:cNvPr id="14" name="Text 10"/>
          <p:cNvSpPr/>
          <p:nvPr/>
        </p:nvSpPr>
        <p:spPr>
          <a:xfrm>
            <a:off x="715447" y="4216479"/>
            <a:ext cx="167521"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2</a:t>
            </a:r>
            <a:endParaRPr lang="en-US" sz="2041" dirty="0"/>
          </a:p>
        </p:txBody>
      </p:sp>
      <p:sp>
        <p:nvSpPr>
          <p:cNvPr id="15" name="Text 11"/>
          <p:cNvSpPr/>
          <p:nvPr/>
        </p:nvSpPr>
        <p:spPr>
          <a:xfrm>
            <a:off x="1166336" y="4151709"/>
            <a:ext cx="2687479"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Network Communication</a:t>
            </a:r>
            <a:endParaRPr lang="en-US" sz="1701" dirty="0"/>
          </a:p>
        </p:txBody>
      </p:sp>
      <p:sp>
        <p:nvSpPr>
          <p:cNvPr id="16" name="Text 12"/>
          <p:cNvSpPr/>
          <p:nvPr/>
        </p:nvSpPr>
        <p:spPr>
          <a:xfrm>
            <a:off x="1166336" y="4525208"/>
            <a:ext cx="7372826" cy="276582"/>
          </a:xfrm>
          <a:prstGeom prst="rect">
            <a:avLst/>
          </a:prstGeom>
          <a:noFill/>
          <a:ln/>
        </p:spPr>
        <p:txBody>
          <a:bodyPr wrap="non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Handling TCP/UDP data packets for secure and reliable communication over the network.</a:t>
            </a:r>
            <a:endParaRPr lang="en-US" sz="1361" dirty="0"/>
          </a:p>
        </p:txBody>
      </p:sp>
      <p:sp>
        <p:nvSpPr>
          <p:cNvPr id="17" name="Shape 13"/>
          <p:cNvSpPr/>
          <p:nvPr/>
        </p:nvSpPr>
        <p:spPr>
          <a:xfrm>
            <a:off x="604837" y="5168860"/>
            <a:ext cx="388739" cy="388739"/>
          </a:xfrm>
          <a:prstGeom prst="roundRect">
            <a:avLst>
              <a:gd name="adj" fmla="val 6669"/>
            </a:avLst>
          </a:prstGeom>
          <a:solidFill>
            <a:srgbClr val="F9F7F7"/>
          </a:solidFill>
          <a:ln/>
        </p:spPr>
      </p:sp>
      <p:sp>
        <p:nvSpPr>
          <p:cNvPr id="18" name="Text 14"/>
          <p:cNvSpPr/>
          <p:nvPr/>
        </p:nvSpPr>
        <p:spPr>
          <a:xfrm>
            <a:off x="718304" y="5233630"/>
            <a:ext cx="161806"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3</a:t>
            </a:r>
            <a:endParaRPr lang="en-US" sz="2041" dirty="0"/>
          </a:p>
        </p:txBody>
      </p:sp>
      <p:sp>
        <p:nvSpPr>
          <p:cNvPr id="19" name="Text 15"/>
          <p:cNvSpPr/>
          <p:nvPr/>
        </p:nvSpPr>
        <p:spPr>
          <a:xfrm>
            <a:off x="1166336" y="5168860"/>
            <a:ext cx="2462689"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File System Operations</a:t>
            </a:r>
            <a:endParaRPr lang="en-US" sz="1701" dirty="0"/>
          </a:p>
        </p:txBody>
      </p:sp>
      <p:sp>
        <p:nvSpPr>
          <p:cNvPr id="20" name="Text 16"/>
          <p:cNvSpPr/>
          <p:nvPr/>
        </p:nvSpPr>
        <p:spPr>
          <a:xfrm>
            <a:off x="1166336" y="5542359"/>
            <a:ext cx="7372826" cy="276582"/>
          </a:xfrm>
          <a:prstGeom prst="rect">
            <a:avLst/>
          </a:prstGeom>
          <a:noFill/>
          <a:ln/>
        </p:spPr>
        <p:txBody>
          <a:bodyPr wrap="non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Reading and writing binary data to files, enabling efficient data storage and retrieval.</a:t>
            </a:r>
            <a:endParaRPr lang="en-US" sz="1361" dirty="0"/>
          </a:p>
        </p:txBody>
      </p:sp>
      <p:sp>
        <p:nvSpPr>
          <p:cNvPr id="21" name="Shape 17"/>
          <p:cNvSpPr/>
          <p:nvPr/>
        </p:nvSpPr>
        <p:spPr>
          <a:xfrm>
            <a:off x="604837" y="6186011"/>
            <a:ext cx="388739" cy="388739"/>
          </a:xfrm>
          <a:prstGeom prst="roundRect">
            <a:avLst>
              <a:gd name="adj" fmla="val 6669"/>
            </a:avLst>
          </a:prstGeom>
          <a:solidFill>
            <a:srgbClr val="F9F7F7"/>
          </a:solidFill>
          <a:ln/>
        </p:spPr>
      </p:sp>
      <p:sp>
        <p:nvSpPr>
          <p:cNvPr id="22" name="Text 18"/>
          <p:cNvSpPr/>
          <p:nvPr/>
        </p:nvSpPr>
        <p:spPr>
          <a:xfrm>
            <a:off x="712827" y="6250781"/>
            <a:ext cx="172641" cy="259199"/>
          </a:xfrm>
          <a:prstGeom prst="rect">
            <a:avLst/>
          </a:prstGeom>
          <a:noFill/>
          <a:ln/>
        </p:spPr>
        <p:txBody>
          <a:bodyPr wrap="none" rtlCol="0" anchor="t"/>
          <a:lstStyle/>
          <a:p>
            <a:pPr marL="0" indent="0" algn="ctr">
              <a:lnSpc>
                <a:spcPts val="2041"/>
              </a:lnSpc>
              <a:buNone/>
            </a:pPr>
            <a:r>
              <a:rPr lang="en-US" sz="2041" dirty="0">
                <a:solidFill>
                  <a:srgbClr val="504C49"/>
                </a:solidFill>
                <a:latin typeface="Platypi" pitchFamily="34" charset="0"/>
                <a:ea typeface="Platypi" pitchFamily="34" charset="-122"/>
                <a:cs typeface="Platypi" pitchFamily="34" charset="-120"/>
              </a:rPr>
              <a:t>4</a:t>
            </a:r>
            <a:endParaRPr lang="en-US" sz="2041" dirty="0"/>
          </a:p>
        </p:txBody>
      </p:sp>
      <p:sp>
        <p:nvSpPr>
          <p:cNvPr id="23" name="Text 19"/>
          <p:cNvSpPr/>
          <p:nvPr/>
        </p:nvSpPr>
        <p:spPr>
          <a:xfrm>
            <a:off x="1166336" y="6186011"/>
            <a:ext cx="2897148"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Audio and Video Streaming</a:t>
            </a:r>
            <a:endParaRPr lang="en-US" sz="1701" dirty="0"/>
          </a:p>
        </p:txBody>
      </p:sp>
      <p:sp>
        <p:nvSpPr>
          <p:cNvPr id="24" name="Text 20"/>
          <p:cNvSpPr/>
          <p:nvPr/>
        </p:nvSpPr>
        <p:spPr>
          <a:xfrm>
            <a:off x="1166336" y="6559510"/>
            <a:ext cx="7372826"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Streaming audio and video content over the network, enhancing user experience with smooth playback.</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a:ln/>
        </p:spPr>
      </p:sp>
      <p:sp>
        <p:nvSpPr>
          <p:cNvPr id="7" name="Text 3"/>
          <p:cNvSpPr/>
          <p:nvPr/>
        </p:nvSpPr>
        <p:spPr>
          <a:xfrm>
            <a:off x="604837" y="537924"/>
            <a:ext cx="7478554" cy="540068"/>
          </a:xfrm>
          <a:prstGeom prst="rect">
            <a:avLst/>
          </a:prstGeom>
          <a:noFill/>
          <a:ln/>
        </p:spPr>
        <p:txBody>
          <a:bodyPr wrap="none" rtlCol="0" anchor="t"/>
          <a:lstStyle/>
          <a:p>
            <a:pPr marL="0" indent="0">
              <a:lnSpc>
                <a:spcPts val="4253"/>
              </a:lnSpc>
              <a:buNone/>
            </a:pPr>
            <a:r>
              <a:rPr lang="en-US" sz="3402" dirty="0">
                <a:solidFill>
                  <a:srgbClr val="201B18"/>
                </a:solidFill>
                <a:latin typeface="Platypi" pitchFamily="34" charset="0"/>
                <a:ea typeface="Platypi" pitchFamily="34" charset="-122"/>
                <a:cs typeface="Platypi" pitchFamily="34" charset="-120"/>
              </a:rPr>
              <a:t>Advantages of Using Buffer Module</a:t>
            </a:r>
            <a:endParaRPr lang="en-US" sz="3402" dirty="0"/>
          </a:p>
        </p:txBody>
      </p:sp>
      <p:sp>
        <p:nvSpPr>
          <p:cNvPr id="8" name="Text 4"/>
          <p:cNvSpPr/>
          <p:nvPr/>
        </p:nvSpPr>
        <p:spPr>
          <a:xfrm>
            <a:off x="604837" y="1337191"/>
            <a:ext cx="7934325"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Buffer module offers a range of advantages, enabling efficient and reliable data handling in Node.js applications, ultimately enhancing application performance and user experience.</a:t>
            </a:r>
            <a:endParaRPr lang="en-US" sz="1361" dirty="0"/>
          </a:p>
        </p:txBody>
      </p:sp>
      <p:sp>
        <p:nvSpPr>
          <p:cNvPr id="9" name="Shape 5"/>
          <p:cNvSpPr/>
          <p:nvPr/>
        </p:nvSpPr>
        <p:spPr>
          <a:xfrm>
            <a:off x="604837" y="2084665"/>
            <a:ext cx="7934325" cy="1272183"/>
          </a:xfrm>
          <a:prstGeom prst="roundRect">
            <a:avLst>
              <a:gd name="adj" fmla="val 2038"/>
            </a:avLst>
          </a:prstGeom>
          <a:solidFill>
            <a:srgbClr val="F9F7F7"/>
          </a:solidFill>
          <a:ln/>
        </p:spPr>
      </p:sp>
      <p:sp>
        <p:nvSpPr>
          <p:cNvPr id="10" name="Text 6"/>
          <p:cNvSpPr/>
          <p:nvPr/>
        </p:nvSpPr>
        <p:spPr>
          <a:xfrm>
            <a:off x="777597" y="2257425"/>
            <a:ext cx="2837140"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Performance Optimization</a:t>
            </a:r>
            <a:endParaRPr lang="en-US" sz="1701" dirty="0"/>
          </a:p>
        </p:txBody>
      </p:sp>
      <p:sp>
        <p:nvSpPr>
          <p:cNvPr id="11" name="Text 7"/>
          <p:cNvSpPr/>
          <p:nvPr/>
        </p:nvSpPr>
        <p:spPr>
          <a:xfrm>
            <a:off x="777597" y="2630924"/>
            <a:ext cx="7588806"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Buffers enable efficient data storage and retrieval, minimizing memory overhead and boosting performance.</a:t>
            </a:r>
            <a:endParaRPr lang="en-US" sz="1361" dirty="0"/>
          </a:p>
        </p:txBody>
      </p:sp>
      <p:sp>
        <p:nvSpPr>
          <p:cNvPr id="12" name="Shape 8"/>
          <p:cNvSpPr/>
          <p:nvPr/>
        </p:nvSpPr>
        <p:spPr>
          <a:xfrm>
            <a:off x="604837" y="3529608"/>
            <a:ext cx="7934325" cy="1272183"/>
          </a:xfrm>
          <a:prstGeom prst="roundRect">
            <a:avLst>
              <a:gd name="adj" fmla="val 2038"/>
            </a:avLst>
          </a:prstGeom>
          <a:solidFill>
            <a:srgbClr val="F9F7F7"/>
          </a:solidFill>
          <a:ln/>
        </p:spPr>
      </p:sp>
      <p:sp>
        <p:nvSpPr>
          <p:cNvPr id="13" name="Text 9"/>
          <p:cNvSpPr/>
          <p:nvPr/>
        </p:nvSpPr>
        <p:spPr>
          <a:xfrm>
            <a:off x="777597" y="3702368"/>
            <a:ext cx="2160270"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Data Integrity</a:t>
            </a:r>
            <a:endParaRPr lang="en-US" sz="1701" dirty="0"/>
          </a:p>
        </p:txBody>
      </p:sp>
      <p:sp>
        <p:nvSpPr>
          <p:cNvPr id="14" name="Text 10"/>
          <p:cNvSpPr/>
          <p:nvPr/>
        </p:nvSpPr>
        <p:spPr>
          <a:xfrm>
            <a:off x="777597" y="4075867"/>
            <a:ext cx="7588806"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Buffer module ensures data integrity, preventing data corruption during transmission and processing.</a:t>
            </a:r>
            <a:endParaRPr lang="en-US" sz="1361" dirty="0"/>
          </a:p>
        </p:txBody>
      </p:sp>
      <p:sp>
        <p:nvSpPr>
          <p:cNvPr id="15" name="Shape 11"/>
          <p:cNvSpPr/>
          <p:nvPr/>
        </p:nvSpPr>
        <p:spPr>
          <a:xfrm>
            <a:off x="604837" y="4974550"/>
            <a:ext cx="7934325" cy="1272183"/>
          </a:xfrm>
          <a:prstGeom prst="roundRect">
            <a:avLst>
              <a:gd name="adj" fmla="val 2038"/>
            </a:avLst>
          </a:prstGeom>
          <a:solidFill>
            <a:srgbClr val="F9F7F7"/>
          </a:solidFill>
          <a:ln/>
        </p:spPr>
      </p:sp>
      <p:sp>
        <p:nvSpPr>
          <p:cNvPr id="16" name="Text 12"/>
          <p:cNvSpPr/>
          <p:nvPr/>
        </p:nvSpPr>
        <p:spPr>
          <a:xfrm>
            <a:off x="777597" y="5147310"/>
            <a:ext cx="2160270"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Versatility</a:t>
            </a:r>
            <a:endParaRPr lang="en-US" sz="1701" dirty="0"/>
          </a:p>
        </p:txBody>
      </p:sp>
      <p:sp>
        <p:nvSpPr>
          <p:cNvPr id="17" name="Text 13"/>
          <p:cNvSpPr/>
          <p:nvPr/>
        </p:nvSpPr>
        <p:spPr>
          <a:xfrm>
            <a:off x="777597" y="5520809"/>
            <a:ext cx="7588806"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Buffers can handle various data types, including strings, integers, and binary data, making them highly versatile.</a:t>
            </a:r>
            <a:endParaRPr lang="en-US" sz="1361" dirty="0"/>
          </a:p>
        </p:txBody>
      </p:sp>
      <p:sp>
        <p:nvSpPr>
          <p:cNvPr id="18" name="Shape 14"/>
          <p:cNvSpPr/>
          <p:nvPr/>
        </p:nvSpPr>
        <p:spPr>
          <a:xfrm>
            <a:off x="604837" y="6419493"/>
            <a:ext cx="7934325" cy="1272183"/>
          </a:xfrm>
          <a:prstGeom prst="roundRect">
            <a:avLst>
              <a:gd name="adj" fmla="val 2038"/>
            </a:avLst>
          </a:prstGeom>
          <a:solidFill>
            <a:srgbClr val="F9F7F7"/>
          </a:solidFill>
          <a:ln/>
        </p:spPr>
      </p:sp>
      <p:sp>
        <p:nvSpPr>
          <p:cNvPr id="19" name="Text 15"/>
          <p:cNvSpPr/>
          <p:nvPr/>
        </p:nvSpPr>
        <p:spPr>
          <a:xfrm>
            <a:off x="777597" y="6592253"/>
            <a:ext cx="2160270" cy="269915"/>
          </a:xfrm>
          <a:prstGeom prst="rect">
            <a:avLst/>
          </a:prstGeom>
          <a:noFill/>
          <a:ln/>
        </p:spPr>
        <p:txBody>
          <a:bodyPr wrap="none" rtlCol="0" anchor="t"/>
          <a:lstStyle/>
          <a:p>
            <a:pPr marL="0" indent="0">
              <a:lnSpc>
                <a:spcPts val="2126"/>
              </a:lnSpc>
              <a:buNone/>
            </a:pPr>
            <a:r>
              <a:rPr lang="en-US" sz="1701" dirty="0">
                <a:solidFill>
                  <a:srgbClr val="504C49"/>
                </a:solidFill>
                <a:latin typeface="Platypi" pitchFamily="34" charset="0"/>
                <a:ea typeface="Platypi" pitchFamily="34" charset="-122"/>
                <a:cs typeface="Platypi" pitchFamily="34" charset="-120"/>
              </a:rPr>
              <a:t>Ease of Use</a:t>
            </a:r>
            <a:endParaRPr lang="en-US" sz="1701" dirty="0"/>
          </a:p>
        </p:txBody>
      </p:sp>
      <p:sp>
        <p:nvSpPr>
          <p:cNvPr id="20" name="Text 16"/>
          <p:cNvSpPr/>
          <p:nvPr/>
        </p:nvSpPr>
        <p:spPr>
          <a:xfrm>
            <a:off x="777597" y="6965752"/>
            <a:ext cx="7588806"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Buffer module provides a simple and intuitive API, making it easy to implement and integrate into applications.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Shape 2"/>
          <p:cNvSpPr/>
          <p:nvPr/>
        </p:nvSpPr>
        <p:spPr>
          <a:xfrm>
            <a:off x="0" y="0"/>
            <a:ext cx="5486400" cy="8229600"/>
          </a:xfrm>
          <a:prstGeom prst="rect">
            <a:avLst/>
          </a:prstGeom>
          <a:solidFill>
            <a:srgbClr val="E5E0DF"/>
          </a:solidFill>
          <a:ln/>
        </p:spPr>
      </p:sp>
      <p:sp>
        <p:nvSpPr>
          <p:cNvPr id="7" name="Text 3"/>
          <p:cNvSpPr/>
          <p:nvPr/>
        </p:nvSpPr>
        <p:spPr>
          <a:xfrm>
            <a:off x="6350437" y="1451491"/>
            <a:ext cx="7415927" cy="1543050"/>
          </a:xfrm>
          <a:prstGeom prst="rect">
            <a:avLst/>
          </a:prstGeom>
          <a:noFill/>
          <a:ln/>
        </p:spPr>
        <p:txBody>
          <a:bodyPr wrap="square" rtlCol="0" anchor="t"/>
          <a:lstStyle/>
          <a:p>
            <a:pPr marL="0" indent="0">
              <a:lnSpc>
                <a:spcPts val="6075"/>
              </a:lnSpc>
              <a:buNone/>
            </a:pPr>
            <a:r>
              <a:rPr lang="en-US" sz="4860" dirty="0">
                <a:solidFill>
                  <a:srgbClr val="201B18"/>
                </a:solidFill>
                <a:latin typeface="Platypi" pitchFamily="34" charset="0"/>
                <a:ea typeface="Platypi" pitchFamily="34" charset="-122"/>
                <a:cs typeface="Platypi" pitchFamily="34" charset="-120"/>
              </a:rPr>
              <a:t>Implementing Buffer Module in Node.js</a:t>
            </a:r>
            <a:endParaRPr lang="en-US" sz="4860" dirty="0"/>
          </a:p>
        </p:txBody>
      </p:sp>
      <p:sp>
        <p:nvSpPr>
          <p:cNvPr id="8" name="Text 4"/>
          <p:cNvSpPr/>
          <p:nvPr/>
        </p:nvSpPr>
        <p:spPr>
          <a:xfrm>
            <a:off x="6350437" y="3364825"/>
            <a:ext cx="7415927" cy="1580198"/>
          </a:xfrm>
          <a:prstGeom prst="rect">
            <a:avLst/>
          </a:prstGeom>
          <a:noFill/>
          <a:ln/>
        </p:spPr>
        <p:txBody>
          <a:bodyPr wrap="square" rtlCol="0" anchor="t"/>
          <a:lstStyle/>
          <a:p>
            <a:pPr marL="0" indent="0">
              <a:lnSpc>
                <a:spcPts val="3110"/>
              </a:lnSpc>
              <a:buNone/>
            </a:pPr>
            <a:r>
              <a:rPr lang="en-US" sz="1944" dirty="0">
                <a:solidFill>
                  <a:srgbClr val="504C49"/>
                </a:solidFill>
                <a:latin typeface="Source Serif Pro" pitchFamily="34" charset="0"/>
                <a:ea typeface="Source Serif Pro" pitchFamily="34" charset="-122"/>
                <a:cs typeface="Source Serif Pro" pitchFamily="34" charset="-120"/>
              </a:rPr>
              <a:t>Implementing the Buffer module in Node.js is straightforward, requiring simple commands to create, manipulate, and utilize buffers for various tasks. Here's a basic example of how to use the Buffer module:</a:t>
            </a:r>
            <a:endParaRPr lang="en-US" sz="1944" dirty="0"/>
          </a:p>
        </p:txBody>
      </p:sp>
      <p:sp>
        <p:nvSpPr>
          <p:cNvPr id="9" name="Shape 5"/>
          <p:cNvSpPr/>
          <p:nvPr/>
        </p:nvSpPr>
        <p:spPr>
          <a:xfrm>
            <a:off x="6350437" y="5222677"/>
            <a:ext cx="7415927" cy="1555432"/>
          </a:xfrm>
          <a:prstGeom prst="roundRect">
            <a:avLst>
              <a:gd name="adj" fmla="val 2381"/>
            </a:avLst>
          </a:prstGeom>
          <a:solidFill>
            <a:srgbClr val="F3E3D8"/>
          </a:solidFill>
          <a:ln/>
        </p:spPr>
      </p:sp>
      <p:sp>
        <p:nvSpPr>
          <p:cNvPr id="10" name="Shape 6"/>
          <p:cNvSpPr/>
          <p:nvPr/>
        </p:nvSpPr>
        <p:spPr>
          <a:xfrm>
            <a:off x="6338173" y="5222677"/>
            <a:ext cx="7440454" cy="1555432"/>
          </a:xfrm>
          <a:prstGeom prst="roundRect">
            <a:avLst>
              <a:gd name="adj" fmla="val 2381"/>
            </a:avLst>
          </a:prstGeom>
          <a:solidFill>
            <a:srgbClr val="F3E3D8"/>
          </a:solidFill>
          <a:ln/>
        </p:spPr>
      </p:sp>
      <p:sp>
        <p:nvSpPr>
          <p:cNvPr id="11" name="Text 7"/>
          <p:cNvSpPr/>
          <p:nvPr/>
        </p:nvSpPr>
        <p:spPr>
          <a:xfrm>
            <a:off x="6584990" y="5407819"/>
            <a:ext cx="6946821" cy="1185148"/>
          </a:xfrm>
          <a:prstGeom prst="rect">
            <a:avLst/>
          </a:prstGeom>
          <a:noFill/>
          <a:ln/>
        </p:spPr>
        <p:txBody>
          <a:bodyPr wrap="square" rtlCol="0" anchor="t"/>
          <a:lstStyle/>
          <a:p>
            <a:pPr marL="0" indent="0">
              <a:lnSpc>
                <a:spcPts val="3110"/>
              </a:lnSpc>
              <a:buNone/>
            </a:pPr>
            <a:r>
              <a:rPr lang="en-US" sz="1944" dirty="0">
                <a:solidFill>
                  <a:srgbClr val="504C49"/>
                </a:solidFill>
                <a:highlight>
                  <a:srgbClr val="F3E3D8"/>
                </a:highlight>
                <a:latin typeface="Consolas" pitchFamily="34" charset="0"/>
                <a:ea typeface="Consolas" pitchFamily="34" charset="-122"/>
                <a:cs typeface="Consolas" pitchFamily="34" charset="-120"/>
              </a:rPr>
              <a:t>const buffer = Buffer.from('Hello World!');
console.log(buffer.toString()); // Output: Hello World!
</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a:ln/>
        </p:spPr>
      </p:sp>
      <p:sp>
        <p:nvSpPr>
          <p:cNvPr id="7" name="Text 3"/>
          <p:cNvSpPr/>
          <p:nvPr/>
        </p:nvSpPr>
        <p:spPr>
          <a:xfrm>
            <a:off x="714018" y="1376839"/>
            <a:ext cx="7715964" cy="1275159"/>
          </a:xfrm>
          <a:prstGeom prst="rect">
            <a:avLst/>
          </a:prstGeom>
          <a:noFill/>
          <a:ln/>
        </p:spPr>
        <p:txBody>
          <a:bodyPr wrap="square" rtlCol="0" anchor="t"/>
          <a:lstStyle/>
          <a:p>
            <a:pPr marL="0" indent="0">
              <a:lnSpc>
                <a:spcPts val="5020"/>
              </a:lnSpc>
              <a:buNone/>
            </a:pPr>
            <a:r>
              <a:rPr lang="en-US" sz="4016" dirty="0">
                <a:solidFill>
                  <a:srgbClr val="201B18"/>
                </a:solidFill>
                <a:latin typeface="Platypi" pitchFamily="34" charset="0"/>
                <a:ea typeface="Platypi" pitchFamily="34" charset="-122"/>
                <a:cs typeface="Platypi" pitchFamily="34" charset="-120"/>
              </a:rPr>
              <a:t>Handling Binary Data with Buffer Module</a:t>
            </a:r>
            <a:endParaRPr lang="en-US" sz="4016" dirty="0"/>
          </a:p>
        </p:txBody>
      </p:sp>
      <p:sp>
        <p:nvSpPr>
          <p:cNvPr id="8" name="Text 4"/>
          <p:cNvSpPr/>
          <p:nvPr/>
        </p:nvSpPr>
        <p:spPr>
          <a:xfrm>
            <a:off x="714018" y="2957989"/>
            <a:ext cx="7715964" cy="652462"/>
          </a:xfrm>
          <a:prstGeom prst="rect">
            <a:avLst/>
          </a:prstGeom>
          <a:noFill/>
          <a:ln/>
        </p:spPr>
        <p:txBody>
          <a:bodyPr wrap="squar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The Buffer module is particularly well-suited for handling binary data, enabling efficient storage, manipulation, and conversion of raw data into various formats.</a:t>
            </a:r>
            <a:endParaRPr lang="en-US" sz="1606" dirty="0"/>
          </a:p>
        </p:txBody>
      </p:sp>
      <p:sp>
        <p:nvSpPr>
          <p:cNvPr id="9" name="Shape 5"/>
          <p:cNvSpPr/>
          <p:nvPr/>
        </p:nvSpPr>
        <p:spPr>
          <a:xfrm>
            <a:off x="714018" y="3839885"/>
            <a:ext cx="7715964" cy="3012758"/>
          </a:xfrm>
          <a:prstGeom prst="roundRect">
            <a:avLst>
              <a:gd name="adj" fmla="val 1016"/>
            </a:avLst>
          </a:prstGeom>
          <a:noFill/>
          <a:ln w="7620">
            <a:solidFill>
              <a:srgbClr val="000000">
                <a:alpha val="8000"/>
              </a:srgbClr>
            </a:solidFill>
            <a:prstDash val="solid"/>
          </a:ln>
        </p:spPr>
      </p:sp>
      <p:sp>
        <p:nvSpPr>
          <p:cNvPr id="10" name="Shape 6"/>
          <p:cNvSpPr/>
          <p:nvPr/>
        </p:nvSpPr>
        <p:spPr>
          <a:xfrm>
            <a:off x="721638" y="3847505"/>
            <a:ext cx="7700724" cy="586264"/>
          </a:xfrm>
          <a:prstGeom prst="rect">
            <a:avLst/>
          </a:prstGeom>
          <a:solidFill>
            <a:srgbClr val="FFFFFF">
              <a:alpha val="4000"/>
            </a:srgbClr>
          </a:solidFill>
          <a:ln/>
        </p:spPr>
      </p:sp>
      <p:sp>
        <p:nvSpPr>
          <p:cNvPr id="11" name="Text 7"/>
          <p:cNvSpPr/>
          <p:nvPr/>
        </p:nvSpPr>
        <p:spPr>
          <a:xfrm>
            <a:off x="925592" y="3977521"/>
            <a:ext cx="3438644" cy="326231"/>
          </a:xfrm>
          <a:prstGeom prst="rect">
            <a:avLst/>
          </a:prstGeom>
          <a:noFill/>
          <a:ln/>
        </p:spPr>
        <p:txBody>
          <a:bodyPr wrap="non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Buffer.from(string)</a:t>
            </a:r>
            <a:endParaRPr lang="en-US" sz="1606" dirty="0"/>
          </a:p>
        </p:txBody>
      </p:sp>
      <p:sp>
        <p:nvSpPr>
          <p:cNvPr id="12" name="Text 8"/>
          <p:cNvSpPr/>
          <p:nvPr/>
        </p:nvSpPr>
        <p:spPr>
          <a:xfrm>
            <a:off x="4779764" y="3977521"/>
            <a:ext cx="3438644" cy="326231"/>
          </a:xfrm>
          <a:prstGeom prst="rect">
            <a:avLst/>
          </a:prstGeom>
          <a:noFill/>
          <a:ln/>
        </p:spPr>
        <p:txBody>
          <a:bodyPr wrap="non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Creates a buffer from a string.</a:t>
            </a:r>
            <a:endParaRPr lang="en-US" sz="1606" dirty="0"/>
          </a:p>
        </p:txBody>
      </p:sp>
      <p:sp>
        <p:nvSpPr>
          <p:cNvPr id="13" name="Shape 9"/>
          <p:cNvSpPr/>
          <p:nvPr/>
        </p:nvSpPr>
        <p:spPr>
          <a:xfrm>
            <a:off x="721638" y="4433768"/>
            <a:ext cx="7700724" cy="912495"/>
          </a:xfrm>
          <a:prstGeom prst="rect">
            <a:avLst/>
          </a:prstGeom>
          <a:solidFill>
            <a:srgbClr val="000000">
              <a:alpha val="4000"/>
            </a:srgbClr>
          </a:solidFill>
          <a:ln/>
        </p:spPr>
      </p:sp>
      <p:sp>
        <p:nvSpPr>
          <p:cNvPr id="14" name="Text 10"/>
          <p:cNvSpPr/>
          <p:nvPr/>
        </p:nvSpPr>
        <p:spPr>
          <a:xfrm>
            <a:off x="925592" y="4563785"/>
            <a:ext cx="3438644" cy="326231"/>
          </a:xfrm>
          <a:prstGeom prst="rect">
            <a:avLst/>
          </a:prstGeom>
          <a:noFill/>
          <a:ln/>
        </p:spPr>
        <p:txBody>
          <a:bodyPr wrap="non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Buffer.from(array)</a:t>
            </a:r>
            <a:endParaRPr lang="en-US" sz="1606" dirty="0"/>
          </a:p>
        </p:txBody>
      </p:sp>
      <p:sp>
        <p:nvSpPr>
          <p:cNvPr id="15" name="Text 11"/>
          <p:cNvSpPr/>
          <p:nvPr/>
        </p:nvSpPr>
        <p:spPr>
          <a:xfrm>
            <a:off x="4779764" y="4563785"/>
            <a:ext cx="3438644" cy="652462"/>
          </a:xfrm>
          <a:prstGeom prst="rect">
            <a:avLst/>
          </a:prstGeom>
          <a:noFill/>
          <a:ln/>
        </p:spPr>
        <p:txBody>
          <a:bodyPr wrap="squar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Creates a buffer from an array of integers representing bytes.</a:t>
            </a:r>
            <a:endParaRPr lang="en-US" sz="1606" dirty="0"/>
          </a:p>
        </p:txBody>
      </p:sp>
      <p:sp>
        <p:nvSpPr>
          <p:cNvPr id="16" name="Shape 12"/>
          <p:cNvSpPr/>
          <p:nvPr/>
        </p:nvSpPr>
        <p:spPr>
          <a:xfrm>
            <a:off x="721638" y="5346263"/>
            <a:ext cx="7700724" cy="586264"/>
          </a:xfrm>
          <a:prstGeom prst="rect">
            <a:avLst/>
          </a:prstGeom>
          <a:solidFill>
            <a:srgbClr val="FFFFFF">
              <a:alpha val="4000"/>
            </a:srgbClr>
          </a:solidFill>
          <a:ln/>
        </p:spPr>
      </p:sp>
      <p:sp>
        <p:nvSpPr>
          <p:cNvPr id="17" name="Text 13"/>
          <p:cNvSpPr/>
          <p:nvPr/>
        </p:nvSpPr>
        <p:spPr>
          <a:xfrm>
            <a:off x="925592" y="5476280"/>
            <a:ext cx="3438644" cy="326231"/>
          </a:xfrm>
          <a:prstGeom prst="rect">
            <a:avLst/>
          </a:prstGeom>
          <a:noFill/>
          <a:ln/>
        </p:spPr>
        <p:txBody>
          <a:bodyPr wrap="non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Buffer.from(buffer)</a:t>
            </a:r>
            <a:endParaRPr lang="en-US" sz="1606" dirty="0"/>
          </a:p>
        </p:txBody>
      </p:sp>
      <p:sp>
        <p:nvSpPr>
          <p:cNvPr id="18" name="Text 14"/>
          <p:cNvSpPr/>
          <p:nvPr/>
        </p:nvSpPr>
        <p:spPr>
          <a:xfrm>
            <a:off x="4779764" y="5476280"/>
            <a:ext cx="3438644" cy="326231"/>
          </a:xfrm>
          <a:prstGeom prst="rect">
            <a:avLst/>
          </a:prstGeom>
          <a:noFill/>
          <a:ln/>
        </p:spPr>
        <p:txBody>
          <a:bodyPr wrap="non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Creates a copy of an existing buffer.</a:t>
            </a:r>
            <a:endParaRPr lang="en-US" sz="1606" dirty="0"/>
          </a:p>
        </p:txBody>
      </p:sp>
      <p:sp>
        <p:nvSpPr>
          <p:cNvPr id="19" name="Shape 15"/>
          <p:cNvSpPr/>
          <p:nvPr/>
        </p:nvSpPr>
        <p:spPr>
          <a:xfrm>
            <a:off x="721638" y="5932527"/>
            <a:ext cx="7700724" cy="912495"/>
          </a:xfrm>
          <a:prstGeom prst="rect">
            <a:avLst/>
          </a:prstGeom>
          <a:solidFill>
            <a:srgbClr val="000000">
              <a:alpha val="4000"/>
            </a:srgbClr>
          </a:solidFill>
          <a:ln/>
        </p:spPr>
      </p:sp>
      <p:sp>
        <p:nvSpPr>
          <p:cNvPr id="20" name="Text 16"/>
          <p:cNvSpPr/>
          <p:nvPr/>
        </p:nvSpPr>
        <p:spPr>
          <a:xfrm>
            <a:off x="925592" y="6062543"/>
            <a:ext cx="3438644" cy="326231"/>
          </a:xfrm>
          <a:prstGeom prst="rect">
            <a:avLst/>
          </a:prstGeom>
          <a:noFill/>
          <a:ln/>
        </p:spPr>
        <p:txBody>
          <a:bodyPr wrap="non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Buffer.alloc(size)</a:t>
            </a:r>
            <a:endParaRPr lang="en-US" sz="1606" dirty="0"/>
          </a:p>
        </p:txBody>
      </p:sp>
      <p:sp>
        <p:nvSpPr>
          <p:cNvPr id="21" name="Text 17"/>
          <p:cNvSpPr/>
          <p:nvPr/>
        </p:nvSpPr>
        <p:spPr>
          <a:xfrm>
            <a:off x="4779764" y="6062543"/>
            <a:ext cx="3438644" cy="652462"/>
          </a:xfrm>
          <a:prstGeom prst="rect">
            <a:avLst/>
          </a:prstGeom>
          <a:noFill/>
          <a:ln/>
        </p:spPr>
        <p:txBody>
          <a:bodyPr wrap="square" rtlCol="0" anchor="t"/>
          <a:lstStyle/>
          <a:p>
            <a:pPr marL="0" indent="0">
              <a:lnSpc>
                <a:spcPts val="2570"/>
              </a:lnSpc>
              <a:buNone/>
            </a:pPr>
            <a:r>
              <a:rPr lang="en-US" sz="1606" dirty="0">
                <a:solidFill>
                  <a:srgbClr val="504C49"/>
                </a:solidFill>
                <a:latin typeface="Source Serif Pro" pitchFamily="34" charset="0"/>
                <a:ea typeface="Source Serif Pro" pitchFamily="34" charset="-122"/>
                <a:cs typeface="Source Serif Pro" pitchFamily="34" charset="-120"/>
              </a:rPr>
              <a:t>Allocates a new buffer of the specified size, filled with zeros.</a:t>
            </a:r>
            <a:endParaRPr lang="en-US" sz="160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805029"/>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160270"/>
          </a:xfrm>
          <a:prstGeom prst="rect">
            <a:avLst/>
          </a:prstGeom>
        </p:spPr>
      </p:pic>
      <p:sp>
        <p:nvSpPr>
          <p:cNvPr id="5" name="Shape 2"/>
          <p:cNvSpPr/>
          <p:nvPr/>
        </p:nvSpPr>
        <p:spPr>
          <a:xfrm>
            <a:off x="0" y="0"/>
            <a:ext cx="14630400" cy="2160270"/>
          </a:xfrm>
          <a:prstGeom prst="rect">
            <a:avLst/>
          </a:prstGeom>
          <a:solidFill>
            <a:srgbClr val="E5E0DF"/>
          </a:solidFill>
          <a:ln/>
        </p:spPr>
      </p:sp>
      <p:sp>
        <p:nvSpPr>
          <p:cNvPr id="7" name="Text 3"/>
          <p:cNvSpPr/>
          <p:nvPr/>
        </p:nvSpPr>
        <p:spPr>
          <a:xfrm>
            <a:off x="2594967" y="2635448"/>
            <a:ext cx="8356759" cy="540068"/>
          </a:xfrm>
          <a:prstGeom prst="rect">
            <a:avLst/>
          </a:prstGeom>
          <a:noFill/>
          <a:ln/>
        </p:spPr>
        <p:txBody>
          <a:bodyPr wrap="none" rtlCol="0" anchor="t"/>
          <a:lstStyle/>
          <a:p>
            <a:pPr marL="0" indent="0">
              <a:lnSpc>
                <a:spcPts val="4253"/>
              </a:lnSpc>
              <a:buNone/>
            </a:pPr>
            <a:r>
              <a:rPr lang="en-US" sz="3402" dirty="0">
                <a:solidFill>
                  <a:srgbClr val="201B18"/>
                </a:solidFill>
                <a:latin typeface="Platypi" pitchFamily="34" charset="0"/>
                <a:ea typeface="Platypi" pitchFamily="34" charset="-122"/>
                <a:cs typeface="Platypi" pitchFamily="34" charset="-120"/>
              </a:rPr>
              <a:t>Optimizing Buffer Module Performance</a:t>
            </a:r>
            <a:endParaRPr lang="en-US" sz="3402" dirty="0"/>
          </a:p>
        </p:txBody>
      </p:sp>
      <p:sp>
        <p:nvSpPr>
          <p:cNvPr id="8" name="Text 4"/>
          <p:cNvSpPr/>
          <p:nvPr/>
        </p:nvSpPr>
        <p:spPr>
          <a:xfrm>
            <a:off x="2594967" y="3434715"/>
            <a:ext cx="9440347" cy="553164"/>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Optimizing the Buffer module's performance is essential for ensuring efficient data handling, reducing memory overhead, and improving overall application speed.</a:t>
            </a:r>
            <a:endParaRPr lang="en-US" sz="1361" dirty="0"/>
          </a:p>
        </p:txBody>
      </p:sp>
      <p:pic>
        <p:nvPicPr>
          <p:cNvPr id="9" name="Image 2" descr="preencoded.png"/>
          <p:cNvPicPr>
            <a:picLocks noChangeAspect="1"/>
          </p:cNvPicPr>
          <p:nvPr/>
        </p:nvPicPr>
        <p:blipFill>
          <a:blip r:embed="rId4"/>
          <a:stretch>
            <a:fillRect/>
          </a:stretch>
        </p:blipFill>
        <p:spPr>
          <a:xfrm>
            <a:off x="2594967" y="4182189"/>
            <a:ext cx="864037" cy="1382554"/>
          </a:xfrm>
          <a:prstGeom prst="rect">
            <a:avLst/>
          </a:prstGeom>
        </p:spPr>
      </p:pic>
      <p:sp>
        <p:nvSpPr>
          <p:cNvPr id="10" name="Text 5"/>
          <p:cNvSpPr/>
          <p:nvPr/>
        </p:nvSpPr>
        <p:spPr>
          <a:xfrm>
            <a:off x="3718203" y="4354949"/>
            <a:ext cx="2672596"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Minimize Buffer Creation</a:t>
            </a:r>
            <a:endParaRPr lang="en-US" sz="1701" dirty="0"/>
          </a:p>
        </p:txBody>
      </p:sp>
      <p:sp>
        <p:nvSpPr>
          <p:cNvPr id="11" name="Text 6"/>
          <p:cNvSpPr/>
          <p:nvPr/>
        </p:nvSpPr>
        <p:spPr>
          <a:xfrm>
            <a:off x="3718203" y="4728448"/>
            <a:ext cx="8317111" cy="276582"/>
          </a:xfrm>
          <a:prstGeom prst="rect">
            <a:avLst/>
          </a:prstGeom>
          <a:noFill/>
          <a:ln/>
        </p:spPr>
        <p:txBody>
          <a:bodyPr wrap="non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Avoid creating unnecessary buffers by reusing existing buffers when possible.</a:t>
            </a:r>
            <a:endParaRPr lang="en-US" sz="1361" dirty="0"/>
          </a:p>
        </p:txBody>
      </p:sp>
      <p:pic>
        <p:nvPicPr>
          <p:cNvPr id="12" name="Image 3" descr="preencoded.png"/>
          <p:cNvPicPr>
            <a:picLocks noChangeAspect="1"/>
          </p:cNvPicPr>
          <p:nvPr/>
        </p:nvPicPr>
        <p:blipFill>
          <a:blip r:embed="rId5"/>
          <a:stretch>
            <a:fillRect/>
          </a:stretch>
        </p:blipFill>
        <p:spPr>
          <a:xfrm>
            <a:off x="2594967" y="5564743"/>
            <a:ext cx="864037" cy="1382554"/>
          </a:xfrm>
          <a:prstGeom prst="rect">
            <a:avLst/>
          </a:prstGeom>
        </p:spPr>
      </p:pic>
      <p:sp>
        <p:nvSpPr>
          <p:cNvPr id="13" name="Text 7"/>
          <p:cNvSpPr/>
          <p:nvPr/>
        </p:nvSpPr>
        <p:spPr>
          <a:xfrm>
            <a:off x="3718203" y="5737503"/>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Use Buffer.pool</a:t>
            </a:r>
            <a:endParaRPr lang="en-US" sz="1701" dirty="0"/>
          </a:p>
        </p:txBody>
      </p:sp>
      <p:sp>
        <p:nvSpPr>
          <p:cNvPr id="14" name="Text 8"/>
          <p:cNvSpPr/>
          <p:nvPr/>
        </p:nvSpPr>
        <p:spPr>
          <a:xfrm>
            <a:off x="3718203" y="6111002"/>
            <a:ext cx="8317111" cy="276582"/>
          </a:xfrm>
          <a:prstGeom prst="rect">
            <a:avLst/>
          </a:prstGeom>
          <a:noFill/>
          <a:ln/>
        </p:spPr>
        <p:txBody>
          <a:bodyPr wrap="non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Buffer.pool allows for efficient reuse of pre-allocated buffers, reducing memory allocation overhead.</a:t>
            </a:r>
            <a:endParaRPr lang="en-US" sz="1361" dirty="0"/>
          </a:p>
        </p:txBody>
      </p:sp>
      <p:pic>
        <p:nvPicPr>
          <p:cNvPr id="15" name="Image 4" descr="preencoded.png"/>
          <p:cNvPicPr>
            <a:picLocks noChangeAspect="1"/>
          </p:cNvPicPr>
          <p:nvPr/>
        </p:nvPicPr>
        <p:blipFill>
          <a:blip r:embed="rId6"/>
          <a:stretch>
            <a:fillRect/>
          </a:stretch>
        </p:blipFill>
        <p:spPr>
          <a:xfrm>
            <a:off x="2594967" y="6947297"/>
            <a:ext cx="864037" cy="1382554"/>
          </a:xfrm>
          <a:prstGeom prst="rect">
            <a:avLst/>
          </a:prstGeom>
        </p:spPr>
      </p:pic>
      <p:sp>
        <p:nvSpPr>
          <p:cNvPr id="16" name="Text 9"/>
          <p:cNvSpPr/>
          <p:nvPr/>
        </p:nvSpPr>
        <p:spPr>
          <a:xfrm>
            <a:off x="3718203" y="7120057"/>
            <a:ext cx="2765703"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Avoid Unnecessary Copies</a:t>
            </a:r>
            <a:endParaRPr lang="en-US" sz="1701" dirty="0"/>
          </a:p>
        </p:txBody>
      </p:sp>
      <p:sp>
        <p:nvSpPr>
          <p:cNvPr id="17" name="Text 10"/>
          <p:cNvSpPr/>
          <p:nvPr/>
        </p:nvSpPr>
        <p:spPr>
          <a:xfrm>
            <a:off x="3718203" y="7493556"/>
            <a:ext cx="8317111" cy="276582"/>
          </a:xfrm>
          <a:prstGeom prst="rect">
            <a:avLst/>
          </a:prstGeom>
          <a:noFill/>
          <a:ln/>
        </p:spPr>
        <p:txBody>
          <a:bodyPr wrap="non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Minimize data copying operations by using the slice() method to create views of existing buffers.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5486400" cy="9624655"/>
          </a:xfrm>
          <a:prstGeom prst="rect">
            <a:avLst/>
          </a:prstGeom>
        </p:spPr>
      </p:pic>
      <p:sp>
        <p:nvSpPr>
          <p:cNvPr id="5" name="Shape 2"/>
          <p:cNvSpPr/>
          <p:nvPr/>
        </p:nvSpPr>
        <p:spPr>
          <a:xfrm>
            <a:off x="0" y="1"/>
            <a:ext cx="5486400" cy="8229600"/>
          </a:xfrm>
          <a:prstGeom prst="rect">
            <a:avLst/>
          </a:prstGeom>
          <a:solidFill>
            <a:srgbClr val="E5E0DF"/>
          </a:solidFill>
          <a:ln/>
        </p:spPr>
      </p:sp>
      <p:sp>
        <p:nvSpPr>
          <p:cNvPr id="7" name="Text 3"/>
          <p:cNvSpPr/>
          <p:nvPr/>
        </p:nvSpPr>
        <p:spPr>
          <a:xfrm>
            <a:off x="6091238" y="475178"/>
            <a:ext cx="6589514" cy="540068"/>
          </a:xfrm>
          <a:prstGeom prst="rect">
            <a:avLst/>
          </a:prstGeom>
          <a:noFill/>
          <a:ln/>
        </p:spPr>
        <p:txBody>
          <a:bodyPr wrap="none" rtlCol="0" anchor="t"/>
          <a:lstStyle/>
          <a:p>
            <a:pPr marL="0" indent="0">
              <a:lnSpc>
                <a:spcPts val="4253"/>
              </a:lnSpc>
              <a:buNone/>
            </a:pPr>
            <a:r>
              <a:rPr lang="en-US" sz="3402" dirty="0">
                <a:solidFill>
                  <a:srgbClr val="201B18"/>
                </a:solidFill>
                <a:latin typeface="Platypi" pitchFamily="34" charset="0"/>
                <a:ea typeface="Platypi" pitchFamily="34" charset="-122"/>
                <a:cs typeface="Platypi" pitchFamily="34" charset="-120"/>
              </a:rPr>
              <a:t>Conclusion and Key Takeaways</a:t>
            </a:r>
            <a:endParaRPr lang="en-US" sz="3402" dirty="0"/>
          </a:p>
        </p:txBody>
      </p:sp>
      <p:sp>
        <p:nvSpPr>
          <p:cNvPr id="8" name="Text 4"/>
          <p:cNvSpPr/>
          <p:nvPr/>
        </p:nvSpPr>
        <p:spPr>
          <a:xfrm>
            <a:off x="6091238" y="1274445"/>
            <a:ext cx="7934325" cy="829747"/>
          </a:xfrm>
          <a:prstGeom prst="rect">
            <a:avLst/>
          </a:prstGeom>
          <a:noFill/>
          <a:ln/>
        </p:spPr>
        <p:txBody>
          <a:bodyPr wrap="square" rtlCol="0" anchor="t"/>
          <a:lstStyle/>
          <a:p>
            <a:pPr marL="0" indent="0">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The Buffer module is a fundamental tool in Node.js, offering efficient and reliable handling of binary data. By understanding its capabilities and best practices, developers can enhance application performance, data integrity, and overall user experience.</a:t>
            </a:r>
            <a:endParaRPr lang="en-US" sz="1361" dirty="0"/>
          </a:p>
        </p:txBody>
      </p:sp>
      <p:sp>
        <p:nvSpPr>
          <p:cNvPr id="10" name="Text 5"/>
          <p:cNvSpPr/>
          <p:nvPr/>
        </p:nvSpPr>
        <p:spPr>
          <a:xfrm>
            <a:off x="6091238" y="2652963"/>
            <a:ext cx="283714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Performance Optimization</a:t>
            </a:r>
            <a:endParaRPr lang="en-US" sz="1701" dirty="0"/>
          </a:p>
        </p:txBody>
      </p:sp>
      <p:sp>
        <p:nvSpPr>
          <p:cNvPr id="11" name="Text 6"/>
          <p:cNvSpPr/>
          <p:nvPr/>
        </p:nvSpPr>
        <p:spPr>
          <a:xfrm>
            <a:off x="6091238" y="2980994"/>
            <a:ext cx="7934325" cy="868032"/>
          </a:xfrm>
          <a:prstGeom prst="rect">
            <a:avLst/>
          </a:prstGeom>
          <a:noFill/>
          <a:ln/>
        </p:spPr>
        <p:txBody>
          <a:bodyPr wrap="non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Prioritize performance by minimizing buffer creation and copying operations.</a:t>
            </a:r>
            <a:endParaRPr lang="en-US" sz="1361" dirty="0"/>
          </a:p>
        </p:txBody>
      </p:sp>
      <p:sp>
        <p:nvSpPr>
          <p:cNvPr id="13" name="Text 7"/>
          <p:cNvSpPr/>
          <p:nvPr/>
        </p:nvSpPr>
        <p:spPr>
          <a:xfrm>
            <a:off x="6091238" y="3533643"/>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Data Integrity</a:t>
            </a:r>
            <a:endParaRPr lang="en-US" sz="1701" dirty="0"/>
          </a:p>
        </p:txBody>
      </p:sp>
      <p:sp>
        <p:nvSpPr>
          <p:cNvPr id="14" name="Text 8"/>
          <p:cNvSpPr/>
          <p:nvPr/>
        </p:nvSpPr>
        <p:spPr>
          <a:xfrm>
            <a:off x="6091238" y="3907142"/>
            <a:ext cx="7934325" cy="276582"/>
          </a:xfrm>
          <a:prstGeom prst="rect">
            <a:avLst/>
          </a:prstGeom>
          <a:noFill/>
          <a:ln/>
        </p:spPr>
        <p:txBody>
          <a:bodyPr wrap="non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Ensure data integrity by carefully handling binary data using appropriate methods.</a:t>
            </a:r>
            <a:endParaRPr lang="en-US" sz="1361" dirty="0"/>
          </a:p>
        </p:txBody>
      </p:sp>
      <p:sp>
        <p:nvSpPr>
          <p:cNvPr id="16" name="Text 9"/>
          <p:cNvSpPr/>
          <p:nvPr/>
        </p:nvSpPr>
        <p:spPr>
          <a:xfrm>
            <a:off x="6091238" y="4405115"/>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Versatility</a:t>
            </a:r>
            <a:endParaRPr lang="en-US" sz="1701" dirty="0"/>
          </a:p>
        </p:txBody>
      </p:sp>
      <p:sp>
        <p:nvSpPr>
          <p:cNvPr id="17" name="Text 10"/>
          <p:cNvSpPr/>
          <p:nvPr/>
        </p:nvSpPr>
        <p:spPr>
          <a:xfrm>
            <a:off x="6091238" y="4778614"/>
            <a:ext cx="7934325" cy="553164"/>
          </a:xfrm>
          <a:prstGeom prst="rect">
            <a:avLst/>
          </a:prstGeom>
          <a:noFill/>
          <a:ln/>
        </p:spPr>
        <p:txBody>
          <a:bodyPr wrap="squar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Utilize the Buffer module's versatility to handle a wide range of data types, including strings, integers, and binary data.</a:t>
            </a:r>
            <a:endParaRPr lang="en-US" sz="1361" dirty="0"/>
          </a:p>
        </p:txBody>
      </p:sp>
      <p:sp>
        <p:nvSpPr>
          <p:cNvPr id="19" name="Text 11"/>
          <p:cNvSpPr/>
          <p:nvPr/>
        </p:nvSpPr>
        <p:spPr>
          <a:xfrm>
            <a:off x="6091238" y="5553169"/>
            <a:ext cx="2160270" cy="269915"/>
          </a:xfrm>
          <a:prstGeom prst="rect">
            <a:avLst/>
          </a:prstGeom>
          <a:noFill/>
          <a:ln/>
        </p:spPr>
        <p:txBody>
          <a:bodyPr wrap="none" rtlCol="0" anchor="t"/>
          <a:lstStyle/>
          <a:p>
            <a:pPr marL="0" indent="0" algn="l">
              <a:lnSpc>
                <a:spcPts val="2126"/>
              </a:lnSpc>
              <a:buNone/>
            </a:pPr>
            <a:r>
              <a:rPr lang="en-US" sz="1701" dirty="0">
                <a:solidFill>
                  <a:srgbClr val="504C49"/>
                </a:solidFill>
                <a:latin typeface="Platypi" pitchFamily="34" charset="0"/>
                <a:ea typeface="Platypi" pitchFamily="34" charset="-122"/>
                <a:cs typeface="Platypi" pitchFamily="34" charset="-120"/>
              </a:rPr>
              <a:t>Ease of Use</a:t>
            </a:r>
            <a:endParaRPr lang="en-US" sz="1701" dirty="0"/>
          </a:p>
        </p:txBody>
      </p:sp>
      <p:sp>
        <p:nvSpPr>
          <p:cNvPr id="20" name="Text 12"/>
          <p:cNvSpPr/>
          <p:nvPr/>
        </p:nvSpPr>
        <p:spPr>
          <a:xfrm>
            <a:off x="6091238" y="5926668"/>
            <a:ext cx="7934325" cy="276582"/>
          </a:xfrm>
          <a:prstGeom prst="rect">
            <a:avLst/>
          </a:prstGeom>
          <a:noFill/>
          <a:ln/>
        </p:spPr>
        <p:txBody>
          <a:bodyPr wrap="none" rtlCol="0" anchor="t"/>
          <a:lstStyle/>
          <a:p>
            <a:pPr marL="0" indent="0" algn="l">
              <a:lnSpc>
                <a:spcPts val="2177"/>
              </a:lnSpc>
              <a:buNone/>
            </a:pPr>
            <a:r>
              <a:rPr lang="en-US" sz="1361" dirty="0">
                <a:solidFill>
                  <a:srgbClr val="504C49"/>
                </a:solidFill>
                <a:latin typeface="Source Serif Pro" pitchFamily="34" charset="0"/>
                <a:ea typeface="Source Serif Pro" pitchFamily="34" charset="-122"/>
                <a:cs typeface="Source Serif Pro" pitchFamily="34" charset="-120"/>
              </a:rPr>
              <a:t>Leverage the Buffer module's simple API for seamless integration into Node.js applications.</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749</Words>
  <Application>Microsoft Office PowerPoint</Application>
  <PresentationFormat>Custom</PresentationFormat>
  <Paragraphs>75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917032534440</cp:lastModifiedBy>
  <cp:revision>3</cp:revision>
  <dcterms:created xsi:type="dcterms:W3CDTF">2024-08-28T07:19:15Z</dcterms:created>
  <dcterms:modified xsi:type="dcterms:W3CDTF">2024-11-01T05:25:48Z</dcterms:modified>
</cp:coreProperties>
</file>