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embeddedFontLst>
    <p:embeddedFont>
      <p:font typeface="Montserrat"/>
      <p:regular r:id="rId13"/>
    </p:embeddedFont>
    <p:embeddedFont>
      <p:font typeface="Montserrat"/>
      <p:regular r:id="rId14"/>
    </p:embeddedFont>
    <p:embeddedFont>
      <p:font typeface="Montserrat"/>
      <p:regular r:id="rId15"/>
    </p:embeddedFont>
    <p:embeddedFont>
      <p:font typeface="Montserrat"/>
      <p:regular r:id="rId16"/>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198" y="1466017"/>
            <a:ext cx="7416403" cy="1935242"/>
          </a:xfrm>
          <a:prstGeom prst="rect">
            <a:avLst/>
          </a:prstGeom>
          <a:noFill/>
          <a:ln/>
        </p:spPr>
        <p:txBody>
          <a:bodyPr wrap="square" lIns="0" tIns="0" rIns="0" bIns="0" rtlCol="0" anchor="t"/>
          <a:lstStyle/>
          <a:p>
            <a:pPr indent="0" marL="0">
              <a:lnSpc>
                <a:spcPts val="7600"/>
              </a:lnSpc>
              <a:buNone/>
            </a:pPr>
            <a:r>
              <a:rPr lang="en-US" sz="6050" b="1" spc="-61" kern="0" dirty="0">
                <a:solidFill>
                  <a:srgbClr val="FFFFFF"/>
                </a:solidFill>
                <a:latin typeface="Montserrat" pitchFamily="34" charset="0"/>
                <a:ea typeface="Montserrat" pitchFamily="34" charset="-122"/>
                <a:cs typeface="Montserrat" pitchFamily="34" charset="-120"/>
              </a:rPr>
              <a:t>Introduction to React</a:t>
            </a:r>
            <a:endParaRPr lang="en-US" sz="6050" dirty="0"/>
          </a:p>
        </p:txBody>
      </p:sp>
      <p:sp>
        <p:nvSpPr>
          <p:cNvPr id="4" name="Text 1"/>
          <p:cNvSpPr/>
          <p:nvPr/>
        </p:nvSpPr>
        <p:spPr>
          <a:xfrm>
            <a:off x="6350198" y="3771424"/>
            <a:ext cx="7416403" cy="1850827"/>
          </a:xfrm>
          <a:prstGeom prst="rect">
            <a:avLst/>
          </a:prstGeom>
          <a:noFill/>
          <a:ln/>
        </p:spPr>
        <p:txBody>
          <a:bodyPr wrap="squar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React is a popular JavaScript library for building user interfaces. It provides a component-based architecture that encourages code reusability and maintainability. React is known for its virtual DOM, which enhances performance and makes it a great choice for building dynamic and interactive web applications.</a:t>
            </a:r>
            <a:endParaRPr lang="en-US" sz="1900" dirty="0"/>
          </a:p>
        </p:txBody>
      </p:sp>
      <p:sp>
        <p:nvSpPr>
          <p:cNvPr id="5" name="Shape 2"/>
          <p:cNvSpPr/>
          <p:nvPr/>
        </p:nvSpPr>
        <p:spPr>
          <a:xfrm>
            <a:off x="6350198" y="6134219"/>
            <a:ext cx="394930" cy="394930"/>
          </a:xfrm>
          <a:prstGeom prst="roundRect">
            <a:avLst>
              <a:gd name="adj" fmla="val 23151155"/>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357818" y="6141839"/>
            <a:ext cx="379690" cy="379690"/>
          </a:xfrm>
          <a:prstGeom prst="rect">
            <a:avLst/>
          </a:prstGeom>
        </p:spPr>
      </p:pic>
      <p:sp>
        <p:nvSpPr>
          <p:cNvPr id="7" name="Text 3"/>
          <p:cNvSpPr/>
          <p:nvPr/>
        </p:nvSpPr>
        <p:spPr>
          <a:xfrm>
            <a:off x="6868478" y="5899904"/>
            <a:ext cx="6898124" cy="863679"/>
          </a:xfrm>
          <a:prstGeom prst="rect">
            <a:avLst/>
          </a:prstGeom>
          <a:noFill/>
          <a:ln/>
        </p:spPr>
        <p:txBody>
          <a:bodyPr wrap="square" lIns="0" tIns="0" rIns="0" bIns="0" rtlCol="0" anchor="t"/>
          <a:lstStyle/>
          <a:p>
            <a:pPr algn="l" indent="0" marL="0">
              <a:lnSpc>
                <a:spcPts val="3400"/>
              </a:lnSpc>
              <a:buNone/>
            </a:pPr>
            <a:r>
              <a:rPr lang="en-US" sz="2400" b="1" dirty="0">
                <a:solidFill>
                  <a:srgbClr val="E2E6E9"/>
                </a:solidFill>
                <a:latin typeface="Source Sans Pro" pitchFamily="34" charset="0"/>
                <a:ea typeface="Source Sans Pro" pitchFamily="34" charset="-122"/>
                <a:cs typeface="Source Sans Pro" pitchFamily="34" charset="-120"/>
              </a:rPr>
              <a:t>by 22H51A0542-MOHAMMED JAFAR SADIQ B.Tech-CSE(2022-26)</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1658303"/>
            <a:ext cx="5609749" cy="701278"/>
          </a:xfrm>
          <a:prstGeom prst="rect">
            <a:avLst/>
          </a:prstGeom>
          <a:noFill/>
          <a:ln/>
        </p:spPr>
        <p:txBody>
          <a:bodyPr wrap="none" lIns="0" tIns="0" rIns="0" bIns="0" rtlCol="0" anchor="t"/>
          <a:lstStyle/>
          <a:p>
            <a:pPr indent="0" marL="0">
              <a:lnSpc>
                <a:spcPts val="5500"/>
              </a:lnSpc>
              <a:buNone/>
            </a:pPr>
            <a:r>
              <a:rPr lang="en-US" sz="4400" b="1" spc="-44" kern="0" dirty="0">
                <a:solidFill>
                  <a:srgbClr val="FFFFFF"/>
                </a:solidFill>
                <a:latin typeface="Montserrat" pitchFamily="34" charset="0"/>
                <a:ea typeface="Montserrat" pitchFamily="34" charset="-122"/>
                <a:cs typeface="Montserrat" pitchFamily="34" charset="-120"/>
              </a:rPr>
              <a:t>React Components</a:t>
            </a:r>
            <a:endParaRPr lang="en-US" sz="4400" dirty="0"/>
          </a:p>
        </p:txBody>
      </p:sp>
      <p:sp>
        <p:nvSpPr>
          <p:cNvPr id="4" name="Text 1"/>
          <p:cNvSpPr/>
          <p:nvPr/>
        </p:nvSpPr>
        <p:spPr>
          <a:xfrm>
            <a:off x="863798" y="2729746"/>
            <a:ext cx="7416403" cy="1110496"/>
          </a:xfrm>
          <a:prstGeom prst="rect">
            <a:avLst/>
          </a:prstGeom>
          <a:noFill/>
          <a:ln/>
        </p:spPr>
        <p:txBody>
          <a:bodyPr wrap="squar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React components are the building blocks of React applications. They are independent and reusable units of UI code. Each component can have its own state and logic, which makes them highly flexible.</a:t>
            </a:r>
            <a:endParaRPr lang="en-US" sz="1900" dirty="0"/>
          </a:p>
        </p:txBody>
      </p:sp>
      <p:sp>
        <p:nvSpPr>
          <p:cNvPr id="5" name="Shape 2"/>
          <p:cNvSpPr/>
          <p:nvPr/>
        </p:nvSpPr>
        <p:spPr>
          <a:xfrm>
            <a:off x="863798" y="4117896"/>
            <a:ext cx="3584853" cy="2453402"/>
          </a:xfrm>
          <a:prstGeom prst="roundRect">
            <a:avLst>
              <a:gd name="adj" fmla="val 1509"/>
            </a:avLst>
          </a:prstGeom>
          <a:solidFill>
            <a:srgbClr val="303132"/>
          </a:solidFill>
          <a:ln/>
        </p:spPr>
      </p:sp>
      <p:sp>
        <p:nvSpPr>
          <p:cNvPr id="6" name="Text 3"/>
          <p:cNvSpPr/>
          <p:nvPr/>
        </p:nvSpPr>
        <p:spPr>
          <a:xfrm>
            <a:off x="1110615" y="4364712"/>
            <a:ext cx="3091220" cy="701278"/>
          </a:xfrm>
          <a:prstGeom prst="rect">
            <a:avLst/>
          </a:prstGeom>
          <a:noFill/>
          <a:ln/>
        </p:spPr>
        <p:txBody>
          <a:bodyPr wrap="square" lIns="0" tIns="0" rIns="0" bIns="0" rtlCol="0" anchor="t"/>
          <a:lstStyle/>
          <a:p>
            <a:pPr indent="0" marL="0">
              <a:lnSpc>
                <a:spcPts val="2750"/>
              </a:lnSpc>
              <a:buNone/>
            </a:pPr>
            <a:r>
              <a:rPr lang="en-US" sz="2200" b="1" spc="-22" kern="0" dirty="0">
                <a:solidFill>
                  <a:srgbClr val="E2E6E9"/>
                </a:solidFill>
                <a:latin typeface="Montserrat" pitchFamily="34" charset="0"/>
                <a:ea typeface="Montserrat" pitchFamily="34" charset="-122"/>
                <a:cs typeface="Montserrat" pitchFamily="34" charset="-120"/>
              </a:rPr>
              <a:t>Functional Components</a:t>
            </a:r>
            <a:endParaRPr lang="en-US" sz="2200" dirty="0"/>
          </a:p>
        </p:txBody>
      </p:sp>
      <p:sp>
        <p:nvSpPr>
          <p:cNvPr id="7" name="Text 4"/>
          <p:cNvSpPr/>
          <p:nvPr/>
        </p:nvSpPr>
        <p:spPr>
          <a:xfrm>
            <a:off x="1110615" y="5213985"/>
            <a:ext cx="3091220" cy="1110496"/>
          </a:xfrm>
          <a:prstGeom prst="rect">
            <a:avLst/>
          </a:prstGeom>
          <a:noFill/>
          <a:ln/>
        </p:spPr>
        <p:txBody>
          <a:bodyPr wrap="squar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These are simple functions that accept props and return JSX.</a:t>
            </a:r>
            <a:endParaRPr lang="en-US" sz="1900" dirty="0"/>
          </a:p>
        </p:txBody>
      </p:sp>
      <p:sp>
        <p:nvSpPr>
          <p:cNvPr id="8" name="Shape 5"/>
          <p:cNvSpPr/>
          <p:nvPr/>
        </p:nvSpPr>
        <p:spPr>
          <a:xfrm>
            <a:off x="4695468" y="4117896"/>
            <a:ext cx="3584853" cy="2453402"/>
          </a:xfrm>
          <a:prstGeom prst="roundRect">
            <a:avLst>
              <a:gd name="adj" fmla="val 1509"/>
            </a:avLst>
          </a:prstGeom>
          <a:solidFill>
            <a:srgbClr val="303132"/>
          </a:solidFill>
          <a:ln/>
        </p:spPr>
      </p:sp>
      <p:sp>
        <p:nvSpPr>
          <p:cNvPr id="9" name="Text 6"/>
          <p:cNvSpPr/>
          <p:nvPr/>
        </p:nvSpPr>
        <p:spPr>
          <a:xfrm>
            <a:off x="4942284" y="4364712"/>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E2E6E9"/>
                </a:solidFill>
                <a:latin typeface="Montserrat" pitchFamily="34" charset="0"/>
                <a:ea typeface="Montserrat" pitchFamily="34" charset="-122"/>
                <a:cs typeface="Montserrat" pitchFamily="34" charset="-120"/>
              </a:rPr>
              <a:t>Class Components</a:t>
            </a:r>
            <a:endParaRPr lang="en-US" sz="2200" dirty="0"/>
          </a:p>
        </p:txBody>
      </p:sp>
      <p:sp>
        <p:nvSpPr>
          <p:cNvPr id="10" name="Text 7"/>
          <p:cNvSpPr/>
          <p:nvPr/>
        </p:nvSpPr>
        <p:spPr>
          <a:xfrm>
            <a:off x="4942284" y="4863346"/>
            <a:ext cx="3091220" cy="1110496"/>
          </a:xfrm>
          <a:prstGeom prst="rect">
            <a:avLst/>
          </a:prstGeom>
          <a:noFill/>
          <a:ln/>
        </p:spPr>
        <p:txBody>
          <a:bodyPr wrap="squar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These are more complex and allow for state management and lifecycle methods.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65334" y="646509"/>
            <a:ext cx="4969669" cy="621149"/>
          </a:xfrm>
          <a:prstGeom prst="rect">
            <a:avLst/>
          </a:prstGeom>
          <a:noFill/>
          <a:ln/>
        </p:spPr>
        <p:txBody>
          <a:bodyPr wrap="none" lIns="0" tIns="0" rIns="0" bIns="0" rtlCol="0" anchor="t"/>
          <a:lstStyle/>
          <a:p>
            <a:pPr indent="0" marL="0">
              <a:lnSpc>
                <a:spcPts val="4850"/>
              </a:lnSpc>
              <a:buNone/>
            </a:pPr>
            <a:r>
              <a:rPr lang="en-US" sz="3900" b="1" spc="-39" kern="0" dirty="0">
                <a:solidFill>
                  <a:srgbClr val="FFFFFF"/>
                </a:solidFill>
                <a:latin typeface="Montserrat" pitchFamily="34" charset="0"/>
                <a:ea typeface="Montserrat" pitchFamily="34" charset="-122"/>
                <a:cs typeface="Montserrat" pitchFamily="34" charset="-120"/>
              </a:rPr>
              <a:t>JSX Syntax</a:t>
            </a:r>
            <a:endParaRPr lang="en-US" sz="3900" dirty="0"/>
          </a:p>
        </p:txBody>
      </p:sp>
      <p:sp>
        <p:nvSpPr>
          <p:cNvPr id="4" name="Text 1"/>
          <p:cNvSpPr/>
          <p:nvPr/>
        </p:nvSpPr>
        <p:spPr>
          <a:xfrm>
            <a:off x="765334" y="1595557"/>
            <a:ext cx="7613333" cy="984052"/>
          </a:xfrm>
          <a:prstGeom prst="rect">
            <a:avLst/>
          </a:prstGeom>
          <a:noFill/>
          <a:ln/>
        </p:spPr>
        <p:txBody>
          <a:bodyPr wrap="square" lIns="0" tIns="0" rIns="0" bIns="0" rtlCol="0" anchor="t"/>
          <a:lstStyle/>
          <a:p>
            <a:pPr indent="0" marL="0">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JSX is a syntax extension for JavaScript that lets you write HTML-like structures directly in your JavaScript code. It offers a declarative and expressive way to define UI elements. React compiles JSX into regular JavaScript code.</a:t>
            </a:r>
            <a:endParaRPr lang="en-US" sz="1700" dirty="0"/>
          </a:p>
        </p:txBody>
      </p:sp>
      <p:pic>
        <p:nvPicPr>
          <p:cNvPr id="5" name="Image 1" descr="preencoded.png">    </p:cNvPr>
          <p:cNvPicPr>
            <a:picLocks noChangeAspect="1"/>
          </p:cNvPicPr>
          <p:nvPr/>
        </p:nvPicPr>
        <p:blipFill>
          <a:blip r:embed="rId2"/>
          <a:stretch>
            <a:fillRect/>
          </a:stretch>
        </p:blipFill>
        <p:spPr>
          <a:xfrm>
            <a:off x="765334" y="2825591"/>
            <a:ext cx="1093232" cy="4757499"/>
          </a:xfrm>
          <a:prstGeom prst="rect">
            <a:avLst/>
          </a:prstGeom>
        </p:spPr>
      </p:pic>
      <p:sp>
        <p:nvSpPr>
          <p:cNvPr id="6" name="Text 2"/>
          <p:cNvSpPr/>
          <p:nvPr/>
        </p:nvSpPr>
        <p:spPr>
          <a:xfrm>
            <a:off x="2186464" y="3044190"/>
            <a:ext cx="2687360" cy="310515"/>
          </a:xfrm>
          <a:prstGeom prst="rect">
            <a:avLst/>
          </a:prstGeom>
          <a:noFill/>
          <a:ln/>
        </p:spPr>
        <p:txBody>
          <a:bodyPr wrap="none" lIns="0" tIns="0" rIns="0" bIns="0" rtlCol="0" anchor="t"/>
          <a:lstStyle/>
          <a:p>
            <a:pPr algn="l" indent="0" marL="0">
              <a:lnSpc>
                <a:spcPts val="2400"/>
              </a:lnSpc>
              <a:buNone/>
            </a:pPr>
            <a:r>
              <a:rPr lang="en-US" sz="1950" b="1" spc="-20" kern="0" dirty="0">
                <a:solidFill>
                  <a:srgbClr val="E2E6E9"/>
                </a:solidFill>
                <a:latin typeface="Montserrat" pitchFamily="34" charset="0"/>
                <a:ea typeface="Montserrat" pitchFamily="34" charset="-122"/>
                <a:cs typeface="Montserrat" pitchFamily="34" charset="-120"/>
              </a:rPr>
              <a:t>HTML-like Structures</a:t>
            </a:r>
            <a:endParaRPr lang="en-US" sz="1950" dirty="0"/>
          </a:p>
        </p:txBody>
      </p:sp>
      <p:sp>
        <p:nvSpPr>
          <p:cNvPr id="7" name="Text 3"/>
          <p:cNvSpPr/>
          <p:nvPr/>
        </p:nvSpPr>
        <p:spPr>
          <a:xfrm>
            <a:off x="2186464" y="3485793"/>
            <a:ext cx="6192203" cy="328017"/>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Use tags like `</a:t>
            </a:r>
            <a:endParaRPr lang="en-US" sz="1700" dirty="0"/>
          </a:p>
        </p:txBody>
      </p:sp>
      <p:sp>
        <p:nvSpPr>
          <p:cNvPr id="8" name="Text 4"/>
          <p:cNvSpPr/>
          <p:nvPr/>
        </p:nvSpPr>
        <p:spPr>
          <a:xfrm>
            <a:off x="2186464" y="3944898"/>
            <a:ext cx="6192203" cy="328017"/>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 ``, and `</a:t>
            </a:r>
            <a:endParaRPr lang="en-US" sz="1700" dirty="0"/>
          </a:p>
        </p:txBody>
      </p:sp>
      <p:pic>
        <p:nvPicPr>
          <p:cNvPr id="9" name="Image 2" descr="preencoded.png">    </p:cNvPr>
          <p:cNvPicPr>
            <a:picLocks noChangeAspect="1"/>
          </p:cNvPicPr>
          <p:nvPr/>
        </p:nvPicPr>
        <p:blipFill>
          <a:blip r:embed="rId3"/>
          <a:stretch>
            <a:fillRect/>
          </a:stretch>
        </p:blipFill>
        <p:spPr>
          <a:xfrm>
            <a:off x="2186464" y="4518898"/>
            <a:ext cx="2645926" cy="601266"/>
          </a:xfrm>
          <a:prstGeom prst="rect">
            <a:avLst/>
          </a:prstGeom>
        </p:spPr>
      </p:pic>
      <p:sp>
        <p:nvSpPr>
          <p:cNvPr id="10" name="Text 5"/>
          <p:cNvSpPr/>
          <p:nvPr/>
        </p:nvSpPr>
        <p:spPr>
          <a:xfrm>
            <a:off x="2186464" y="5366147"/>
            <a:ext cx="2913817" cy="310515"/>
          </a:xfrm>
          <a:prstGeom prst="rect">
            <a:avLst/>
          </a:prstGeom>
          <a:noFill/>
          <a:ln/>
        </p:spPr>
        <p:txBody>
          <a:bodyPr wrap="none" lIns="0" tIns="0" rIns="0" bIns="0" rtlCol="0" anchor="t"/>
          <a:lstStyle/>
          <a:p>
            <a:pPr algn="l" indent="0" marL="0">
              <a:lnSpc>
                <a:spcPts val="2400"/>
              </a:lnSpc>
              <a:buNone/>
            </a:pPr>
            <a:r>
              <a:rPr lang="en-US" sz="1950" b="1" spc="-20" kern="0" dirty="0">
                <a:solidFill>
                  <a:srgbClr val="E2E6E9"/>
                </a:solidFill>
                <a:latin typeface="Montserrat" pitchFamily="34" charset="0"/>
                <a:ea typeface="Montserrat" pitchFamily="34" charset="-122"/>
                <a:cs typeface="Montserrat" pitchFamily="34" charset="-120"/>
              </a:rPr>
              <a:t>JavaScript Expressions</a:t>
            </a:r>
            <a:endParaRPr lang="en-US" sz="1950" dirty="0"/>
          </a:p>
        </p:txBody>
      </p:sp>
      <p:sp>
        <p:nvSpPr>
          <p:cNvPr id="11" name="Text 6"/>
          <p:cNvSpPr/>
          <p:nvPr/>
        </p:nvSpPr>
        <p:spPr>
          <a:xfrm>
            <a:off x="2186464" y="5807750"/>
            <a:ext cx="6192203" cy="656034"/>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Embed JavaScript code within curly braces to dynamically generate content.</a:t>
            </a:r>
            <a:endParaRPr lang="en-US" sz="1700" dirty="0"/>
          </a:p>
        </p:txBody>
      </p:sp>
      <p:sp>
        <p:nvSpPr>
          <p:cNvPr id="12" name="Text 7"/>
          <p:cNvSpPr/>
          <p:nvPr/>
        </p:nvSpPr>
        <p:spPr>
          <a:xfrm>
            <a:off x="2186464" y="6594872"/>
            <a:ext cx="3220045" cy="310515"/>
          </a:xfrm>
          <a:prstGeom prst="rect">
            <a:avLst/>
          </a:prstGeom>
          <a:noFill/>
          <a:ln/>
        </p:spPr>
        <p:txBody>
          <a:bodyPr wrap="none" lIns="0" tIns="0" rIns="0" bIns="0" rtlCol="0" anchor="t"/>
          <a:lstStyle/>
          <a:p>
            <a:pPr algn="l" indent="0" marL="0">
              <a:lnSpc>
                <a:spcPts val="2400"/>
              </a:lnSpc>
              <a:buNone/>
            </a:pPr>
            <a:r>
              <a:rPr lang="en-US" sz="1950" b="1" spc="-20" kern="0" dirty="0">
                <a:solidFill>
                  <a:srgbClr val="E2E6E9"/>
                </a:solidFill>
                <a:latin typeface="Montserrat" pitchFamily="34" charset="0"/>
                <a:ea typeface="Montserrat" pitchFamily="34" charset="-122"/>
                <a:cs typeface="Montserrat" pitchFamily="34" charset="-120"/>
              </a:rPr>
              <a:t>Component Composition</a:t>
            </a:r>
            <a:endParaRPr lang="en-US" sz="1950" dirty="0"/>
          </a:p>
        </p:txBody>
      </p:sp>
      <p:sp>
        <p:nvSpPr>
          <p:cNvPr id="13" name="Text 8"/>
          <p:cNvSpPr/>
          <p:nvPr/>
        </p:nvSpPr>
        <p:spPr>
          <a:xfrm>
            <a:off x="2186464" y="7036475"/>
            <a:ext cx="6192203" cy="328017"/>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Pro" pitchFamily="34" charset="0"/>
                <a:ea typeface="Source Sans Pro" pitchFamily="34" charset="-122"/>
                <a:cs typeface="Source Sans Pro" pitchFamily="34" charset="-120"/>
              </a:rPr>
              <a:t>Use components as building blocks to create complex UI layouts.</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3085386"/>
          </a:xfrm>
          <a:prstGeom prst="rect">
            <a:avLst/>
          </a:prstGeom>
        </p:spPr>
      </p:pic>
      <p:sp>
        <p:nvSpPr>
          <p:cNvPr id="3" name="Text 0"/>
          <p:cNvSpPr/>
          <p:nvPr/>
        </p:nvSpPr>
        <p:spPr>
          <a:xfrm>
            <a:off x="863798" y="3854410"/>
            <a:ext cx="5609749" cy="701278"/>
          </a:xfrm>
          <a:prstGeom prst="rect">
            <a:avLst/>
          </a:prstGeom>
          <a:noFill/>
          <a:ln/>
        </p:spPr>
        <p:txBody>
          <a:bodyPr wrap="none" lIns="0" tIns="0" rIns="0" bIns="0" rtlCol="0" anchor="t"/>
          <a:lstStyle/>
          <a:p>
            <a:pPr indent="0" marL="0">
              <a:lnSpc>
                <a:spcPts val="5500"/>
              </a:lnSpc>
              <a:buNone/>
            </a:pPr>
            <a:r>
              <a:rPr lang="en-US" sz="4400" b="1" spc="-44" kern="0" dirty="0">
                <a:solidFill>
                  <a:srgbClr val="FFFFFF"/>
                </a:solidFill>
                <a:latin typeface="Montserrat" pitchFamily="34" charset="0"/>
                <a:ea typeface="Montserrat" pitchFamily="34" charset="-122"/>
                <a:cs typeface="Montserrat" pitchFamily="34" charset="-120"/>
              </a:rPr>
              <a:t>State Management</a:t>
            </a:r>
            <a:endParaRPr lang="en-US" sz="4400" dirty="0"/>
          </a:p>
        </p:txBody>
      </p:sp>
      <p:sp>
        <p:nvSpPr>
          <p:cNvPr id="4" name="Text 1"/>
          <p:cNvSpPr/>
          <p:nvPr/>
        </p:nvSpPr>
        <p:spPr>
          <a:xfrm>
            <a:off x="863798" y="4925854"/>
            <a:ext cx="12902803" cy="740331"/>
          </a:xfrm>
          <a:prstGeom prst="rect">
            <a:avLst/>
          </a:prstGeom>
          <a:noFill/>
          <a:ln/>
        </p:spPr>
        <p:txBody>
          <a:bodyPr wrap="squar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State refers to the data that changes over time in a React component. Managing state efficiently is crucial for building dynamic applications. There are various state management libraries that can be used.</a:t>
            </a:r>
            <a:endParaRPr lang="en-US" sz="1900" dirty="0"/>
          </a:p>
        </p:txBody>
      </p:sp>
      <p:sp>
        <p:nvSpPr>
          <p:cNvPr id="5" name="Shape 2"/>
          <p:cNvSpPr/>
          <p:nvPr/>
        </p:nvSpPr>
        <p:spPr>
          <a:xfrm>
            <a:off x="863798" y="6221492"/>
            <a:ext cx="555308" cy="555308"/>
          </a:xfrm>
          <a:prstGeom prst="roundRect">
            <a:avLst>
              <a:gd name="adj" fmla="val 6667"/>
            </a:avLst>
          </a:prstGeom>
          <a:solidFill>
            <a:srgbClr val="303132"/>
          </a:solidFill>
          <a:ln/>
        </p:spPr>
      </p:sp>
      <p:sp>
        <p:nvSpPr>
          <p:cNvPr id="6" name="Text 3"/>
          <p:cNvSpPr/>
          <p:nvPr/>
        </p:nvSpPr>
        <p:spPr>
          <a:xfrm>
            <a:off x="1077158" y="6330791"/>
            <a:ext cx="128588" cy="336590"/>
          </a:xfrm>
          <a:prstGeom prst="rect">
            <a:avLst/>
          </a:prstGeom>
          <a:noFill/>
          <a:ln/>
        </p:spPr>
        <p:txBody>
          <a:bodyPr wrap="none" lIns="0" tIns="0" rIns="0" bIns="0" rtlCol="0" anchor="t"/>
          <a:lstStyle/>
          <a:p>
            <a:pPr algn="ctr" indent="0" marL="0">
              <a:lnSpc>
                <a:spcPts val="2650"/>
              </a:lnSpc>
              <a:buNone/>
            </a:pPr>
            <a:r>
              <a:rPr lang="en-US" sz="2650" b="1" spc="-27" kern="0" dirty="0">
                <a:solidFill>
                  <a:srgbClr val="E2E6E9"/>
                </a:solidFill>
                <a:latin typeface="Montserrat" pitchFamily="34" charset="0"/>
                <a:ea typeface="Montserrat" pitchFamily="34" charset="-122"/>
                <a:cs typeface="Montserrat" pitchFamily="34" charset="-120"/>
              </a:rPr>
              <a:t>1</a:t>
            </a:r>
            <a:endParaRPr lang="en-US" sz="2650" dirty="0"/>
          </a:p>
        </p:txBody>
      </p:sp>
      <p:sp>
        <p:nvSpPr>
          <p:cNvPr id="7" name="Text 4"/>
          <p:cNvSpPr/>
          <p:nvPr/>
        </p:nvSpPr>
        <p:spPr>
          <a:xfrm>
            <a:off x="1665923" y="6221492"/>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E2E6E9"/>
                </a:solidFill>
                <a:latin typeface="Montserrat" pitchFamily="34" charset="0"/>
                <a:ea typeface="Montserrat" pitchFamily="34" charset="-122"/>
                <a:cs typeface="Montserrat" pitchFamily="34" charset="-120"/>
              </a:rPr>
              <a:t>useState Hook</a:t>
            </a:r>
            <a:endParaRPr lang="en-US" sz="2200" dirty="0"/>
          </a:p>
        </p:txBody>
      </p:sp>
      <p:sp>
        <p:nvSpPr>
          <p:cNvPr id="8" name="Text 5"/>
          <p:cNvSpPr/>
          <p:nvPr/>
        </p:nvSpPr>
        <p:spPr>
          <a:xfrm>
            <a:off x="1665923" y="6720126"/>
            <a:ext cx="3334226" cy="740331"/>
          </a:xfrm>
          <a:prstGeom prst="rect">
            <a:avLst/>
          </a:prstGeom>
          <a:noFill/>
          <a:ln/>
        </p:spPr>
        <p:txBody>
          <a:bodyPr wrap="squar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basic hook for managing state within a component.</a:t>
            </a:r>
            <a:endParaRPr lang="en-US" sz="1900" dirty="0"/>
          </a:p>
        </p:txBody>
      </p:sp>
      <p:sp>
        <p:nvSpPr>
          <p:cNvPr id="9" name="Shape 6"/>
          <p:cNvSpPr/>
          <p:nvPr/>
        </p:nvSpPr>
        <p:spPr>
          <a:xfrm>
            <a:off x="5246965" y="6221492"/>
            <a:ext cx="555308" cy="555308"/>
          </a:xfrm>
          <a:prstGeom prst="roundRect">
            <a:avLst>
              <a:gd name="adj" fmla="val 6667"/>
            </a:avLst>
          </a:prstGeom>
          <a:solidFill>
            <a:srgbClr val="303132"/>
          </a:solidFill>
          <a:ln/>
        </p:spPr>
      </p:sp>
      <p:sp>
        <p:nvSpPr>
          <p:cNvPr id="10" name="Text 7"/>
          <p:cNvSpPr/>
          <p:nvPr/>
        </p:nvSpPr>
        <p:spPr>
          <a:xfrm>
            <a:off x="5426988" y="6330791"/>
            <a:ext cx="195263" cy="336590"/>
          </a:xfrm>
          <a:prstGeom prst="rect">
            <a:avLst/>
          </a:prstGeom>
          <a:noFill/>
          <a:ln/>
        </p:spPr>
        <p:txBody>
          <a:bodyPr wrap="none" lIns="0" tIns="0" rIns="0" bIns="0" rtlCol="0" anchor="t"/>
          <a:lstStyle/>
          <a:p>
            <a:pPr algn="ctr" indent="0" marL="0">
              <a:lnSpc>
                <a:spcPts val="2650"/>
              </a:lnSpc>
              <a:buNone/>
            </a:pPr>
            <a:r>
              <a:rPr lang="en-US" sz="2650" b="1" spc="-27" kern="0" dirty="0">
                <a:solidFill>
                  <a:srgbClr val="E2E6E9"/>
                </a:solidFill>
                <a:latin typeface="Montserrat" pitchFamily="34" charset="0"/>
                <a:ea typeface="Montserrat" pitchFamily="34" charset="-122"/>
                <a:cs typeface="Montserrat" pitchFamily="34" charset="-120"/>
              </a:rPr>
              <a:t>2</a:t>
            </a:r>
            <a:endParaRPr lang="en-US" sz="2650" dirty="0"/>
          </a:p>
        </p:txBody>
      </p:sp>
      <p:sp>
        <p:nvSpPr>
          <p:cNvPr id="11" name="Text 8"/>
          <p:cNvSpPr/>
          <p:nvPr/>
        </p:nvSpPr>
        <p:spPr>
          <a:xfrm>
            <a:off x="6049089" y="6221492"/>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E2E6E9"/>
                </a:solidFill>
                <a:latin typeface="Montserrat" pitchFamily="34" charset="0"/>
                <a:ea typeface="Montserrat" pitchFamily="34" charset="-122"/>
                <a:cs typeface="Montserrat" pitchFamily="34" charset="-120"/>
              </a:rPr>
              <a:t>Context API</a:t>
            </a:r>
            <a:endParaRPr lang="en-US" sz="2200" dirty="0"/>
          </a:p>
        </p:txBody>
      </p:sp>
      <p:sp>
        <p:nvSpPr>
          <p:cNvPr id="12" name="Text 9"/>
          <p:cNvSpPr/>
          <p:nvPr/>
        </p:nvSpPr>
        <p:spPr>
          <a:xfrm>
            <a:off x="6049089" y="6720126"/>
            <a:ext cx="3334226" cy="740331"/>
          </a:xfrm>
          <a:prstGeom prst="rect">
            <a:avLst/>
          </a:prstGeom>
          <a:noFill/>
          <a:ln/>
        </p:spPr>
        <p:txBody>
          <a:bodyPr wrap="squar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Provides a way to share state across different components.</a:t>
            </a:r>
            <a:endParaRPr lang="en-US" sz="1900" dirty="0"/>
          </a:p>
        </p:txBody>
      </p:sp>
      <p:sp>
        <p:nvSpPr>
          <p:cNvPr id="13" name="Shape 10"/>
          <p:cNvSpPr/>
          <p:nvPr/>
        </p:nvSpPr>
        <p:spPr>
          <a:xfrm>
            <a:off x="9630132" y="6221492"/>
            <a:ext cx="555308" cy="555308"/>
          </a:xfrm>
          <a:prstGeom prst="roundRect">
            <a:avLst>
              <a:gd name="adj" fmla="val 6667"/>
            </a:avLst>
          </a:prstGeom>
          <a:solidFill>
            <a:srgbClr val="303132"/>
          </a:solidFill>
          <a:ln/>
        </p:spPr>
      </p:sp>
      <p:sp>
        <p:nvSpPr>
          <p:cNvPr id="14" name="Text 11"/>
          <p:cNvSpPr/>
          <p:nvPr/>
        </p:nvSpPr>
        <p:spPr>
          <a:xfrm>
            <a:off x="9809798" y="6330791"/>
            <a:ext cx="195858" cy="336590"/>
          </a:xfrm>
          <a:prstGeom prst="rect">
            <a:avLst/>
          </a:prstGeom>
          <a:noFill/>
          <a:ln/>
        </p:spPr>
        <p:txBody>
          <a:bodyPr wrap="none" lIns="0" tIns="0" rIns="0" bIns="0" rtlCol="0" anchor="t"/>
          <a:lstStyle/>
          <a:p>
            <a:pPr algn="ctr" indent="0" marL="0">
              <a:lnSpc>
                <a:spcPts val="2650"/>
              </a:lnSpc>
              <a:buNone/>
            </a:pPr>
            <a:r>
              <a:rPr lang="en-US" sz="2650" b="1" spc="-27" kern="0" dirty="0">
                <a:solidFill>
                  <a:srgbClr val="E2E6E9"/>
                </a:solidFill>
                <a:latin typeface="Montserrat" pitchFamily="34" charset="0"/>
                <a:ea typeface="Montserrat" pitchFamily="34" charset="-122"/>
                <a:cs typeface="Montserrat" pitchFamily="34" charset="-120"/>
              </a:rPr>
              <a:t>3</a:t>
            </a:r>
            <a:endParaRPr lang="en-US" sz="2650" dirty="0"/>
          </a:p>
        </p:txBody>
      </p:sp>
      <p:sp>
        <p:nvSpPr>
          <p:cNvPr id="15" name="Text 12"/>
          <p:cNvSpPr/>
          <p:nvPr/>
        </p:nvSpPr>
        <p:spPr>
          <a:xfrm>
            <a:off x="10432256" y="6221492"/>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E2E6E9"/>
                </a:solidFill>
                <a:latin typeface="Montserrat" pitchFamily="34" charset="0"/>
                <a:ea typeface="Montserrat" pitchFamily="34" charset="-122"/>
                <a:cs typeface="Montserrat" pitchFamily="34" charset="-120"/>
              </a:rPr>
              <a:t>Redux</a:t>
            </a:r>
            <a:endParaRPr lang="en-US" sz="2200" dirty="0"/>
          </a:p>
        </p:txBody>
      </p:sp>
      <p:sp>
        <p:nvSpPr>
          <p:cNvPr id="16" name="Text 13"/>
          <p:cNvSpPr/>
          <p:nvPr/>
        </p:nvSpPr>
        <p:spPr>
          <a:xfrm>
            <a:off x="10432256" y="6720126"/>
            <a:ext cx="3334226" cy="740331"/>
          </a:xfrm>
          <a:prstGeom prst="rect">
            <a:avLst/>
          </a:prstGeom>
          <a:noFill/>
          <a:ln/>
        </p:spPr>
        <p:txBody>
          <a:bodyPr wrap="squar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 popular library for managing global state.</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2290048"/>
            <a:ext cx="6865501" cy="701278"/>
          </a:xfrm>
          <a:prstGeom prst="rect">
            <a:avLst/>
          </a:prstGeom>
          <a:noFill/>
          <a:ln/>
        </p:spPr>
        <p:txBody>
          <a:bodyPr wrap="none" lIns="0" tIns="0" rIns="0" bIns="0" rtlCol="0" anchor="t"/>
          <a:lstStyle/>
          <a:p>
            <a:pPr indent="0" marL="0">
              <a:lnSpc>
                <a:spcPts val="5500"/>
              </a:lnSpc>
              <a:buNone/>
            </a:pPr>
            <a:r>
              <a:rPr lang="en-US" sz="4400" b="1" spc="-44" kern="0" dirty="0">
                <a:solidFill>
                  <a:srgbClr val="FFFFFF"/>
                </a:solidFill>
                <a:latin typeface="Montserrat" pitchFamily="34" charset="0"/>
                <a:ea typeface="Montserrat" pitchFamily="34" charset="-122"/>
                <a:cs typeface="Montserrat" pitchFamily="34" charset="-120"/>
              </a:rPr>
              <a:t>Props and Data Passing</a:t>
            </a:r>
            <a:endParaRPr lang="en-US" sz="4400" dirty="0"/>
          </a:p>
        </p:txBody>
      </p:sp>
      <p:sp>
        <p:nvSpPr>
          <p:cNvPr id="3" name="Text 1"/>
          <p:cNvSpPr/>
          <p:nvPr/>
        </p:nvSpPr>
        <p:spPr>
          <a:xfrm>
            <a:off x="863798" y="3484959"/>
            <a:ext cx="12902803" cy="740331"/>
          </a:xfrm>
          <a:prstGeom prst="rect">
            <a:avLst/>
          </a:prstGeom>
          <a:noFill/>
          <a:ln/>
        </p:spPr>
        <p:txBody>
          <a:bodyPr wrap="squar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Props are used to pass data from parent components to child components. They allow you to share information and create interconnected components.</a:t>
            </a:r>
            <a:endParaRPr lang="en-US" sz="1900" dirty="0"/>
          </a:p>
        </p:txBody>
      </p:sp>
      <p:sp>
        <p:nvSpPr>
          <p:cNvPr id="4" name="Text 2"/>
          <p:cNvSpPr/>
          <p:nvPr/>
        </p:nvSpPr>
        <p:spPr>
          <a:xfrm>
            <a:off x="863798" y="4749760"/>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FFFFFF"/>
                </a:solidFill>
                <a:latin typeface="Montserrat" pitchFamily="34" charset="0"/>
                <a:ea typeface="Montserrat" pitchFamily="34" charset="-122"/>
                <a:cs typeface="Montserrat" pitchFamily="34" charset="-120"/>
              </a:rPr>
              <a:t>Parent Component</a:t>
            </a:r>
            <a:endParaRPr lang="en-US" sz="2200" dirty="0"/>
          </a:p>
        </p:txBody>
      </p:sp>
      <p:sp>
        <p:nvSpPr>
          <p:cNvPr id="5" name="Text 3"/>
          <p:cNvSpPr/>
          <p:nvPr/>
        </p:nvSpPr>
        <p:spPr>
          <a:xfrm>
            <a:off x="863798" y="5347216"/>
            <a:ext cx="6150293" cy="370165"/>
          </a:xfrm>
          <a:prstGeom prst="rect">
            <a:avLst/>
          </a:prstGeom>
          <a:noFill/>
          <a:ln/>
        </p:spPr>
        <p:txBody>
          <a:bodyPr wrap="non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Renders a child component and passes props.</a:t>
            </a:r>
            <a:endParaRPr lang="en-US" sz="1900" dirty="0"/>
          </a:p>
        </p:txBody>
      </p:sp>
      <p:sp>
        <p:nvSpPr>
          <p:cNvPr id="6" name="Text 4"/>
          <p:cNvSpPr/>
          <p:nvPr/>
        </p:nvSpPr>
        <p:spPr>
          <a:xfrm>
            <a:off x="7623929" y="4749760"/>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FFFFFF"/>
                </a:solidFill>
                <a:latin typeface="Montserrat" pitchFamily="34" charset="0"/>
                <a:ea typeface="Montserrat" pitchFamily="34" charset="-122"/>
                <a:cs typeface="Montserrat" pitchFamily="34" charset="-120"/>
              </a:rPr>
              <a:t>Child Component</a:t>
            </a:r>
            <a:endParaRPr lang="en-US" sz="2200" dirty="0"/>
          </a:p>
        </p:txBody>
      </p:sp>
      <p:sp>
        <p:nvSpPr>
          <p:cNvPr id="7" name="Text 5"/>
          <p:cNvSpPr/>
          <p:nvPr/>
        </p:nvSpPr>
        <p:spPr>
          <a:xfrm>
            <a:off x="7623929" y="5347216"/>
            <a:ext cx="6150293" cy="370165"/>
          </a:xfrm>
          <a:prstGeom prst="rect">
            <a:avLst/>
          </a:prstGeom>
          <a:noFill/>
          <a:ln/>
        </p:spPr>
        <p:txBody>
          <a:bodyPr wrap="none" lIns="0" tIns="0" rIns="0" bIns="0" rtlCol="0" anchor="t"/>
          <a:lstStyle/>
          <a:p>
            <a:pPr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Receives props and uses them to render its own content.</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19043"/>
          </a:xfrm>
          <a:prstGeom prst="rect">
            <a:avLst/>
          </a:prstGeom>
        </p:spPr>
      </p:pic>
      <p:sp>
        <p:nvSpPr>
          <p:cNvPr id="3" name="Text 0"/>
          <p:cNvSpPr/>
          <p:nvPr/>
        </p:nvSpPr>
        <p:spPr>
          <a:xfrm>
            <a:off x="789265" y="3439835"/>
            <a:ext cx="6945749" cy="640675"/>
          </a:xfrm>
          <a:prstGeom prst="rect">
            <a:avLst/>
          </a:prstGeom>
          <a:noFill/>
          <a:ln/>
        </p:spPr>
        <p:txBody>
          <a:bodyPr wrap="none" lIns="0" tIns="0" rIns="0" bIns="0" rtlCol="0" anchor="t"/>
          <a:lstStyle/>
          <a:p>
            <a:pPr indent="0" marL="0">
              <a:lnSpc>
                <a:spcPts val="5000"/>
              </a:lnSpc>
              <a:buNone/>
            </a:pPr>
            <a:r>
              <a:rPr lang="en-US" sz="4000" b="1" spc="-40" kern="0" dirty="0">
                <a:solidFill>
                  <a:srgbClr val="FFFFFF"/>
                </a:solidFill>
                <a:latin typeface="Montserrat" pitchFamily="34" charset="0"/>
                <a:ea typeface="Montserrat" pitchFamily="34" charset="-122"/>
                <a:cs typeface="Montserrat" pitchFamily="34" charset="-120"/>
              </a:rPr>
              <a:t>Conclusion and Resources</a:t>
            </a:r>
            <a:endParaRPr lang="en-US" sz="4000" dirty="0"/>
          </a:p>
        </p:txBody>
      </p:sp>
      <p:sp>
        <p:nvSpPr>
          <p:cNvPr id="4" name="Text 1"/>
          <p:cNvSpPr/>
          <p:nvPr/>
        </p:nvSpPr>
        <p:spPr>
          <a:xfrm>
            <a:off x="789265" y="4418767"/>
            <a:ext cx="13051869" cy="676513"/>
          </a:xfrm>
          <a:prstGeom prst="rect">
            <a:avLst/>
          </a:prstGeom>
          <a:noFill/>
          <a:ln/>
        </p:spPr>
        <p:txBody>
          <a:bodyPr wrap="square" lIns="0" tIns="0" rIns="0" bIns="0" rtlCol="0" anchor="t"/>
          <a:lstStyle/>
          <a:p>
            <a:pPr indent="0" marL="0">
              <a:lnSpc>
                <a:spcPts val="2650"/>
              </a:lnSpc>
              <a:buNone/>
            </a:pPr>
            <a:r>
              <a:rPr lang="en-US" sz="1750" dirty="0">
                <a:solidFill>
                  <a:srgbClr val="E2E6E9"/>
                </a:solidFill>
                <a:latin typeface="Source Sans Pro" pitchFamily="34" charset="0"/>
                <a:ea typeface="Source Sans Pro" pitchFamily="34" charset="-122"/>
                <a:cs typeface="Source Sans Pro" pitchFamily="34" charset="-120"/>
              </a:rPr>
              <a:t>React is a powerful and versatile library that allows you to build modern and engaging user interfaces. With its component-based architecture and extensive ecosystem, it offers a robust framework for building interactive applications.</a:t>
            </a:r>
            <a:endParaRPr lang="en-US" sz="1750" dirty="0"/>
          </a:p>
        </p:txBody>
      </p:sp>
      <p:pic>
        <p:nvPicPr>
          <p:cNvPr id="5" name="Image 1" descr="preencoded.png">    </p:cNvPr>
          <p:cNvPicPr>
            <a:picLocks noChangeAspect="1"/>
          </p:cNvPicPr>
          <p:nvPr/>
        </p:nvPicPr>
        <p:blipFill>
          <a:blip r:embed="rId2"/>
          <a:stretch>
            <a:fillRect/>
          </a:stretch>
        </p:blipFill>
        <p:spPr>
          <a:xfrm>
            <a:off x="789265" y="5349002"/>
            <a:ext cx="563761" cy="563761"/>
          </a:xfrm>
          <a:prstGeom prst="rect">
            <a:avLst/>
          </a:prstGeom>
        </p:spPr>
      </p:pic>
      <p:sp>
        <p:nvSpPr>
          <p:cNvPr id="6" name="Text 2"/>
          <p:cNvSpPr/>
          <p:nvPr/>
        </p:nvSpPr>
        <p:spPr>
          <a:xfrm>
            <a:off x="789265" y="6138267"/>
            <a:ext cx="2562820" cy="320397"/>
          </a:xfrm>
          <a:prstGeom prst="rect">
            <a:avLst/>
          </a:prstGeom>
          <a:noFill/>
          <a:ln/>
        </p:spPr>
        <p:txBody>
          <a:bodyPr wrap="none" lIns="0" tIns="0" rIns="0" bIns="0" rtlCol="0" anchor="t"/>
          <a:lstStyle/>
          <a:p>
            <a:pPr algn="l" indent="0" marL="0">
              <a:lnSpc>
                <a:spcPts val="2500"/>
              </a:lnSpc>
              <a:buNone/>
            </a:pPr>
            <a:r>
              <a:rPr lang="en-US" sz="2000" b="1" spc="-20" kern="0" dirty="0">
                <a:solidFill>
                  <a:srgbClr val="E2E6E9"/>
                </a:solidFill>
                <a:latin typeface="Montserrat" pitchFamily="34" charset="0"/>
                <a:ea typeface="Montserrat" pitchFamily="34" charset="-122"/>
                <a:cs typeface="Montserrat" pitchFamily="34" charset="-120"/>
              </a:rPr>
              <a:t>Documentation</a:t>
            </a:r>
            <a:endParaRPr lang="en-US" sz="2000" dirty="0"/>
          </a:p>
        </p:txBody>
      </p:sp>
      <p:sp>
        <p:nvSpPr>
          <p:cNvPr id="7" name="Text 3"/>
          <p:cNvSpPr/>
          <p:nvPr/>
        </p:nvSpPr>
        <p:spPr>
          <a:xfrm>
            <a:off x="789265" y="6593919"/>
            <a:ext cx="4125039" cy="1014770"/>
          </a:xfrm>
          <a:prstGeom prst="rect">
            <a:avLst/>
          </a:prstGeom>
          <a:noFill/>
          <a:ln/>
        </p:spPr>
        <p:txBody>
          <a:bodyPr wrap="square" lIns="0" tIns="0" rIns="0" bIns="0" rtlCol="0" anchor="t"/>
          <a:lstStyle/>
          <a:p>
            <a:pPr algn="l" indent="0" marL="0">
              <a:lnSpc>
                <a:spcPts val="2650"/>
              </a:lnSpc>
              <a:buNone/>
            </a:pPr>
            <a:r>
              <a:rPr lang="en-US" sz="1750" dirty="0">
                <a:solidFill>
                  <a:srgbClr val="E2E6E9"/>
                </a:solidFill>
                <a:latin typeface="Source Sans Pro" pitchFamily="34" charset="0"/>
                <a:ea typeface="Source Sans Pro" pitchFamily="34" charset="-122"/>
                <a:cs typeface="Source Sans Pro" pitchFamily="34" charset="-120"/>
              </a:rPr>
              <a:t>The official React documentation provides comprehensive information on all aspects of the library.</a:t>
            </a:r>
            <a:endParaRPr lang="en-US" sz="1750" dirty="0"/>
          </a:p>
        </p:txBody>
      </p:sp>
      <p:pic>
        <p:nvPicPr>
          <p:cNvPr id="8" name="Image 2" descr="preencoded.png">    </p:cNvPr>
          <p:cNvPicPr>
            <a:picLocks noChangeAspect="1"/>
          </p:cNvPicPr>
          <p:nvPr/>
        </p:nvPicPr>
        <p:blipFill>
          <a:blip r:embed="rId3"/>
          <a:stretch>
            <a:fillRect/>
          </a:stretch>
        </p:blipFill>
        <p:spPr>
          <a:xfrm>
            <a:off x="5252561" y="5349002"/>
            <a:ext cx="563761" cy="563761"/>
          </a:xfrm>
          <a:prstGeom prst="rect">
            <a:avLst/>
          </a:prstGeom>
        </p:spPr>
      </p:pic>
      <p:sp>
        <p:nvSpPr>
          <p:cNvPr id="9" name="Text 4"/>
          <p:cNvSpPr/>
          <p:nvPr/>
        </p:nvSpPr>
        <p:spPr>
          <a:xfrm>
            <a:off x="5252561" y="6138267"/>
            <a:ext cx="2562820" cy="320397"/>
          </a:xfrm>
          <a:prstGeom prst="rect">
            <a:avLst/>
          </a:prstGeom>
          <a:noFill/>
          <a:ln/>
        </p:spPr>
        <p:txBody>
          <a:bodyPr wrap="none" lIns="0" tIns="0" rIns="0" bIns="0" rtlCol="0" anchor="t"/>
          <a:lstStyle/>
          <a:p>
            <a:pPr algn="l" indent="0" marL="0">
              <a:lnSpc>
                <a:spcPts val="2500"/>
              </a:lnSpc>
              <a:buNone/>
            </a:pPr>
            <a:r>
              <a:rPr lang="en-US" sz="2000" b="1" spc="-20" kern="0" dirty="0">
                <a:solidFill>
                  <a:srgbClr val="E2E6E9"/>
                </a:solidFill>
                <a:latin typeface="Montserrat" pitchFamily="34" charset="0"/>
                <a:ea typeface="Montserrat" pitchFamily="34" charset="-122"/>
                <a:cs typeface="Montserrat" pitchFamily="34" charset="-120"/>
              </a:rPr>
              <a:t>Community</a:t>
            </a:r>
            <a:endParaRPr lang="en-US" sz="2000" dirty="0"/>
          </a:p>
        </p:txBody>
      </p:sp>
      <p:sp>
        <p:nvSpPr>
          <p:cNvPr id="10" name="Text 5"/>
          <p:cNvSpPr/>
          <p:nvPr/>
        </p:nvSpPr>
        <p:spPr>
          <a:xfrm>
            <a:off x="5252561" y="6593919"/>
            <a:ext cx="4125158" cy="1014770"/>
          </a:xfrm>
          <a:prstGeom prst="rect">
            <a:avLst/>
          </a:prstGeom>
          <a:noFill/>
          <a:ln/>
        </p:spPr>
        <p:txBody>
          <a:bodyPr wrap="square" lIns="0" tIns="0" rIns="0" bIns="0" rtlCol="0" anchor="t"/>
          <a:lstStyle/>
          <a:p>
            <a:pPr algn="l" indent="0" marL="0">
              <a:lnSpc>
                <a:spcPts val="2650"/>
              </a:lnSpc>
              <a:buNone/>
            </a:pPr>
            <a:r>
              <a:rPr lang="en-US" sz="1750" dirty="0">
                <a:solidFill>
                  <a:srgbClr val="E2E6E9"/>
                </a:solidFill>
                <a:latin typeface="Source Sans Pro" pitchFamily="34" charset="0"/>
                <a:ea typeface="Source Sans Pro" pitchFamily="34" charset="-122"/>
                <a:cs typeface="Source Sans Pro" pitchFamily="34" charset="-120"/>
              </a:rPr>
              <a:t>Join React communities on platforms like Stack Overflow and Reddit to learn from others and get help.</a:t>
            </a:r>
            <a:endParaRPr lang="en-US" sz="1750" dirty="0"/>
          </a:p>
        </p:txBody>
      </p:sp>
      <p:pic>
        <p:nvPicPr>
          <p:cNvPr id="11" name="Image 3" descr="preencoded.png">    </p:cNvPr>
          <p:cNvPicPr>
            <a:picLocks noChangeAspect="1"/>
          </p:cNvPicPr>
          <p:nvPr/>
        </p:nvPicPr>
        <p:blipFill>
          <a:blip r:embed="rId4"/>
          <a:stretch>
            <a:fillRect/>
          </a:stretch>
        </p:blipFill>
        <p:spPr>
          <a:xfrm>
            <a:off x="9715976" y="5349002"/>
            <a:ext cx="563761" cy="563761"/>
          </a:xfrm>
          <a:prstGeom prst="rect">
            <a:avLst/>
          </a:prstGeom>
        </p:spPr>
      </p:pic>
      <p:sp>
        <p:nvSpPr>
          <p:cNvPr id="12" name="Text 6"/>
          <p:cNvSpPr/>
          <p:nvPr/>
        </p:nvSpPr>
        <p:spPr>
          <a:xfrm>
            <a:off x="9715976" y="6138267"/>
            <a:ext cx="2562820" cy="320397"/>
          </a:xfrm>
          <a:prstGeom prst="rect">
            <a:avLst/>
          </a:prstGeom>
          <a:noFill/>
          <a:ln/>
        </p:spPr>
        <p:txBody>
          <a:bodyPr wrap="none" lIns="0" tIns="0" rIns="0" bIns="0" rtlCol="0" anchor="t"/>
          <a:lstStyle/>
          <a:p>
            <a:pPr algn="l" indent="0" marL="0">
              <a:lnSpc>
                <a:spcPts val="2500"/>
              </a:lnSpc>
              <a:buNone/>
            </a:pPr>
            <a:r>
              <a:rPr lang="en-US" sz="2000" b="1" spc="-20" kern="0" dirty="0">
                <a:solidFill>
                  <a:srgbClr val="E2E6E9"/>
                </a:solidFill>
                <a:latin typeface="Montserrat" pitchFamily="34" charset="0"/>
                <a:ea typeface="Montserrat" pitchFamily="34" charset="-122"/>
                <a:cs typeface="Montserrat" pitchFamily="34" charset="-120"/>
              </a:rPr>
              <a:t>Tutorials</a:t>
            </a:r>
            <a:endParaRPr lang="en-US" sz="2000" dirty="0"/>
          </a:p>
        </p:txBody>
      </p:sp>
      <p:sp>
        <p:nvSpPr>
          <p:cNvPr id="13" name="Text 7"/>
          <p:cNvSpPr/>
          <p:nvPr/>
        </p:nvSpPr>
        <p:spPr>
          <a:xfrm>
            <a:off x="9715976" y="6593919"/>
            <a:ext cx="4125039" cy="1014770"/>
          </a:xfrm>
          <a:prstGeom prst="rect">
            <a:avLst/>
          </a:prstGeom>
          <a:noFill/>
          <a:ln/>
        </p:spPr>
        <p:txBody>
          <a:bodyPr wrap="square" lIns="0" tIns="0" rIns="0" bIns="0" rtlCol="0" anchor="t"/>
          <a:lstStyle/>
          <a:p>
            <a:pPr algn="l" indent="0" marL="0">
              <a:lnSpc>
                <a:spcPts val="2650"/>
              </a:lnSpc>
              <a:buNone/>
            </a:pPr>
            <a:r>
              <a:rPr lang="en-US" sz="1750" dirty="0">
                <a:solidFill>
                  <a:srgbClr val="E2E6E9"/>
                </a:solidFill>
                <a:latin typeface="Source Sans Pro" pitchFamily="34" charset="0"/>
                <a:ea typeface="Source Sans Pro" pitchFamily="34" charset="-122"/>
                <a:cs typeface="Source Sans Pro" pitchFamily="34" charset="-120"/>
              </a:rPr>
              <a:t>Explore online tutorials and courses to enhance your understanding of React concepts.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2024-09-20T04:06:12Z</dcterms:created>
  <dcterms:modified xsi:type="dcterms:W3CDTF">2024-09-20T04:06:12Z</dcterms:modified>
</cp:coreProperties>
</file>