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embeddedFontLst>
    <p:embeddedFont>
      <p:font typeface="PT Serif" panose="020A0703040505020204" pitchFamily="34" charset="0"/>
      <p:bold r:id="rId16"/>
    </p:embeddedFont>
    <p:embeddedFont>
      <p:font typeface="PT Serif" panose="020A0703040505020204" pitchFamily="34" charset="-122"/>
      <p:bold r:id="rId17"/>
    </p:embeddedFont>
    <p:embeddedFont>
      <p:font typeface="PT Serif" panose="020A0703040505020204" pitchFamily="34" charset="-120"/>
      <p:bold r:id="rId18"/>
    </p:embeddedFont>
    <p:embeddedFont>
      <p:font typeface="DM Sans" pitchFamily="34" charset="0"/>
      <p:bold r:id="rId19"/>
    </p:embeddedFont>
    <p:embeddedFont>
      <p:font typeface="DM Sans" pitchFamily="34" charset="-122"/>
      <p:bold r:id="rId20"/>
    </p:embeddedFont>
    <p:embeddedFont>
      <p:font typeface="DM Sans" pitchFamily="34" charset="-1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7280"/>
            <a:ext cx="7556421" cy="2054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Need of  React</a:t>
            </a:r>
            <a:endParaRPr lang="en-US" sz="6450" dirty="0"/>
          </a:p>
        </p:txBody>
      </p:sp>
      <p:sp>
        <p:nvSpPr>
          <p:cNvPr id="5" name="Shape 2"/>
          <p:cNvSpPr/>
          <p:nvPr/>
        </p:nvSpPr>
        <p:spPr>
          <a:xfrm>
            <a:off x="6280190" y="580227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296525" y="5801995"/>
            <a:ext cx="2865755" cy="11385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M ARAVIND </a:t>
            </a:r>
            <a:endParaRPr lang="en-US" sz="3200" b="1" dirty="0">
              <a:solidFill>
                <a:srgbClr val="383838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22H51A0539</a:t>
            </a:r>
            <a:endParaRPr lang="en-US" sz="3200" b="1" dirty="0">
              <a:solidFill>
                <a:srgbClr val="383838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3200" b="1" dirty="0">
              <a:solidFill>
                <a:srgbClr val="383838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75" y="7696200"/>
            <a:ext cx="22574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8542" y="565428"/>
            <a:ext cx="5389245" cy="6735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What is React?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18542" y="1546860"/>
            <a:ext cx="7706916" cy="13134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is a JavaScript library used for building user interfaces, primarily for single-page applications. It's known for its component-based architecture, which breaks down UI into reusable pieces, making development more modular and maintainable.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18542" y="3091220"/>
            <a:ext cx="3750826" cy="2512219"/>
          </a:xfrm>
          <a:prstGeom prst="roundRect">
            <a:avLst>
              <a:gd name="adj" fmla="val 1226"/>
            </a:avLst>
          </a:prstGeom>
          <a:solidFill>
            <a:srgbClr val="F2EEEE"/>
          </a:solidFill>
        </p:spPr>
      </p:sp>
      <p:sp>
        <p:nvSpPr>
          <p:cNvPr id="6" name="Text 3"/>
          <p:cNvSpPr/>
          <p:nvPr/>
        </p:nvSpPr>
        <p:spPr>
          <a:xfrm>
            <a:off x="923806" y="3296483"/>
            <a:ext cx="2694623" cy="3367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Component-Based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923806" y="3756303"/>
            <a:ext cx="3340298" cy="16418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applications are built using components, which are independent and reusable blocks of code representing a part of the UI.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674632" y="3091220"/>
            <a:ext cx="3750826" cy="2512219"/>
          </a:xfrm>
          <a:prstGeom prst="roundRect">
            <a:avLst>
              <a:gd name="adj" fmla="val 1226"/>
            </a:avLst>
          </a:prstGeom>
          <a:solidFill>
            <a:srgbClr val="F2EEEE"/>
          </a:solidFill>
        </p:spPr>
      </p:sp>
      <p:sp>
        <p:nvSpPr>
          <p:cNvPr id="9" name="Text 6"/>
          <p:cNvSpPr/>
          <p:nvPr/>
        </p:nvSpPr>
        <p:spPr>
          <a:xfrm>
            <a:off x="4879896" y="3296483"/>
            <a:ext cx="2694623" cy="3367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Declarative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4879896" y="3756303"/>
            <a:ext cx="3340298" cy="16418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focuses on describing what the UI should look like, rather than how to update it, simplifying UI development and making it more predictable.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18542" y="5808702"/>
            <a:ext cx="7706916" cy="1855470"/>
          </a:xfrm>
          <a:prstGeom prst="roundRect">
            <a:avLst>
              <a:gd name="adj" fmla="val 1660"/>
            </a:avLst>
          </a:prstGeom>
          <a:solidFill>
            <a:srgbClr val="F2EEEE"/>
          </a:solidFill>
        </p:spPr>
      </p:sp>
      <p:sp>
        <p:nvSpPr>
          <p:cNvPr id="12" name="Text 9"/>
          <p:cNvSpPr/>
          <p:nvPr/>
        </p:nvSpPr>
        <p:spPr>
          <a:xfrm>
            <a:off x="923806" y="6013966"/>
            <a:ext cx="2694623" cy="3367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Virtual DOM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923806" y="6473785"/>
            <a:ext cx="7296388" cy="985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utilizes a virtual DOM, a lightweight representation of the actual DOM, for efficient updates. Changes are calculated in the virtual DOM before being applied to the actual DOM.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1043" y="732949"/>
            <a:ext cx="5408295" cy="6759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Why use React?</a:t>
            </a:r>
            <a:endParaRPr lang="en-US" sz="4250" dirty="0"/>
          </a:p>
        </p:txBody>
      </p:sp>
      <p:sp>
        <p:nvSpPr>
          <p:cNvPr id="4" name="Text 1"/>
          <p:cNvSpPr/>
          <p:nvPr/>
        </p:nvSpPr>
        <p:spPr>
          <a:xfrm>
            <a:off x="721043" y="1717834"/>
            <a:ext cx="7701915" cy="659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offers several advantages that make it a popular choice for building web applications.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21043" y="2840355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6" name="Text 3"/>
          <p:cNvSpPr/>
          <p:nvPr/>
        </p:nvSpPr>
        <p:spPr>
          <a:xfrm>
            <a:off x="866299" y="2909888"/>
            <a:ext cx="172998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390531" y="2840355"/>
            <a:ext cx="2704148" cy="3378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Performance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1390531" y="3301841"/>
            <a:ext cx="3078480" cy="13182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React's virtual DOM and efficient update mechanism contribute to a smooth and responsive user experience.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4674989" y="2840355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10" name="Text 7"/>
          <p:cNvSpPr/>
          <p:nvPr/>
        </p:nvSpPr>
        <p:spPr>
          <a:xfrm>
            <a:off x="4820245" y="2909888"/>
            <a:ext cx="172998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5344478" y="2840355"/>
            <a:ext cx="2704148" cy="3378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Reusability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5344478" y="3301841"/>
            <a:ext cx="3078480" cy="1647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Components can be reused across different parts of the application, reducing code duplication and speeding up development.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1043" y="5387340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14" name="Text 11"/>
          <p:cNvSpPr/>
          <p:nvPr/>
        </p:nvSpPr>
        <p:spPr>
          <a:xfrm>
            <a:off x="866299" y="5456873"/>
            <a:ext cx="172998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390531" y="5387340"/>
            <a:ext cx="2704148" cy="3378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Community</a:t>
            </a:r>
            <a:endParaRPr lang="en-US" sz="2100" dirty="0"/>
          </a:p>
        </p:txBody>
      </p:sp>
      <p:sp>
        <p:nvSpPr>
          <p:cNvPr id="16" name="Text 13"/>
          <p:cNvSpPr/>
          <p:nvPr/>
        </p:nvSpPr>
        <p:spPr>
          <a:xfrm>
            <a:off x="1390531" y="5848826"/>
            <a:ext cx="3078480" cy="16478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boasts a large and active community, providing ample support, resources, and pre-built components for faster development.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4674989" y="5387340"/>
            <a:ext cx="463510" cy="463510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18" name="Text 15"/>
          <p:cNvSpPr/>
          <p:nvPr/>
        </p:nvSpPr>
        <p:spPr>
          <a:xfrm>
            <a:off x="4820245" y="5456873"/>
            <a:ext cx="172998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4</a:t>
            </a:r>
            <a:endParaRPr lang="en-US" sz="2550" dirty="0"/>
          </a:p>
        </p:txBody>
      </p:sp>
      <p:sp>
        <p:nvSpPr>
          <p:cNvPr id="19" name="Text 16"/>
          <p:cNvSpPr/>
          <p:nvPr/>
        </p:nvSpPr>
        <p:spPr>
          <a:xfrm>
            <a:off x="5344478" y="5387340"/>
            <a:ext cx="2704148" cy="3378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Scalability</a:t>
            </a:r>
            <a:endParaRPr lang="en-US" sz="2100" dirty="0"/>
          </a:p>
        </p:txBody>
      </p:sp>
      <p:sp>
        <p:nvSpPr>
          <p:cNvPr id="20" name="Text 17"/>
          <p:cNvSpPr/>
          <p:nvPr/>
        </p:nvSpPr>
        <p:spPr>
          <a:xfrm>
            <a:off x="5344478" y="5848826"/>
            <a:ext cx="3078480" cy="13182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React's component-based architecture makes it easy to scale applications as they grow in complexity.</a:t>
            </a:r>
            <a:endParaRPr lang="en-US" sz="1600" dirty="0"/>
          </a:p>
        </p:txBody>
      </p:sp>
      <p:pic>
        <p:nvPicPr>
          <p:cNvPr id="22" name="Picture 21"/>
          <p:cNvPicPr/>
          <p:nvPr/>
        </p:nvPicPr>
        <p:blipFill>
          <a:blip r:embed="rId1"/>
          <a:srcRect l="45065"/>
          <a:stretch>
            <a:fillRect/>
          </a:stretch>
        </p:blipFill>
        <p:spPr>
          <a:xfrm>
            <a:off x="9272270" y="80645"/>
            <a:ext cx="5358130" cy="8132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4628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Key features of React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82516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offers a variety of features that empower developers to create modern and dynamic user interfaces.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27383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JSX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4426268"/>
            <a:ext cx="3978116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JSX allows you to write HTML-like syntax directly within your JavaScript code, making UI development more intuitive and visually appealing.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827383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Virtual DOM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4426268"/>
            <a:ext cx="3978116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virtual DOM is a lightweight representation of the actual DOM, which allows React to efficiently calculate and apply updates, resulting in improved performance.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827383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Components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9872067" y="4426268"/>
            <a:ext cx="3978116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Components are the building blocks of React applications, allowing you to break down UI into reusable pieces, making development more modular and maintainable.</a:t>
            </a:r>
            <a:endParaRPr lang="en-US" sz="17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2975" y="7696200"/>
            <a:ext cx="22574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14455" y="932855"/>
            <a:ext cx="7707630" cy="5888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React components and their lifecycle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114455" y="1790938"/>
            <a:ext cx="7887891" cy="574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components are the fundamental building blocks of React applications, and they have a defined lifecycle that governs their behavior from creation to destruction.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372225" y="2566868"/>
            <a:ext cx="22860" cy="4729758"/>
          </a:xfrm>
          <a:prstGeom prst="roundRect">
            <a:avLst>
              <a:gd name="adj" fmla="val 117765"/>
            </a:avLst>
          </a:prstGeom>
          <a:solidFill>
            <a:srgbClr val="D8D4D4"/>
          </a:solidFill>
        </p:spPr>
      </p:sp>
      <p:sp>
        <p:nvSpPr>
          <p:cNvPr id="6" name="Shape 3"/>
          <p:cNvSpPr/>
          <p:nvPr/>
        </p:nvSpPr>
        <p:spPr>
          <a:xfrm>
            <a:off x="6562665" y="2959060"/>
            <a:ext cx="628055" cy="22860"/>
          </a:xfrm>
          <a:prstGeom prst="roundRect">
            <a:avLst>
              <a:gd name="adj" fmla="val 117765"/>
            </a:avLst>
          </a:prstGeom>
          <a:solidFill>
            <a:srgbClr val="D8D4D4"/>
          </a:solidFill>
        </p:spPr>
      </p:sp>
      <p:sp>
        <p:nvSpPr>
          <p:cNvPr id="7" name="Shape 4"/>
          <p:cNvSpPr/>
          <p:nvPr/>
        </p:nvSpPr>
        <p:spPr>
          <a:xfrm>
            <a:off x="6181785" y="2768679"/>
            <a:ext cx="403741" cy="403741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8" name="Text 5"/>
          <p:cNvSpPr/>
          <p:nvPr/>
        </p:nvSpPr>
        <p:spPr>
          <a:xfrm>
            <a:off x="6308348" y="2829163"/>
            <a:ext cx="150614" cy="2826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370683" y="2746296"/>
            <a:ext cx="2355533" cy="2943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Initialization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7370683" y="3148251"/>
            <a:ext cx="6631662" cy="2870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component is created and its initial state is set.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6562665" y="4186357"/>
            <a:ext cx="628055" cy="22860"/>
          </a:xfrm>
          <a:prstGeom prst="roundRect">
            <a:avLst>
              <a:gd name="adj" fmla="val 117765"/>
            </a:avLst>
          </a:prstGeom>
          <a:solidFill>
            <a:srgbClr val="D8D4D4"/>
          </a:solidFill>
        </p:spPr>
      </p:sp>
      <p:sp>
        <p:nvSpPr>
          <p:cNvPr id="12" name="Shape 9"/>
          <p:cNvSpPr/>
          <p:nvPr/>
        </p:nvSpPr>
        <p:spPr>
          <a:xfrm>
            <a:off x="6181785" y="3995976"/>
            <a:ext cx="403741" cy="403741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13" name="Text 10"/>
          <p:cNvSpPr/>
          <p:nvPr/>
        </p:nvSpPr>
        <p:spPr>
          <a:xfrm>
            <a:off x="6308348" y="4056459"/>
            <a:ext cx="150614" cy="2826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370683" y="3973592"/>
            <a:ext cx="2355533" cy="2943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Rendering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370683" y="4375547"/>
            <a:ext cx="6631662" cy="2870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component is rendered to the DOM.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6562665" y="5413653"/>
            <a:ext cx="628055" cy="22860"/>
          </a:xfrm>
          <a:prstGeom prst="roundRect">
            <a:avLst>
              <a:gd name="adj" fmla="val 117765"/>
            </a:avLst>
          </a:prstGeom>
          <a:solidFill>
            <a:srgbClr val="D8D4D4"/>
          </a:solidFill>
        </p:spPr>
      </p:sp>
      <p:sp>
        <p:nvSpPr>
          <p:cNvPr id="17" name="Shape 14"/>
          <p:cNvSpPr/>
          <p:nvPr/>
        </p:nvSpPr>
        <p:spPr>
          <a:xfrm>
            <a:off x="6181785" y="5223272"/>
            <a:ext cx="403741" cy="403741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18" name="Text 15"/>
          <p:cNvSpPr/>
          <p:nvPr/>
        </p:nvSpPr>
        <p:spPr>
          <a:xfrm>
            <a:off x="6308348" y="5283756"/>
            <a:ext cx="150614" cy="2826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3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370683" y="5200888"/>
            <a:ext cx="2355533" cy="2943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Updating</a:t>
            </a:r>
            <a:endParaRPr lang="en-US" sz="1850" dirty="0"/>
          </a:p>
        </p:txBody>
      </p:sp>
      <p:sp>
        <p:nvSpPr>
          <p:cNvPr id="20" name="Text 17"/>
          <p:cNvSpPr/>
          <p:nvPr/>
        </p:nvSpPr>
        <p:spPr>
          <a:xfrm>
            <a:off x="7370683" y="5602843"/>
            <a:ext cx="6631662" cy="2870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component receives new props or state, triggering a re-rendering process.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6562665" y="6640949"/>
            <a:ext cx="628055" cy="22860"/>
          </a:xfrm>
          <a:prstGeom prst="roundRect">
            <a:avLst>
              <a:gd name="adj" fmla="val 117765"/>
            </a:avLst>
          </a:prstGeom>
          <a:solidFill>
            <a:srgbClr val="D8D4D4"/>
          </a:solidFill>
        </p:spPr>
      </p:sp>
      <p:sp>
        <p:nvSpPr>
          <p:cNvPr id="22" name="Shape 19"/>
          <p:cNvSpPr/>
          <p:nvPr/>
        </p:nvSpPr>
        <p:spPr>
          <a:xfrm>
            <a:off x="6181785" y="6450568"/>
            <a:ext cx="403741" cy="403741"/>
          </a:xfrm>
          <a:prstGeom prst="roundRect">
            <a:avLst>
              <a:gd name="adj" fmla="val 6668"/>
            </a:avLst>
          </a:prstGeom>
          <a:solidFill>
            <a:srgbClr val="F2EEEE"/>
          </a:solidFill>
        </p:spPr>
      </p:sp>
      <p:sp>
        <p:nvSpPr>
          <p:cNvPr id="23" name="Text 20"/>
          <p:cNvSpPr/>
          <p:nvPr/>
        </p:nvSpPr>
        <p:spPr>
          <a:xfrm>
            <a:off x="6308348" y="6511052"/>
            <a:ext cx="150614" cy="2826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4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7370683" y="6428184"/>
            <a:ext cx="2355533" cy="29432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Un-Mounting</a:t>
            </a:r>
            <a:endParaRPr lang="en-US" sz="1850" dirty="0"/>
          </a:p>
        </p:txBody>
      </p:sp>
      <p:sp>
        <p:nvSpPr>
          <p:cNvPr id="25" name="Text 22"/>
          <p:cNvSpPr/>
          <p:nvPr/>
        </p:nvSpPr>
        <p:spPr>
          <a:xfrm>
            <a:off x="7370683" y="6830139"/>
            <a:ext cx="6631662" cy="2870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component is removed from the DOM.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72975" y="7696200"/>
            <a:ext cx="2257425" cy="53340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2"/>
          <a:srcRect l="2187" t="8630" b="4031"/>
          <a:stretch>
            <a:fillRect/>
          </a:stretch>
        </p:blipFill>
        <p:spPr>
          <a:xfrm>
            <a:off x="257810" y="1929130"/>
            <a:ext cx="5511165" cy="458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8540" y="548878"/>
            <a:ext cx="6390799" cy="6549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State management in React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698540" y="1503164"/>
            <a:ext cx="7746921" cy="9576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State management is a crucial aspect of React applications, as it enables components to hold and update their own data, making them dynamic and responsive to user interactions.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" y="2685217"/>
            <a:ext cx="997982" cy="1596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95845" y="2884765"/>
            <a:ext cx="2619732" cy="3274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Component State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995845" y="3331845"/>
            <a:ext cx="6449616" cy="6384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Each component can maintain its own state, which is an object representing the component's current data.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40" y="4281964"/>
            <a:ext cx="997982" cy="15967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995845" y="4481513"/>
            <a:ext cx="2619732" cy="3274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State Updates</a:t>
            </a:r>
            <a:endParaRPr lang="en-US" sz="2050" dirty="0"/>
          </a:p>
        </p:txBody>
      </p:sp>
      <p:sp>
        <p:nvSpPr>
          <p:cNvPr id="10" name="Text 5"/>
          <p:cNvSpPr/>
          <p:nvPr/>
        </p:nvSpPr>
        <p:spPr>
          <a:xfrm>
            <a:off x="1995845" y="4928592"/>
            <a:ext cx="6449616" cy="6384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Components can update their state using the `setState()` method, which triggers a re-rendering of the component and its children.</a:t>
            </a:r>
            <a:endParaRPr lang="en-US" sz="15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0" y="5878711"/>
            <a:ext cx="997982" cy="180379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995845" y="6078260"/>
            <a:ext cx="3274933" cy="3274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State Management Libraries</a:t>
            </a:r>
            <a:endParaRPr lang="en-US" sz="2050" dirty="0"/>
          </a:p>
        </p:txBody>
      </p:sp>
      <p:sp>
        <p:nvSpPr>
          <p:cNvPr id="13" name="Text 7"/>
          <p:cNvSpPr/>
          <p:nvPr/>
        </p:nvSpPr>
        <p:spPr>
          <a:xfrm>
            <a:off x="1995845" y="6525339"/>
            <a:ext cx="6449616" cy="9576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larger applications, state management libraries like Redux or MobX can be used to centralize state management and improve application scalability.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2115" y="1249323"/>
            <a:ext cx="7289125" cy="6863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React Routing and Navigation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32115" y="2249448"/>
            <a:ext cx="7679769" cy="6693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Routing in React enables navigation between different views or pages within an application, providing a seamless user experience.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32115" y="3154085"/>
            <a:ext cx="7679769" cy="3826073"/>
          </a:xfrm>
          <a:prstGeom prst="roundRect">
            <a:avLst>
              <a:gd name="adj" fmla="val 82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739735" y="3161705"/>
            <a:ext cx="7664529" cy="127027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948928" y="3294817"/>
            <a:ext cx="3410069" cy="334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Router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4785003" y="3294817"/>
            <a:ext cx="3410069" cy="10040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popular library that provides a declarative way to manage routing in React applications.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39735" y="4431983"/>
            <a:ext cx="7664529" cy="1270278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948928" y="4565094"/>
            <a:ext cx="3410069" cy="334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Routes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4785003" y="4565094"/>
            <a:ext cx="3410069" cy="10040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Define the different routes or URLs within your application and map them to specific components.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39735" y="5702260"/>
            <a:ext cx="7664529" cy="1270278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10"/>
          <p:cNvSpPr/>
          <p:nvPr/>
        </p:nvSpPr>
        <p:spPr>
          <a:xfrm>
            <a:off x="948928" y="5835372"/>
            <a:ext cx="3410069" cy="334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Navigation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4785003" y="5835372"/>
            <a:ext cx="3410069" cy="10040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 users to move between different routes by clicking on links, buttons, or using browser history.</a:t>
            </a:r>
            <a:endParaRPr lang="en-US" sz="1600" dirty="0"/>
          </a:p>
        </p:txBody>
      </p:sp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8880475" y="1691005"/>
            <a:ext cx="5749290" cy="5366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88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6399" y="3383637"/>
            <a:ext cx="6057424" cy="67163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Conclusion and summary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16399" y="4362331"/>
            <a:ext cx="13197602" cy="3274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is a powerful and versatile library for building modern web applications, offering a robust set of features and a thriving community.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99" y="4920020"/>
            <a:ext cx="511731" cy="5117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6399" y="5636419"/>
            <a:ext cx="2686764" cy="3358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High Performance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716399" y="6095048"/>
            <a:ext cx="3069074" cy="9822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React's Virtual DOM and efficient updates contribute to a smooth user experience.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35" y="4920020"/>
            <a:ext cx="511731" cy="51173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092535" y="5636419"/>
            <a:ext cx="2797850" cy="3358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Component Reusability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4092535" y="6095048"/>
            <a:ext cx="3069074" cy="13096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components are reusable across the application, reducing code duplication and speeding up development.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72" y="4920020"/>
            <a:ext cx="511731" cy="51173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68672" y="5636419"/>
            <a:ext cx="2686764" cy="3358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Strong Community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7468672" y="6095048"/>
            <a:ext cx="3069074" cy="13096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large and active community provides ample support, resources, and pre-built components.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808" y="4920020"/>
            <a:ext cx="511731" cy="51173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44808" y="5636419"/>
            <a:ext cx="2686764" cy="3358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Scalable Architecture</a:t>
            </a:r>
            <a:endParaRPr lang="en-US" sz="2100" dirty="0"/>
          </a:p>
        </p:txBody>
      </p:sp>
      <p:sp>
        <p:nvSpPr>
          <p:cNvPr id="16" name="Text 9"/>
          <p:cNvSpPr/>
          <p:nvPr/>
        </p:nvSpPr>
        <p:spPr>
          <a:xfrm>
            <a:off x="10844808" y="6095048"/>
            <a:ext cx="3069193" cy="13096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component-based architecture makes it easy to scale applications as they grow in complexity.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170" y="7696200"/>
            <a:ext cx="22574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3780" y="1239520"/>
            <a:ext cx="12459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4053840" y="3515360"/>
            <a:ext cx="7169785" cy="26416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endParaRPr lang="en-US" altLang="zh-CN" sz="9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23965" y="444690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2170" y="7696200"/>
            <a:ext cx="2257425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4189</Words>
  <Application>WPS Presentation</Application>
  <PresentationFormat>On-screen Show (16:9)</PresentationFormat>
  <Paragraphs>149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PT Serif</vt:lpstr>
      <vt:lpstr>PT Serif</vt:lpstr>
      <vt:lpstr>PT Serif</vt:lpstr>
      <vt:lpstr>DM Sans</vt:lpstr>
      <vt:lpstr>DM Sans</vt:lpstr>
      <vt:lpstr>DM Sans</vt:lpstr>
      <vt:lpstr>Calibri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Aravind Marripelli</cp:lastModifiedBy>
  <cp:revision>2</cp:revision>
  <dcterms:created xsi:type="dcterms:W3CDTF">2024-09-14T04:02:00Z</dcterms:created>
  <dcterms:modified xsi:type="dcterms:W3CDTF">2024-09-14T04:24:56Z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5B3F868741ED4531BE5150653A23C084_13</vt:lpwstr>
  </property>
  <property fmtid="{D5CDD505-2E9C-101B-9397-08002B2CF9AE}" pid="3" name="KSOProductBuildVer">
    <vt:lpwstr>1033-12.2.0.18165</vt:lpwstr>
  </property>
</Properties>
</file>