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1PITAI226" initials="2" lastIdx="1" clrIdx="0">
    <p:extLst>
      <p:ext uri="{19B8F6BF-5375-455C-9EA6-DF929625EA0E}">
        <p15:presenceInfo xmlns:p15="http://schemas.microsoft.com/office/powerpoint/2012/main" userId="S-1-5-21-533792388-3447130709-782592228-207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21:32:54.741" idx="1">
    <p:pos x="7680" y="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2397510-5E6C-4FEC-AC46-5E707811EC72}"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C7A0018-CA9D-455D-8F25-43E6FF5563F4}" type="slidenum">
              <a:rPr lang="en-IN" smtClean="0"/>
              <a:t>‹#›</a:t>
            </a:fld>
            <a:endParaRPr lang="en-IN"/>
          </a:p>
        </p:txBody>
      </p:sp>
    </p:spTree>
    <p:extLst>
      <p:ext uri="{BB962C8B-B14F-4D97-AF65-F5344CB8AC3E}">
        <p14:creationId xmlns:p14="http://schemas.microsoft.com/office/powerpoint/2010/main" val="377049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9" name="object 9"/>
          <p:cNvSpPr/>
          <p:nvPr/>
        </p:nvSpPr>
        <p:spPr>
          <a:xfrm>
            <a:off x="0" y="3162363"/>
            <a:ext cx="1228725" cy="1057275"/>
          </a:xfrm>
          <a:custGeom>
            <a:avLst/>
            <a:gdLst/>
            <a:ahLst/>
            <a:cxnLst/>
            <a:rect l="l" t="t" r="r" b="b"/>
            <a:pathLst>
              <a:path w="1228725" h="1057275">
                <a:moveTo>
                  <a:pt x="0" y="528701"/>
                </a:moveTo>
                <a:lnTo>
                  <a:pt x="264312" y="1057275"/>
                </a:lnTo>
                <a:lnTo>
                  <a:pt x="964438" y="1057275"/>
                </a:lnTo>
                <a:lnTo>
                  <a:pt x="1228725" y="528701"/>
                </a:lnTo>
                <a:lnTo>
                  <a:pt x="964438" y="0"/>
                </a:lnTo>
                <a:lnTo>
                  <a:pt x="264312" y="0"/>
                </a:lnTo>
                <a:lnTo>
                  <a:pt x="0" y="528701"/>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28575" y="1506664"/>
            <a:ext cx="647700" cy="561975"/>
          </a:xfrm>
          <a:custGeom>
            <a:avLst/>
            <a:gdLst/>
            <a:ahLst/>
            <a:cxnLst/>
            <a:rect l="l" t="t" r="r" b="b"/>
            <a:pathLst>
              <a:path w="647700" h="561975">
                <a:moveTo>
                  <a:pt x="0" y="280924"/>
                </a:moveTo>
                <a:lnTo>
                  <a:pt x="140462" y="561975"/>
                </a:lnTo>
                <a:lnTo>
                  <a:pt x="507238" y="561975"/>
                </a:lnTo>
                <a:lnTo>
                  <a:pt x="647700" y="280924"/>
                </a:lnTo>
                <a:lnTo>
                  <a:pt x="507238" y="0"/>
                </a:lnTo>
                <a:lnTo>
                  <a:pt x="140462" y="0"/>
                </a:lnTo>
                <a:lnTo>
                  <a:pt x="0" y="280924"/>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8050907" y="3126754"/>
            <a:ext cx="1666875" cy="1438275"/>
          </a:xfrm>
          <a:custGeom>
            <a:avLst/>
            <a:gdLst/>
            <a:ahLst/>
            <a:cxnLst/>
            <a:rect l="l" t="t" r="r" b="b"/>
            <a:pathLst>
              <a:path w="1666875" h="1438275">
                <a:moveTo>
                  <a:pt x="0" y="719074"/>
                </a:moveTo>
                <a:lnTo>
                  <a:pt x="359537" y="1438275"/>
                </a:lnTo>
                <a:lnTo>
                  <a:pt x="1307338" y="1438275"/>
                </a:lnTo>
                <a:lnTo>
                  <a:pt x="1666875" y="719074"/>
                </a:lnTo>
                <a:lnTo>
                  <a:pt x="1307338" y="0"/>
                </a:lnTo>
                <a:lnTo>
                  <a:pt x="359537" y="0"/>
                </a:lnTo>
                <a:lnTo>
                  <a:pt x="0" y="719074"/>
                </a:lnTo>
                <a:close/>
              </a:path>
            </a:pathLst>
          </a:custGeom>
          <a:solidFill>
            <a:srgbClr val="42D0A1"/>
          </a:solidFill>
        </p:spPr>
        <p:txBody>
          <a:bodyPr wrap="square" lIns="0" tIns="0" rIns="0" bIns="0" rtlCol="0">
            <a:noAutofit/>
          </a:bodyPr>
          <a:lstStyle/>
          <a:p>
            <a:endParaRPr dirty="0"/>
          </a:p>
        </p:txBody>
      </p:sp>
      <p:sp>
        <p:nvSpPr>
          <p:cNvPr id="7" name="object 7"/>
          <p:cNvSpPr/>
          <p:nvPr/>
        </p:nvSpPr>
        <p:spPr>
          <a:xfrm>
            <a:off x="719074" y="4969699"/>
            <a:ext cx="723900" cy="619125"/>
          </a:xfrm>
          <a:custGeom>
            <a:avLst/>
            <a:gdLst/>
            <a:ahLst/>
            <a:cxnLst/>
            <a:rect l="l" t="t" r="r" b="b"/>
            <a:pathLst>
              <a:path w="723900" h="619125">
                <a:moveTo>
                  <a:pt x="0" y="309625"/>
                </a:moveTo>
                <a:lnTo>
                  <a:pt x="154812" y="619125"/>
                </a:lnTo>
                <a:lnTo>
                  <a:pt x="569087" y="619125"/>
                </a:lnTo>
                <a:lnTo>
                  <a:pt x="723900" y="309625"/>
                </a:lnTo>
                <a:lnTo>
                  <a:pt x="569087" y="0"/>
                </a:lnTo>
                <a:lnTo>
                  <a:pt x="154812" y="0"/>
                </a:lnTo>
                <a:lnTo>
                  <a:pt x="0" y="309625"/>
                </a:lnTo>
                <a:close/>
              </a:path>
            </a:pathLst>
          </a:custGeom>
          <a:solidFill>
            <a:srgbClr val="42AF51"/>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1442974" y="2026050"/>
            <a:ext cx="8782049" cy="512587"/>
          </a:xfrm>
          <a:prstGeom prst="rect">
            <a:avLst/>
          </a:prstGeom>
        </p:spPr>
        <p:txBody>
          <a:bodyPr wrap="square" lIns="0" tIns="0" rIns="0" bIns="0" rtlCol="0">
            <a:noAutofit/>
          </a:bodyPr>
          <a:lstStyle/>
          <a:p>
            <a:pPr marL="12700">
              <a:lnSpc>
                <a:spcPts val="3425"/>
              </a:lnSpc>
              <a:spcBef>
                <a:spcPts val="171"/>
              </a:spcBef>
            </a:pPr>
            <a:r>
              <a:rPr lang="en-US" sz="3200" b="1" dirty="0">
                <a:solidFill>
                  <a:schemeClr val="tx1">
                    <a:lumMod val="95000"/>
                    <a:lumOff val="5000"/>
                  </a:schemeClr>
                </a:solidFill>
                <a:latin typeface="Trebuchet MS"/>
                <a:cs typeface="Trebuchet MS"/>
              </a:rPr>
              <a:t>Nara Uttej</a:t>
            </a:r>
          </a:p>
          <a:p>
            <a:pPr marL="12700">
              <a:lnSpc>
                <a:spcPts val="3425"/>
              </a:lnSpc>
              <a:spcBef>
                <a:spcPts val="171"/>
              </a:spcBef>
            </a:pPr>
            <a:r>
              <a:rPr lang="en-US" sz="3200" dirty="0">
                <a:latin typeface="Trebuchet MS"/>
                <a:cs typeface="Trebuchet MS"/>
              </a:rPr>
              <a:t>REG NO:211521243174</a:t>
            </a:r>
          </a:p>
          <a:p>
            <a:pPr marL="12700">
              <a:lnSpc>
                <a:spcPts val="3425"/>
              </a:lnSpc>
              <a:spcBef>
                <a:spcPts val="171"/>
              </a:spcBef>
            </a:pPr>
            <a:r>
              <a:rPr lang="en-US" sz="3200" dirty="0">
                <a:latin typeface="Trebuchet MS"/>
                <a:cs typeface="Trebuchet MS"/>
              </a:rPr>
              <a:t>COLLAGE:Panimalar institute of technology</a:t>
            </a:r>
          </a:p>
          <a:p>
            <a:pPr marL="12700">
              <a:lnSpc>
                <a:spcPts val="3425"/>
              </a:lnSpc>
              <a:spcBef>
                <a:spcPts val="171"/>
              </a:spcBef>
            </a:pPr>
            <a:r>
              <a:rPr lang="en-US" sz="3200" dirty="0">
                <a:latin typeface="Trebuchet MS"/>
                <a:cs typeface="Trebuchet MS"/>
              </a:rPr>
              <a:t>MAIL ID:narauttej01@gmail.com </a:t>
            </a:r>
          </a:p>
          <a:p>
            <a:pPr marL="12700">
              <a:lnSpc>
                <a:spcPts val="3425"/>
              </a:lnSpc>
              <a:spcBef>
                <a:spcPts val="171"/>
              </a:spcBef>
            </a:pPr>
            <a:endParaRPr lang="en-US" sz="3200" dirty="0">
              <a:latin typeface="Trebuchet MS"/>
              <a:cs typeface="Trebuchet MS"/>
            </a:endParaRPr>
          </a:p>
          <a:p>
            <a:pPr marL="12700">
              <a:lnSpc>
                <a:spcPts val="3425"/>
              </a:lnSpc>
              <a:spcBef>
                <a:spcPts val="171"/>
              </a:spcBef>
            </a:pPr>
            <a:r>
              <a:rPr lang="en-US" sz="3200" dirty="0">
                <a:latin typeface="Trebuchet MS"/>
                <a:cs typeface="Trebuchet MS"/>
              </a:rPr>
              <a:t> </a:t>
            </a:r>
            <a:endParaRPr sz="3200" dirty="0">
              <a:latin typeface="Trebuchet MS"/>
              <a:cs typeface="Trebuchet MS"/>
            </a:endParaRPr>
          </a:p>
        </p:txBody>
      </p:sp>
      <p:sp>
        <p:nvSpPr>
          <p:cNvPr id="3" name="object 3"/>
          <p:cNvSpPr txBox="1"/>
          <p:nvPr/>
        </p:nvSpPr>
        <p:spPr>
          <a:xfrm>
            <a:off x="4825291" y="3759513"/>
            <a:ext cx="2675448" cy="330517"/>
          </a:xfrm>
          <a:prstGeom prst="rect">
            <a:avLst/>
          </a:prstGeom>
        </p:spPr>
        <p:txBody>
          <a:bodyPr wrap="square" lIns="0" tIns="0" rIns="0" bIns="0" rtlCol="0">
            <a:noAutofit/>
          </a:bodyPr>
          <a:lstStyle/>
          <a:p>
            <a:pPr marL="12700">
              <a:lnSpc>
                <a:spcPts val="2575"/>
              </a:lnSpc>
              <a:spcBef>
                <a:spcPts val="128"/>
              </a:spcBef>
            </a:pPr>
            <a:endParaRPr sz="44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1</a:t>
            </a:r>
            <a:endParaRPr sz="1100" dirty="0">
              <a:latin typeface="Trebuchet MS"/>
              <a:cs typeface="Trebuchet MS"/>
            </a:endParaRPr>
          </a:p>
        </p:txBody>
      </p:sp>
      <p:sp>
        <p:nvSpPr>
          <p:cNvPr id="25" name="object 7"/>
          <p:cNvSpPr/>
          <p:nvPr/>
        </p:nvSpPr>
        <p:spPr>
          <a:xfrm>
            <a:off x="8653526" y="4969700"/>
            <a:ext cx="723900" cy="619125"/>
          </a:xfrm>
          <a:custGeom>
            <a:avLst/>
            <a:gdLst/>
            <a:ahLst/>
            <a:cxnLst/>
            <a:rect l="l" t="t" r="r" b="b"/>
            <a:pathLst>
              <a:path w="723900" h="619125">
                <a:moveTo>
                  <a:pt x="0" y="309625"/>
                </a:moveTo>
                <a:lnTo>
                  <a:pt x="154812" y="619125"/>
                </a:lnTo>
                <a:lnTo>
                  <a:pt x="569087" y="619125"/>
                </a:lnTo>
                <a:lnTo>
                  <a:pt x="723900" y="309625"/>
                </a:lnTo>
                <a:lnTo>
                  <a:pt x="569087" y="0"/>
                </a:lnTo>
                <a:lnTo>
                  <a:pt x="154812" y="0"/>
                </a:lnTo>
                <a:lnTo>
                  <a:pt x="0" y="309625"/>
                </a:lnTo>
                <a:close/>
              </a:path>
            </a:pathLst>
          </a:custGeom>
          <a:solidFill>
            <a:srgbClr val="42AF51"/>
          </a:solidFill>
        </p:spPr>
        <p:txBody>
          <a:bodyPr wrap="square" lIns="0" tIns="0" rIns="0" bIns="0" rtlCol="0">
            <a:noAutofit/>
          </a:bodyPr>
          <a:lstStyle/>
          <a:p>
            <a:endParaRPr dirty="0"/>
          </a:p>
        </p:txBody>
      </p:sp>
      <p:sp>
        <p:nvSpPr>
          <p:cNvPr id="28" name="TextBox 27">
            <a:extLst>
              <a:ext uri="{FF2B5EF4-FFF2-40B4-BE49-F238E27FC236}">
                <a16:creationId xmlns:a16="http://schemas.microsoft.com/office/drawing/2014/main" id="{847EF3B4-5989-8F66-3613-15AD90D142D9}"/>
              </a:ext>
            </a:extLst>
          </p:cNvPr>
          <p:cNvSpPr txBox="1"/>
          <p:nvPr/>
        </p:nvSpPr>
        <p:spPr>
          <a:xfrm>
            <a:off x="213635" y="584823"/>
            <a:ext cx="10068043" cy="769441"/>
          </a:xfrm>
          <a:prstGeom prst="rect">
            <a:avLst/>
          </a:prstGeom>
          <a:noFill/>
        </p:spPr>
        <p:txBody>
          <a:bodyPr wrap="square">
            <a:spAutoFit/>
          </a:bodyPr>
          <a:lstStyle/>
          <a:p>
            <a:r>
              <a:rPr lang="en-US" sz="4400" b="1" i="1" u="sng" dirty="0">
                <a:solidFill>
                  <a:srgbClr val="FF0000"/>
                </a:solidFill>
              </a:rPr>
              <a:t>BRAIN TUMOR DETECTION USING -CNN</a:t>
            </a:r>
            <a:endParaRPr lang="en-IN" sz="4400" b="1" i="1" u="sng" dirty="0">
              <a:solidFill>
                <a:srgbClr val="FF0000"/>
              </a:solidFill>
            </a:endParaRPr>
          </a:p>
        </p:txBody>
      </p:sp>
      <p:sp>
        <p:nvSpPr>
          <p:cNvPr id="29" name="object 9">
            <a:extLst>
              <a:ext uri="{FF2B5EF4-FFF2-40B4-BE49-F238E27FC236}">
                <a16:creationId xmlns:a16="http://schemas.microsoft.com/office/drawing/2014/main" id="{B4CE2D05-69BE-F5C8-220B-C7DEDCFEF793}"/>
              </a:ext>
            </a:extLst>
          </p:cNvPr>
          <p:cNvSpPr/>
          <p:nvPr/>
        </p:nvSpPr>
        <p:spPr>
          <a:xfrm>
            <a:off x="6993700" y="4700581"/>
            <a:ext cx="1228725" cy="1057275"/>
          </a:xfrm>
          <a:custGeom>
            <a:avLst/>
            <a:gdLst/>
            <a:ahLst/>
            <a:cxnLst/>
            <a:rect l="l" t="t" r="r" b="b"/>
            <a:pathLst>
              <a:path w="1228725" h="1057275">
                <a:moveTo>
                  <a:pt x="0" y="528701"/>
                </a:moveTo>
                <a:lnTo>
                  <a:pt x="264312" y="1057275"/>
                </a:lnTo>
                <a:lnTo>
                  <a:pt x="964438" y="1057275"/>
                </a:lnTo>
                <a:lnTo>
                  <a:pt x="1228725" y="528701"/>
                </a:lnTo>
                <a:lnTo>
                  <a:pt x="964438" y="0"/>
                </a:lnTo>
                <a:lnTo>
                  <a:pt x="264312" y="0"/>
                </a:lnTo>
                <a:lnTo>
                  <a:pt x="0" y="528701"/>
                </a:lnTo>
                <a:close/>
              </a:path>
            </a:pathLst>
          </a:custGeom>
          <a:solidFill>
            <a:srgbClr val="5FCAEE"/>
          </a:solidFill>
        </p:spPr>
        <p:txBody>
          <a:bodyPr wrap="square" lIns="0" tIns="0" rIns="0" bIns="0" rtlCol="0">
            <a:noAutofit/>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3" name="object 13"/>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0" name="object 20"/>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1" name="object 21"/>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9215437" y="5255838"/>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3" name="object 23"/>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133418" y="873887"/>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9" name="object 9"/>
          <p:cNvSpPr txBox="1"/>
          <p:nvPr/>
        </p:nvSpPr>
        <p:spPr>
          <a:xfrm>
            <a:off x="740924" y="194677"/>
            <a:ext cx="3832225" cy="635952"/>
          </a:xfrm>
          <a:prstGeom prst="rect">
            <a:avLst/>
          </a:prstGeom>
        </p:spPr>
        <p:txBody>
          <a:bodyPr wrap="square" lIns="0" tIns="0" rIns="0" bIns="0" rtlCol="0">
            <a:noAutofit/>
          </a:bodyPr>
          <a:lstStyle/>
          <a:p>
            <a:pPr marL="12700">
              <a:lnSpc>
                <a:spcPts val="5005"/>
              </a:lnSpc>
              <a:spcBef>
                <a:spcPts val="250"/>
              </a:spcBef>
            </a:pPr>
            <a:r>
              <a:rPr sz="4800" b="1" spc="14" dirty="0">
                <a:latin typeface="Trebuchet MS"/>
                <a:cs typeface="Trebuchet MS"/>
              </a:rPr>
              <a:t>M</a:t>
            </a:r>
            <a:r>
              <a:rPr sz="4800" b="1" spc="0" dirty="0">
                <a:latin typeface="Trebuchet MS"/>
                <a:cs typeface="Trebuchet MS"/>
              </a:rPr>
              <a:t>O</a:t>
            </a:r>
            <a:r>
              <a:rPr sz="4800" b="1" spc="-14" dirty="0">
                <a:latin typeface="Trebuchet MS"/>
                <a:cs typeface="Trebuchet MS"/>
              </a:rPr>
              <a:t>D</a:t>
            </a:r>
            <a:r>
              <a:rPr sz="4800" b="1" spc="-34" dirty="0">
                <a:latin typeface="Trebuchet MS"/>
                <a:cs typeface="Trebuchet MS"/>
              </a:rPr>
              <a:t>E</a:t>
            </a:r>
            <a:r>
              <a:rPr sz="4800" b="1" spc="-29" dirty="0">
                <a:latin typeface="Trebuchet MS"/>
                <a:cs typeface="Trebuchet MS"/>
              </a:rPr>
              <a:t>LL</a:t>
            </a:r>
            <a:r>
              <a:rPr sz="4800" b="1" spc="0" dirty="0">
                <a:latin typeface="Trebuchet MS"/>
                <a:cs typeface="Trebuchet MS"/>
              </a:rPr>
              <a:t>I</a:t>
            </a:r>
            <a:r>
              <a:rPr sz="4800" b="1" spc="25" dirty="0">
                <a:latin typeface="Trebuchet MS"/>
                <a:cs typeface="Trebuchet MS"/>
              </a:rPr>
              <a:t>N</a:t>
            </a:r>
            <a:r>
              <a:rPr sz="4800" b="1" spc="0" dirty="0">
                <a:latin typeface="Trebuchet MS"/>
                <a:cs typeface="Trebuchet MS"/>
              </a:rPr>
              <a:t>G</a:t>
            </a:r>
            <a:r>
              <a:rPr lang="en-US" sz="4800" b="1" spc="0" dirty="0">
                <a:latin typeface="Trebuchet MS"/>
                <a:cs typeface="Trebuchet MS"/>
              </a:rPr>
              <a:t>:</a:t>
            </a:r>
            <a:endParaRPr sz="4800" dirty="0">
              <a:latin typeface="Trebuchet MS"/>
              <a:cs typeface="Trebuchet MS"/>
            </a:endParaRPr>
          </a:p>
        </p:txBody>
      </p:sp>
      <p:sp>
        <p:nvSpPr>
          <p:cNvPr id="8" name="object 8"/>
          <p:cNvSpPr txBox="1"/>
          <p:nvPr/>
        </p:nvSpPr>
        <p:spPr>
          <a:xfrm>
            <a:off x="739775" y="1411653"/>
            <a:ext cx="694723" cy="254317"/>
          </a:xfrm>
          <a:prstGeom prst="rect">
            <a:avLst/>
          </a:prstGeom>
        </p:spPr>
        <p:txBody>
          <a:bodyPr wrap="square" lIns="0" tIns="0" rIns="0" bIns="0" rtlCol="0">
            <a:noAutofit/>
          </a:bodyPr>
          <a:lstStyle/>
          <a:p>
            <a:pPr marL="12700">
              <a:lnSpc>
                <a:spcPts val="1960"/>
              </a:lnSpc>
              <a:spcBef>
                <a:spcPts val="98"/>
              </a:spcBef>
            </a:pPr>
            <a:endParaRPr sz="18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9</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pic>
        <p:nvPicPr>
          <p:cNvPr id="37" name="Picture 36">
            <a:extLst>
              <a:ext uri="{FF2B5EF4-FFF2-40B4-BE49-F238E27FC236}">
                <a16:creationId xmlns:a16="http://schemas.microsoft.com/office/drawing/2014/main" id="{9B30138F-D0C4-DE22-3E92-01A3364FA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181" y="4346107"/>
            <a:ext cx="3274520" cy="2431734"/>
          </a:xfrm>
          <a:prstGeom prst="rect">
            <a:avLst/>
          </a:prstGeom>
        </p:spPr>
      </p:pic>
      <p:pic>
        <p:nvPicPr>
          <p:cNvPr id="39" name="Picture 38">
            <a:extLst>
              <a:ext uri="{FF2B5EF4-FFF2-40B4-BE49-F238E27FC236}">
                <a16:creationId xmlns:a16="http://schemas.microsoft.com/office/drawing/2014/main" id="{3D5A52FA-E3E1-3C63-4FC0-67F4F8AA2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728" y="1220149"/>
            <a:ext cx="6888071" cy="3038172"/>
          </a:xfrm>
          <a:prstGeom prst="rect">
            <a:avLst/>
          </a:prstGeom>
        </p:spPr>
      </p:pic>
      <p:sp>
        <p:nvSpPr>
          <p:cNvPr id="40" name="object 20">
            <a:extLst>
              <a:ext uri="{FF2B5EF4-FFF2-40B4-BE49-F238E27FC236}">
                <a16:creationId xmlns:a16="http://schemas.microsoft.com/office/drawing/2014/main" id="{F1B4F372-1FE3-9E6E-E9EB-A0793EBA7E32}"/>
              </a:ext>
            </a:extLst>
          </p:cNvPr>
          <p:cNvSpPr/>
          <p:nvPr/>
        </p:nvSpPr>
        <p:spPr>
          <a:xfrm>
            <a:off x="7649728" y="3319462"/>
            <a:ext cx="3810000" cy="3810000"/>
          </a:xfrm>
          <a:prstGeom prst="rect">
            <a:avLst/>
          </a:prstGeom>
          <a:blipFill>
            <a:blip r:embed="rId5" cstate="print"/>
            <a:stretch>
              <a:fillRect/>
            </a:stretch>
          </a:blipFill>
        </p:spPr>
        <p:txBody>
          <a:bodyPr wrap="square" lIns="0" tIns="0" rIns="0" bIns="0" rtlCol="0">
            <a:noAutofit/>
          </a:bodyPr>
          <a:lstStyle/>
          <a:p>
            <a:endParaRPr dirty="0"/>
          </a:p>
        </p:txBody>
      </p:sp>
    </p:spTree>
    <p:extLst>
      <p:ext uri="{BB962C8B-B14F-4D97-AF65-F5344CB8AC3E}">
        <p14:creationId xmlns:p14="http://schemas.microsoft.com/office/powerpoint/2010/main" val="237765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2966" y="3752850"/>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9328658" y="1516888"/>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9" name="object 9"/>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txBox="1"/>
          <p:nvPr/>
        </p:nvSpPr>
        <p:spPr>
          <a:xfrm>
            <a:off x="755332" y="502205"/>
            <a:ext cx="2528002" cy="635635"/>
          </a:xfrm>
          <a:prstGeom prst="rect">
            <a:avLst/>
          </a:prstGeom>
        </p:spPr>
        <p:txBody>
          <a:bodyPr wrap="square" lIns="0" tIns="0" rIns="0" bIns="0" rtlCol="0">
            <a:noAutofit/>
          </a:bodyPr>
          <a:lstStyle/>
          <a:p>
            <a:pPr marL="12700">
              <a:lnSpc>
                <a:spcPts val="5005"/>
              </a:lnSpc>
              <a:spcBef>
                <a:spcPts val="250"/>
              </a:spcBef>
            </a:pPr>
            <a:r>
              <a:rPr sz="4800" b="1" spc="0" dirty="0">
                <a:latin typeface="Trebuchet MS"/>
                <a:cs typeface="Trebuchet MS"/>
              </a:rPr>
              <a:t>R</a:t>
            </a:r>
            <a:r>
              <a:rPr sz="4800" b="1" spc="-34" dirty="0">
                <a:latin typeface="Trebuchet MS"/>
                <a:cs typeface="Trebuchet MS"/>
              </a:rPr>
              <a:t>E</a:t>
            </a:r>
            <a:r>
              <a:rPr sz="4800" b="1" spc="19" dirty="0">
                <a:latin typeface="Trebuchet MS"/>
                <a:cs typeface="Trebuchet MS"/>
              </a:rPr>
              <a:t>S</a:t>
            </a:r>
            <a:r>
              <a:rPr sz="4800" b="1" spc="-29" dirty="0">
                <a:latin typeface="Trebuchet MS"/>
                <a:cs typeface="Trebuchet MS"/>
              </a:rPr>
              <a:t>U</a:t>
            </a:r>
            <a:r>
              <a:rPr sz="4800" b="1" spc="-404" dirty="0">
                <a:latin typeface="Trebuchet MS"/>
                <a:cs typeface="Trebuchet MS"/>
              </a:rPr>
              <a:t>L</a:t>
            </a:r>
            <a:r>
              <a:rPr sz="4800" b="1" spc="0" dirty="0">
                <a:latin typeface="Trebuchet MS"/>
                <a:cs typeface="Trebuchet MS"/>
              </a:rPr>
              <a:t>TS</a:t>
            </a:r>
            <a:endParaRPr sz="4800" dirty="0">
              <a:latin typeface="Trebuchet MS"/>
              <a:cs typeface="Trebuchet MS"/>
            </a:endParaRPr>
          </a:p>
        </p:txBody>
      </p:sp>
      <p:sp>
        <p:nvSpPr>
          <p:cNvPr id="7" name="object 7"/>
          <p:cNvSpPr txBox="1"/>
          <p:nvPr/>
        </p:nvSpPr>
        <p:spPr>
          <a:xfrm>
            <a:off x="624713" y="5612765"/>
            <a:ext cx="8688324" cy="283210"/>
          </a:xfrm>
          <a:prstGeom prst="rect">
            <a:avLst/>
          </a:prstGeom>
        </p:spPr>
        <p:txBody>
          <a:bodyPr wrap="square" lIns="0" tIns="0" rIns="0" bIns="0" rtlCol="0">
            <a:noAutofit/>
          </a:bodyPr>
          <a:lstStyle/>
          <a:p>
            <a:pPr marL="12700">
              <a:lnSpc>
                <a:spcPts val="2185"/>
              </a:lnSpc>
              <a:spcBef>
                <a:spcPts val="109"/>
              </a:spcBef>
            </a:pPr>
            <a:r>
              <a:rPr lang="en-IN" sz="1600" b="1" i="0" dirty="0">
                <a:solidFill>
                  <a:srgbClr val="111111"/>
                </a:solidFill>
                <a:effectLst/>
                <a:latin typeface="-apple-system"/>
              </a:rPr>
              <a:t>Impressive Accuracy</a:t>
            </a:r>
            <a:endParaRPr sz="1600" dirty="0">
              <a:latin typeface="Trebuchet MS"/>
              <a:cs typeface="Trebuchet MS"/>
            </a:endParaRPr>
          </a:p>
        </p:txBody>
      </p:sp>
      <p:sp>
        <p:nvSpPr>
          <p:cNvPr id="6" name="object 6"/>
          <p:cNvSpPr txBox="1"/>
          <p:nvPr/>
        </p:nvSpPr>
        <p:spPr>
          <a:xfrm>
            <a:off x="11302619" y="6491954"/>
            <a:ext cx="199349" cy="168275"/>
          </a:xfrm>
          <a:prstGeom prst="rect">
            <a:avLst/>
          </a:prstGeom>
        </p:spPr>
        <p:txBody>
          <a:bodyPr wrap="square" lIns="0" tIns="0" rIns="0" bIns="0" rtlCol="0">
            <a:noAutofit/>
          </a:bodyPr>
          <a:lstStyle/>
          <a:p>
            <a:pPr marL="12700">
              <a:lnSpc>
                <a:spcPts val="1255"/>
              </a:lnSpc>
              <a:spcBef>
                <a:spcPts val="62"/>
              </a:spcBef>
            </a:pPr>
            <a:r>
              <a:rPr sz="1100" spc="9" dirty="0">
                <a:solidFill>
                  <a:srgbClr val="2D936B"/>
                </a:solidFill>
                <a:latin typeface="Trebuchet MS"/>
                <a:cs typeface="Trebuchet MS"/>
              </a:rPr>
              <a:t>10</a:t>
            </a:r>
            <a:endParaRPr sz="1100" dirty="0">
              <a:latin typeface="Trebuchet MS"/>
              <a:cs typeface="Trebuchet MS"/>
            </a:endParaRPr>
          </a:p>
        </p:txBody>
      </p:sp>
      <p:sp>
        <p:nvSpPr>
          <p:cNvPr id="5" name="object 5"/>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4" name="object 4"/>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1348121" y="6242685"/>
            <a:ext cx="71253" cy="152400"/>
          </a:xfrm>
          <a:prstGeom prst="rect">
            <a:avLst/>
          </a:prstGeom>
        </p:spPr>
        <p:txBody>
          <a:bodyPr wrap="square" lIns="0" tIns="0" rIns="0" bIns="0" rtlCol="0">
            <a:noAutofit/>
          </a:bodyPr>
          <a:lstStyle/>
          <a:p>
            <a:pPr marL="25400">
              <a:lnSpc>
                <a:spcPts val="1000"/>
              </a:lnSpc>
            </a:pPr>
            <a:endParaRPr sz="1000" dirty="0"/>
          </a:p>
        </p:txBody>
      </p:sp>
      <p:pic>
        <p:nvPicPr>
          <p:cNvPr id="27" name="Picture 26">
            <a:extLst>
              <a:ext uri="{FF2B5EF4-FFF2-40B4-BE49-F238E27FC236}">
                <a16:creationId xmlns:a16="http://schemas.microsoft.com/office/drawing/2014/main" id="{CD466BCD-9DFE-374E-E27D-F87230875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260" y="1137840"/>
            <a:ext cx="3639652" cy="3897253"/>
          </a:xfrm>
          <a:prstGeom prst="rect">
            <a:avLst/>
          </a:prstGeom>
        </p:spPr>
      </p:pic>
      <p:pic>
        <p:nvPicPr>
          <p:cNvPr id="29" name="Picture 28">
            <a:extLst>
              <a:ext uri="{FF2B5EF4-FFF2-40B4-BE49-F238E27FC236}">
                <a16:creationId xmlns:a16="http://schemas.microsoft.com/office/drawing/2014/main" id="{4173430F-A997-8FB3-974E-5B9BAB3CB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58" y="1219322"/>
            <a:ext cx="3992977" cy="3843552"/>
          </a:xfrm>
          <a:prstGeom prst="rect">
            <a:avLst/>
          </a:prstGeom>
        </p:spPr>
      </p:pic>
      <p:sp>
        <p:nvSpPr>
          <p:cNvPr id="31" name="TextBox 30">
            <a:extLst>
              <a:ext uri="{FF2B5EF4-FFF2-40B4-BE49-F238E27FC236}">
                <a16:creationId xmlns:a16="http://schemas.microsoft.com/office/drawing/2014/main" id="{EB64B182-1059-D19E-1A95-98AD26BADABB}"/>
              </a:ext>
            </a:extLst>
          </p:cNvPr>
          <p:cNvSpPr txBox="1"/>
          <p:nvPr/>
        </p:nvSpPr>
        <p:spPr>
          <a:xfrm>
            <a:off x="535362" y="5035093"/>
            <a:ext cx="8793296" cy="646331"/>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apple-system"/>
              </a:rPr>
              <a:t>Brain tumors are elusive adversaries, varying in position, mass, and nature. Detecting them manually from voluminous MRI data is arduous and time-consuming.</a:t>
            </a:r>
          </a:p>
        </p:txBody>
      </p:sp>
      <p:sp>
        <p:nvSpPr>
          <p:cNvPr id="34" name="TextBox 33">
            <a:extLst>
              <a:ext uri="{FF2B5EF4-FFF2-40B4-BE49-F238E27FC236}">
                <a16:creationId xmlns:a16="http://schemas.microsoft.com/office/drawing/2014/main" id="{A85F322B-E8EC-5B5B-F6DF-76158E6EB21E}"/>
              </a:ext>
            </a:extLst>
          </p:cNvPr>
          <p:cNvSpPr txBox="1"/>
          <p:nvPr/>
        </p:nvSpPr>
        <p:spPr>
          <a:xfrm>
            <a:off x="547187" y="5874958"/>
            <a:ext cx="8987338" cy="646331"/>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apple-system"/>
              </a:rPr>
              <a:t>On datasets like BRATS 2013, BRATS 2015, and OPEN I, the CNN </a:t>
            </a:r>
            <a:r>
              <a:rPr lang="en-US" b="0" i="0" dirty="0" err="1">
                <a:solidFill>
                  <a:srgbClr val="111111"/>
                </a:solidFill>
                <a:effectLst/>
                <a:latin typeface="-apple-system"/>
              </a:rPr>
              <a:t>Alexnet</a:t>
            </a:r>
            <a:r>
              <a:rPr lang="en-US" b="0" i="0" dirty="0">
                <a:solidFill>
                  <a:srgbClr val="111111"/>
                </a:solidFill>
                <a:effectLst/>
                <a:latin typeface="-apple-system"/>
              </a:rPr>
              <a:t> achieves an astounding accuracy of </a:t>
            </a:r>
            <a:r>
              <a:rPr lang="en-US" b="1" i="0" dirty="0">
                <a:solidFill>
                  <a:srgbClr val="111111"/>
                </a:solidFill>
                <a:effectLst/>
                <a:latin typeface="-apple-system"/>
              </a:rPr>
              <a:t>98.67%</a:t>
            </a:r>
            <a:r>
              <a:rPr lang="en-US" b="0" i="0" dirty="0">
                <a:solidFill>
                  <a:srgbClr val="111111"/>
                </a:solidFill>
                <a:effectLst/>
                <a:latin typeface="-apple-system"/>
              </a:rPr>
              <a:t> in automatic brain tumor detection.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9" name="object 9"/>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466725" y="6410325"/>
            <a:ext cx="3705225" cy="295275"/>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7" name="object 7"/>
          <p:cNvSpPr txBox="1"/>
          <p:nvPr/>
        </p:nvSpPr>
        <p:spPr>
          <a:xfrm>
            <a:off x="799289" y="933690"/>
            <a:ext cx="2393786" cy="569277"/>
          </a:xfrm>
          <a:prstGeom prst="rect">
            <a:avLst/>
          </a:prstGeom>
        </p:spPr>
        <p:txBody>
          <a:bodyPr wrap="square" lIns="0" tIns="0" rIns="0" bIns="0" rtlCol="0">
            <a:noAutofit/>
          </a:bodyPr>
          <a:lstStyle/>
          <a:p>
            <a:pPr marL="12700">
              <a:lnSpc>
                <a:spcPts val="4480"/>
              </a:lnSpc>
              <a:spcBef>
                <a:spcPts val="223"/>
              </a:spcBef>
            </a:pPr>
            <a:r>
              <a:rPr sz="4250" u="sng" spc="-34" dirty="0">
                <a:latin typeface="Trebuchet MS"/>
                <a:cs typeface="Trebuchet MS"/>
              </a:rPr>
              <a:t>P</a:t>
            </a:r>
            <a:r>
              <a:rPr sz="4250" u="sng" spc="0" dirty="0">
                <a:latin typeface="Trebuchet MS"/>
                <a:cs typeface="Trebuchet MS"/>
              </a:rPr>
              <a:t>RO</a:t>
            </a:r>
            <a:r>
              <a:rPr sz="4250" u="sng" spc="-25" dirty="0">
                <a:latin typeface="Trebuchet MS"/>
                <a:cs typeface="Trebuchet MS"/>
              </a:rPr>
              <a:t>J</a:t>
            </a:r>
            <a:r>
              <a:rPr sz="4250" u="sng" spc="-34" dirty="0">
                <a:latin typeface="Trebuchet MS"/>
                <a:cs typeface="Trebuchet MS"/>
              </a:rPr>
              <a:t>E</a:t>
            </a:r>
            <a:r>
              <a:rPr sz="4250" u="sng" spc="0" dirty="0">
                <a:latin typeface="Trebuchet MS"/>
                <a:cs typeface="Trebuchet MS"/>
              </a:rPr>
              <a:t>CT</a:t>
            </a:r>
            <a:endParaRPr sz="4250" u="sng" dirty="0">
              <a:latin typeface="Trebuchet MS"/>
              <a:cs typeface="Trebuchet MS"/>
            </a:endParaRPr>
          </a:p>
        </p:txBody>
      </p:sp>
      <p:sp>
        <p:nvSpPr>
          <p:cNvPr id="6" name="object 6"/>
          <p:cNvSpPr txBox="1"/>
          <p:nvPr/>
        </p:nvSpPr>
        <p:spPr>
          <a:xfrm>
            <a:off x="3189943" y="933691"/>
            <a:ext cx="1946232" cy="569277"/>
          </a:xfrm>
          <a:prstGeom prst="rect">
            <a:avLst/>
          </a:prstGeom>
        </p:spPr>
        <p:txBody>
          <a:bodyPr wrap="square" lIns="0" tIns="0" rIns="0" bIns="0" rtlCol="0">
            <a:noAutofit/>
          </a:bodyPr>
          <a:lstStyle/>
          <a:p>
            <a:pPr marL="12700">
              <a:lnSpc>
                <a:spcPts val="4480"/>
              </a:lnSpc>
              <a:spcBef>
                <a:spcPts val="223"/>
              </a:spcBef>
            </a:pPr>
            <a:r>
              <a:rPr sz="4250" u="sng" spc="0" dirty="0">
                <a:latin typeface="Trebuchet MS"/>
                <a:cs typeface="Trebuchet MS"/>
              </a:rPr>
              <a:t>T</a:t>
            </a:r>
            <a:r>
              <a:rPr sz="4250" u="sng" spc="9" dirty="0">
                <a:latin typeface="Trebuchet MS"/>
                <a:cs typeface="Trebuchet MS"/>
              </a:rPr>
              <a:t>I</a:t>
            </a:r>
            <a:r>
              <a:rPr sz="4250" u="sng" spc="0" dirty="0">
                <a:latin typeface="Trebuchet MS"/>
                <a:cs typeface="Trebuchet MS"/>
              </a:rPr>
              <a:t>T</a:t>
            </a:r>
            <a:r>
              <a:rPr sz="4250" u="sng" spc="39" dirty="0">
                <a:latin typeface="Trebuchet MS"/>
                <a:cs typeface="Trebuchet MS"/>
              </a:rPr>
              <a:t>L</a:t>
            </a:r>
            <a:r>
              <a:rPr sz="4250" u="sng" spc="0" dirty="0">
                <a:latin typeface="Trebuchet MS"/>
                <a:cs typeface="Trebuchet MS"/>
              </a:rPr>
              <a:t>E</a:t>
            </a:r>
            <a:r>
              <a:rPr lang="en-US" sz="4250" spc="0" dirty="0">
                <a:latin typeface="Trebuchet MS"/>
                <a:cs typeface="Trebuchet MS"/>
              </a:rPr>
              <a:t>:</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2</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p:cNvSpPr txBox="1"/>
          <p:nvPr/>
        </p:nvSpPr>
        <p:spPr>
          <a:xfrm>
            <a:off x="695325" y="2689195"/>
            <a:ext cx="7352024" cy="1569660"/>
          </a:xfrm>
          <a:prstGeom prst="rect">
            <a:avLst/>
          </a:prstGeom>
          <a:noFill/>
        </p:spPr>
        <p:txBody>
          <a:bodyPr wrap="square" rtlCol="0">
            <a:spAutoFit/>
          </a:bodyPr>
          <a:lstStyle/>
          <a:p>
            <a:r>
              <a:rPr lang="en-US" sz="4800" b="1" i="1" u="sng" dirty="0">
                <a:solidFill>
                  <a:srgbClr val="FF0000"/>
                </a:solidFill>
              </a:rPr>
              <a:t>BRAIN TUMOR DETECTION</a:t>
            </a:r>
          </a:p>
          <a:p>
            <a:r>
              <a:rPr lang="en-US" sz="4800" b="1" i="1" u="sng" dirty="0">
                <a:solidFill>
                  <a:srgbClr val="FF0000"/>
                </a:solidFill>
              </a:rPr>
              <a:t>USING -CNN</a:t>
            </a:r>
            <a:endParaRPr lang="en-IN" sz="4800" b="1" i="1" u="sng"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466725" y="6410325"/>
            <a:ext cx="3705225" cy="295275"/>
          </a:xfrm>
          <a:prstGeom prst="rect">
            <a:avLst/>
          </a:prstGeom>
        </p:spPr>
        <p:txBody>
          <a:bodyPr wrap="square" lIns="0" tIns="0" rIns="0" bIns="0" rtlCol="0">
            <a:noAutofit/>
          </a:bodyPr>
          <a:lstStyle/>
          <a:p>
            <a:pPr>
              <a:lnSpc>
                <a:spcPts val="600"/>
              </a:lnSpc>
              <a:spcBef>
                <a:spcPts val="19"/>
              </a:spcBef>
            </a:pPr>
            <a:endParaRPr sz="600" dirty="0"/>
          </a:p>
          <a:p>
            <a:pPr marL="285750">
              <a:lnSpc>
                <a:spcPct val="96761"/>
              </a:lnSpc>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9" name="object 19"/>
          <p:cNvSpPr/>
          <p:nvPr/>
        </p:nvSpPr>
        <p:spPr>
          <a:xfrm>
            <a:off x="-23457" y="28577"/>
            <a:ext cx="12192000" cy="7605775"/>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endParaRPr lang="en-US" dirty="0"/>
          </a:p>
        </p:txBody>
      </p:sp>
      <p:sp>
        <p:nvSpPr>
          <p:cNvPr id="8" name="object 8"/>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9" name="object 9"/>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3" name="object 13"/>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5" name="object 15"/>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6" name="object 16"/>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11010900" y="5610225"/>
            <a:ext cx="647700" cy="647700"/>
          </a:xfrm>
          <a:custGeom>
            <a:avLst/>
            <a:gdLst/>
            <a:ahLst/>
            <a:cxnLst/>
            <a:rect l="l" t="t" r="r" b="b"/>
            <a:pathLst>
              <a:path w="647700" h="647700">
                <a:moveTo>
                  <a:pt x="0" y="323850"/>
                </a:moveTo>
                <a:lnTo>
                  <a:pt x="1073" y="350410"/>
                </a:lnTo>
                <a:lnTo>
                  <a:pt x="4239" y="376379"/>
                </a:lnTo>
                <a:lnTo>
                  <a:pt x="9414" y="401673"/>
                </a:lnTo>
                <a:lnTo>
                  <a:pt x="16514" y="426210"/>
                </a:lnTo>
                <a:lnTo>
                  <a:pt x="25455" y="449905"/>
                </a:lnTo>
                <a:lnTo>
                  <a:pt x="36155" y="472676"/>
                </a:lnTo>
                <a:lnTo>
                  <a:pt x="48530" y="494438"/>
                </a:lnTo>
                <a:lnTo>
                  <a:pt x="62496" y="515110"/>
                </a:lnTo>
                <a:lnTo>
                  <a:pt x="77970" y="534606"/>
                </a:lnTo>
                <a:lnTo>
                  <a:pt x="94868" y="552845"/>
                </a:lnTo>
                <a:lnTo>
                  <a:pt x="113108" y="569742"/>
                </a:lnTo>
                <a:lnTo>
                  <a:pt x="132606" y="585214"/>
                </a:lnTo>
                <a:lnTo>
                  <a:pt x="153278" y="599179"/>
                </a:lnTo>
                <a:lnTo>
                  <a:pt x="175040" y="611551"/>
                </a:lnTo>
                <a:lnTo>
                  <a:pt x="197810" y="622249"/>
                </a:lnTo>
                <a:lnTo>
                  <a:pt x="221504" y="631189"/>
                </a:lnTo>
                <a:lnTo>
                  <a:pt x="246038" y="638287"/>
                </a:lnTo>
                <a:lnTo>
                  <a:pt x="271329" y="643461"/>
                </a:lnTo>
                <a:lnTo>
                  <a:pt x="297294" y="646626"/>
                </a:lnTo>
                <a:lnTo>
                  <a:pt x="323850" y="647700"/>
                </a:lnTo>
                <a:lnTo>
                  <a:pt x="350405" y="646626"/>
                </a:lnTo>
                <a:lnTo>
                  <a:pt x="376370" y="643461"/>
                </a:lnTo>
                <a:lnTo>
                  <a:pt x="401661" y="638287"/>
                </a:lnTo>
                <a:lnTo>
                  <a:pt x="426195" y="631189"/>
                </a:lnTo>
                <a:lnTo>
                  <a:pt x="449889" y="622249"/>
                </a:lnTo>
                <a:lnTo>
                  <a:pt x="472659" y="611551"/>
                </a:lnTo>
                <a:lnTo>
                  <a:pt x="494421" y="599179"/>
                </a:lnTo>
                <a:lnTo>
                  <a:pt x="515093" y="585214"/>
                </a:lnTo>
                <a:lnTo>
                  <a:pt x="534591" y="569742"/>
                </a:lnTo>
                <a:lnTo>
                  <a:pt x="552830" y="552845"/>
                </a:lnTo>
                <a:lnTo>
                  <a:pt x="569729" y="534606"/>
                </a:lnTo>
                <a:lnTo>
                  <a:pt x="585203" y="515110"/>
                </a:lnTo>
                <a:lnTo>
                  <a:pt x="599169" y="494438"/>
                </a:lnTo>
                <a:lnTo>
                  <a:pt x="611544" y="472676"/>
                </a:lnTo>
                <a:lnTo>
                  <a:pt x="622244" y="449905"/>
                </a:lnTo>
                <a:lnTo>
                  <a:pt x="631185" y="426210"/>
                </a:lnTo>
                <a:lnTo>
                  <a:pt x="638285" y="401673"/>
                </a:lnTo>
                <a:lnTo>
                  <a:pt x="643460" y="376379"/>
                </a:lnTo>
                <a:lnTo>
                  <a:pt x="646626" y="350410"/>
                </a:lnTo>
                <a:lnTo>
                  <a:pt x="647700" y="323850"/>
                </a:lnTo>
                <a:lnTo>
                  <a:pt x="646626" y="297289"/>
                </a:lnTo>
                <a:lnTo>
                  <a:pt x="643460" y="271320"/>
                </a:lnTo>
                <a:lnTo>
                  <a:pt x="638285" y="246026"/>
                </a:lnTo>
                <a:lnTo>
                  <a:pt x="631185" y="221489"/>
                </a:lnTo>
                <a:lnTo>
                  <a:pt x="622244" y="197794"/>
                </a:lnTo>
                <a:lnTo>
                  <a:pt x="611544" y="175023"/>
                </a:lnTo>
                <a:lnTo>
                  <a:pt x="599169" y="153261"/>
                </a:lnTo>
                <a:lnTo>
                  <a:pt x="585203" y="132589"/>
                </a:lnTo>
                <a:lnTo>
                  <a:pt x="569729" y="113093"/>
                </a:lnTo>
                <a:lnTo>
                  <a:pt x="552830" y="94854"/>
                </a:lnTo>
                <a:lnTo>
                  <a:pt x="534591" y="77957"/>
                </a:lnTo>
                <a:lnTo>
                  <a:pt x="515093" y="62485"/>
                </a:lnTo>
                <a:lnTo>
                  <a:pt x="494421" y="48520"/>
                </a:lnTo>
                <a:lnTo>
                  <a:pt x="472659" y="36148"/>
                </a:lnTo>
                <a:lnTo>
                  <a:pt x="449889" y="25450"/>
                </a:lnTo>
                <a:lnTo>
                  <a:pt x="426195" y="16510"/>
                </a:lnTo>
                <a:lnTo>
                  <a:pt x="401661" y="9412"/>
                </a:lnTo>
                <a:lnTo>
                  <a:pt x="376370" y="4238"/>
                </a:lnTo>
                <a:lnTo>
                  <a:pt x="350405" y="1073"/>
                </a:lnTo>
                <a:lnTo>
                  <a:pt x="323850" y="0"/>
                </a:lnTo>
                <a:lnTo>
                  <a:pt x="297294" y="1073"/>
                </a:lnTo>
                <a:lnTo>
                  <a:pt x="271329" y="4238"/>
                </a:lnTo>
                <a:lnTo>
                  <a:pt x="246038" y="9412"/>
                </a:lnTo>
                <a:lnTo>
                  <a:pt x="221504" y="16510"/>
                </a:lnTo>
                <a:lnTo>
                  <a:pt x="197810" y="25450"/>
                </a:lnTo>
                <a:lnTo>
                  <a:pt x="175040" y="36148"/>
                </a:lnTo>
                <a:lnTo>
                  <a:pt x="153278" y="48520"/>
                </a:lnTo>
                <a:lnTo>
                  <a:pt x="132606" y="62485"/>
                </a:lnTo>
                <a:lnTo>
                  <a:pt x="113108" y="77957"/>
                </a:lnTo>
                <a:lnTo>
                  <a:pt x="94868" y="94854"/>
                </a:lnTo>
                <a:lnTo>
                  <a:pt x="77970" y="113093"/>
                </a:lnTo>
                <a:lnTo>
                  <a:pt x="62496" y="132589"/>
                </a:lnTo>
                <a:lnTo>
                  <a:pt x="48530" y="153261"/>
                </a:lnTo>
                <a:lnTo>
                  <a:pt x="36155" y="175023"/>
                </a:lnTo>
                <a:lnTo>
                  <a:pt x="25455" y="197794"/>
                </a:lnTo>
                <a:lnTo>
                  <a:pt x="16514" y="221489"/>
                </a:lnTo>
                <a:lnTo>
                  <a:pt x="9414" y="246026"/>
                </a:lnTo>
                <a:lnTo>
                  <a:pt x="4239" y="271320"/>
                </a:lnTo>
                <a:lnTo>
                  <a:pt x="1073" y="297289"/>
                </a:lnTo>
                <a:lnTo>
                  <a:pt x="0" y="323850"/>
                </a:lnTo>
                <a:close/>
              </a:path>
            </a:pathLst>
          </a:custGeom>
          <a:solidFill>
            <a:srgbClr val="2D83C3"/>
          </a:solidFill>
        </p:spPr>
        <p:txBody>
          <a:bodyPr wrap="square" lIns="0" tIns="0" rIns="0" bIns="0" rtlCol="0">
            <a:noAutofit/>
          </a:bodyPr>
          <a:lstStyle/>
          <a:p>
            <a:endParaRPr dirty="0"/>
          </a:p>
        </p:txBody>
      </p:sp>
      <p:sp>
        <p:nvSpPr>
          <p:cNvPr id="18" name="object 18"/>
          <p:cNvSpPr/>
          <p:nvPr/>
        </p:nvSpPr>
        <p:spPr>
          <a:xfrm>
            <a:off x="10687050" y="6134100"/>
            <a:ext cx="247650" cy="247650"/>
          </a:xfrm>
          <a:custGeom>
            <a:avLst/>
            <a:gdLst/>
            <a:ahLst/>
            <a:cxnLst/>
            <a:rect l="l" t="t" r="r" b="b"/>
            <a:pathLst>
              <a:path w="247650" h="247650">
                <a:moveTo>
                  <a:pt x="0" y="123825"/>
                </a:moveTo>
                <a:lnTo>
                  <a:pt x="536" y="135423"/>
                </a:lnTo>
                <a:lnTo>
                  <a:pt x="2708" y="149691"/>
                </a:lnTo>
                <a:lnTo>
                  <a:pt x="6456" y="163377"/>
                </a:lnTo>
                <a:lnTo>
                  <a:pt x="11684" y="176382"/>
                </a:lnTo>
                <a:lnTo>
                  <a:pt x="18293" y="188610"/>
                </a:lnTo>
                <a:lnTo>
                  <a:pt x="26186" y="199964"/>
                </a:lnTo>
                <a:lnTo>
                  <a:pt x="35265" y="210346"/>
                </a:lnTo>
                <a:lnTo>
                  <a:pt x="45432" y="219660"/>
                </a:lnTo>
                <a:lnTo>
                  <a:pt x="56590" y="227807"/>
                </a:lnTo>
                <a:lnTo>
                  <a:pt x="68642" y="234691"/>
                </a:lnTo>
                <a:lnTo>
                  <a:pt x="81488" y="240215"/>
                </a:lnTo>
                <a:lnTo>
                  <a:pt x="95033" y="244280"/>
                </a:lnTo>
                <a:lnTo>
                  <a:pt x="109177" y="246791"/>
                </a:lnTo>
                <a:lnTo>
                  <a:pt x="123825" y="247650"/>
                </a:lnTo>
                <a:lnTo>
                  <a:pt x="135414" y="247113"/>
                </a:lnTo>
                <a:lnTo>
                  <a:pt x="149673" y="244944"/>
                </a:lnTo>
                <a:lnTo>
                  <a:pt x="163352" y="241199"/>
                </a:lnTo>
                <a:lnTo>
                  <a:pt x="176354" y="235975"/>
                </a:lnTo>
                <a:lnTo>
                  <a:pt x="188582" y="229371"/>
                </a:lnTo>
                <a:lnTo>
                  <a:pt x="199937" y="221483"/>
                </a:lnTo>
                <a:lnTo>
                  <a:pt x="210322" y="212408"/>
                </a:lnTo>
                <a:lnTo>
                  <a:pt x="219639" y="202243"/>
                </a:lnTo>
                <a:lnTo>
                  <a:pt x="227791" y="191087"/>
                </a:lnTo>
                <a:lnTo>
                  <a:pt x="234680" y="179035"/>
                </a:lnTo>
                <a:lnTo>
                  <a:pt x="240207" y="166186"/>
                </a:lnTo>
                <a:lnTo>
                  <a:pt x="244277" y="152636"/>
                </a:lnTo>
                <a:lnTo>
                  <a:pt x="246790" y="138483"/>
                </a:lnTo>
                <a:lnTo>
                  <a:pt x="247650" y="123825"/>
                </a:lnTo>
                <a:lnTo>
                  <a:pt x="247113" y="112226"/>
                </a:lnTo>
                <a:lnTo>
                  <a:pt x="244941" y="97958"/>
                </a:lnTo>
                <a:lnTo>
                  <a:pt x="241193" y="84272"/>
                </a:lnTo>
                <a:lnTo>
                  <a:pt x="235965" y="71267"/>
                </a:lnTo>
                <a:lnTo>
                  <a:pt x="229356" y="59039"/>
                </a:lnTo>
                <a:lnTo>
                  <a:pt x="221463" y="47685"/>
                </a:lnTo>
                <a:lnTo>
                  <a:pt x="212384" y="37303"/>
                </a:lnTo>
                <a:lnTo>
                  <a:pt x="202217" y="27989"/>
                </a:lnTo>
                <a:lnTo>
                  <a:pt x="191059" y="19842"/>
                </a:lnTo>
                <a:lnTo>
                  <a:pt x="179007" y="12958"/>
                </a:lnTo>
                <a:lnTo>
                  <a:pt x="166161" y="7434"/>
                </a:lnTo>
                <a:lnTo>
                  <a:pt x="152616" y="3369"/>
                </a:lnTo>
                <a:lnTo>
                  <a:pt x="138472" y="858"/>
                </a:lnTo>
                <a:lnTo>
                  <a:pt x="123825" y="0"/>
                </a:lnTo>
                <a:lnTo>
                  <a:pt x="112235" y="536"/>
                </a:lnTo>
                <a:lnTo>
                  <a:pt x="97976" y="2705"/>
                </a:lnTo>
                <a:lnTo>
                  <a:pt x="84297" y="6450"/>
                </a:lnTo>
                <a:lnTo>
                  <a:pt x="71295" y="11674"/>
                </a:lnTo>
                <a:lnTo>
                  <a:pt x="59067" y="18278"/>
                </a:lnTo>
                <a:lnTo>
                  <a:pt x="47712" y="26166"/>
                </a:lnTo>
                <a:lnTo>
                  <a:pt x="37327" y="35241"/>
                </a:lnTo>
                <a:lnTo>
                  <a:pt x="28010" y="45406"/>
                </a:lnTo>
                <a:lnTo>
                  <a:pt x="19858" y="56562"/>
                </a:lnTo>
                <a:lnTo>
                  <a:pt x="12969" y="68614"/>
                </a:lnTo>
                <a:lnTo>
                  <a:pt x="7442" y="81463"/>
                </a:lnTo>
                <a:lnTo>
                  <a:pt x="3372" y="95013"/>
                </a:lnTo>
                <a:lnTo>
                  <a:pt x="859" y="109166"/>
                </a:lnTo>
                <a:lnTo>
                  <a:pt x="0" y="123825"/>
                </a:lnTo>
                <a:close/>
              </a:path>
            </a:pathLst>
          </a:custGeom>
          <a:solidFill>
            <a:srgbClr val="2D936B"/>
          </a:solidFill>
        </p:spPr>
        <p:txBody>
          <a:bodyPr wrap="square" lIns="0" tIns="0" rIns="0" bIns="0" rtlCol="0">
            <a:noAutofit/>
          </a:bodyPr>
          <a:lstStyle/>
          <a:p>
            <a:endParaRPr dirty="0"/>
          </a:p>
        </p:txBody>
      </p:sp>
      <p:sp>
        <p:nvSpPr>
          <p:cNvPr id="5" name="object 5"/>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6" name="object 6"/>
          <p:cNvSpPr/>
          <p:nvPr/>
        </p:nvSpPr>
        <p:spPr>
          <a:xfrm>
            <a:off x="466725" y="6410325"/>
            <a:ext cx="3705225" cy="295275"/>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47625" y="3819523"/>
            <a:ext cx="1733550" cy="3009900"/>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7362825" y="447675"/>
            <a:ext cx="361950" cy="361950"/>
          </a:xfrm>
          <a:custGeom>
            <a:avLst/>
            <a:gdLst/>
            <a:ahLst/>
            <a:cxnLst/>
            <a:rect l="l" t="t" r="r" b="b"/>
            <a:pathLst>
              <a:path w="361950" h="361950">
                <a:moveTo>
                  <a:pt x="0" y="180975"/>
                </a:moveTo>
                <a:lnTo>
                  <a:pt x="599" y="195817"/>
                </a:lnTo>
                <a:lnTo>
                  <a:pt x="2368" y="210329"/>
                </a:lnTo>
                <a:lnTo>
                  <a:pt x="5259" y="224465"/>
                </a:lnTo>
                <a:lnTo>
                  <a:pt x="9226" y="238176"/>
                </a:lnTo>
                <a:lnTo>
                  <a:pt x="14222" y="251418"/>
                </a:lnTo>
                <a:lnTo>
                  <a:pt x="20200" y="264143"/>
                </a:lnTo>
                <a:lnTo>
                  <a:pt x="27114" y="276304"/>
                </a:lnTo>
                <a:lnTo>
                  <a:pt x="34917" y="287856"/>
                </a:lnTo>
                <a:lnTo>
                  <a:pt x="43564" y="298751"/>
                </a:lnTo>
                <a:lnTo>
                  <a:pt x="53006" y="308943"/>
                </a:lnTo>
                <a:lnTo>
                  <a:pt x="63198" y="318385"/>
                </a:lnTo>
                <a:lnTo>
                  <a:pt x="74093" y="327032"/>
                </a:lnTo>
                <a:lnTo>
                  <a:pt x="85645" y="334835"/>
                </a:lnTo>
                <a:lnTo>
                  <a:pt x="97806" y="341749"/>
                </a:lnTo>
                <a:lnTo>
                  <a:pt x="110531" y="347727"/>
                </a:lnTo>
                <a:lnTo>
                  <a:pt x="123773" y="352723"/>
                </a:lnTo>
                <a:lnTo>
                  <a:pt x="137484" y="356690"/>
                </a:lnTo>
                <a:lnTo>
                  <a:pt x="151620" y="359581"/>
                </a:lnTo>
                <a:lnTo>
                  <a:pt x="166132" y="361350"/>
                </a:lnTo>
                <a:lnTo>
                  <a:pt x="180975" y="361950"/>
                </a:lnTo>
                <a:lnTo>
                  <a:pt x="195817" y="361350"/>
                </a:lnTo>
                <a:lnTo>
                  <a:pt x="210329" y="359581"/>
                </a:lnTo>
                <a:lnTo>
                  <a:pt x="224465" y="356690"/>
                </a:lnTo>
                <a:lnTo>
                  <a:pt x="238176" y="352723"/>
                </a:lnTo>
                <a:lnTo>
                  <a:pt x="251418" y="347727"/>
                </a:lnTo>
                <a:lnTo>
                  <a:pt x="264143" y="341749"/>
                </a:lnTo>
                <a:lnTo>
                  <a:pt x="276304" y="334835"/>
                </a:lnTo>
                <a:lnTo>
                  <a:pt x="287856" y="327032"/>
                </a:lnTo>
                <a:lnTo>
                  <a:pt x="298751" y="318385"/>
                </a:lnTo>
                <a:lnTo>
                  <a:pt x="308943" y="308943"/>
                </a:lnTo>
                <a:lnTo>
                  <a:pt x="318385" y="298751"/>
                </a:lnTo>
                <a:lnTo>
                  <a:pt x="327032" y="287856"/>
                </a:lnTo>
                <a:lnTo>
                  <a:pt x="334835" y="276304"/>
                </a:lnTo>
                <a:lnTo>
                  <a:pt x="341749" y="264143"/>
                </a:lnTo>
                <a:lnTo>
                  <a:pt x="347727" y="251418"/>
                </a:lnTo>
                <a:lnTo>
                  <a:pt x="352723" y="238176"/>
                </a:lnTo>
                <a:lnTo>
                  <a:pt x="356690" y="224465"/>
                </a:lnTo>
                <a:lnTo>
                  <a:pt x="359581" y="210329"/>
                </a:lnTo>
                <a:lnTo>
                  <a:pt x="361350" y="195817"/>
                </a:lnTo>
                <a:lnTo>
                  <a:pt x="361950" y="180975"/>
                </a:lnTo>
                <a:lnTo>
                  <a:pt x="361350" y="166132"/>
                </a:lnTo>
                <a:lnTo>
                  <a:pt x="359581" y="151620"/>
                </a:lnTo>
                <a:lnTo>
                  <a:pt x="356690" y="137484"/>
                </a:lnTo>
                <a:lnTo>
                  <a:pt x="352723" y="123773"/>
                </a:lnTo>
                <a:lnTo>
                  <a:pt x="347727" y="110531"/>
                </a:lnTo>
                <a:lnTo>
                  <a:pt x="341749" y="97806"/>
                </a:lnTo>
                <a:lnTo>
                  <a:pt x="334835" y="85645"/>
                </a:lnTo>
                <a:lnTo>
                  <a:pt x="327032" y="74093"/>
                </a:lnTo>
                <a:lnTo>
                  <a:pt x="318385" y="63198"/>
                </a:lnTo>
                <a:lnTo>
                  <a:pt x="308943" y="53006"/>
                </a:lnTo>
                <a:lnTo>
                  <a:pt x="298751" y="43564"/>
                </a:lnTo>
                <a:lnTo>
                  <a:pt x="287856" y="34917"/>
                </a:lnTo>
                <a:lnTo>
                  <a:pt x="276304" y="27114"/>
                </a:lnTo>
                <a:lnTo>
                  <a:pt x="264143" y="20200"/>
                </a:lnTo>
                <a:lnTo>
                  <a:pt x="251418" y="14222"/>
                </a:lnTo>
                <a:lnTo>
                  <a:pt x="238176" y="9226"/>
                </a:lnTo>
                <a:lnTo>
                  <a:pt x="224465" y="5259"/>
                </a:lnTo>
                <a:lnTo>
                  <a:pt x="210329" y="2368"/>
                </a:lnTo>
                <a:lnTo>
                  <a:pt x="195817" y="599"/>
                </a:lnTo>
                <a:lnTo>
                  <a:pt x="180975" y="0"/>
                </a:lnTo>
                <a:lnTo>
                  <a:pt x="166132" y="599"/>
                </a:lnTo>
                <a:lnTo>
                  <a:pt x="151620" y="2368"/>
                </a:lnTo>
                <a:lnTo>
                  <a:pt x="137484" y="5259"/>
                </a:lnTo>
                <a:lnTo>
                  <a:pt x="123773" y="9226"/>
                </a:lnTo>
                <a:lnTo>
                  <a:pt x="110531" y="14222"/>
                </a:lnTo>
                <a:lnTo>
                  <a:pt x="97806" y="20200"/>
                </a:lnTo>
                <a:lnTo>
                  <a:pt x="85645" y="27114"/>
                </a:lnTo>
                <a:lnTo>
                  <a:pt x="74093" y="34917"/>
                </a:lnTo>
                <a:lnTo>
                  <a:pt x="63198" y="43564"/>
                </a:lnTo>
                <a:lnTo>
                  <a:pt x="53006" y="53006"/>
                </a:lnTo>
                <a:lnTo>
                  <a:pt x="43564" y="63198"/>
                </a:lnTo>
                <a:lnTo>
                  <a:pt x="34917" y="74093"/>
                </a:lnTo>
                <a:lnTo>
                  <a:pt x="27114" y="85645"/>
                </a:lnTo>
                <a:lnTo>
                  <a:pt x="20200" y="97806"/>
                </a:lnTo>
                <a:lnTo>
                  <a:pt x="14222" y="110531"/>
                </a:lnTo>
                <a:lnTo>
                  <a:pt x="9226" y="123773"/>
                </a:lnTo>
                <a:lnTo>
                  <a:pt x="5259" y="137484"/>
                </a:lnTo>
                <a:lnTo>
                  <a:pt x="2368" y="151620"/>
                </a:lnTo>
                <a:lnTo>
                  <a:pt x="599" y="166132"/>
                </a:lnTo>
                <a:lnTo>
                  <a:pt x="0" y="180975"/>
                </a:lnTo>
                <a:close/>
              </a:path>
            </a:pathLst>
          </a:custGeom>
          <a:solidFill>
            <a:srgbClr val="EBEBEB"/>
          </a:solidFill>
        </p:spPr>
        <p:txBody>
          <a:bodyPr wrap="square" lIns="0" tIns="0" rIns="0" bIns="0" rtlCol="0">
            <a:noAutofit/>
          </a:bodyPr>
          <a:lstStyle/>
          <a:p>
            <a:endParaRPr dirty="0"/>
          </a:p>
        </p:txBody>
      </p:sp>
      <p:sp>
        <p:nvSpPr>
          <p:cNvPr id="3" name="object 3"/>
          <p:cNvSpPr txBox="1"/>
          <p:nvPr/>
        </p:nvSpPr>
        <p:spPr>
          <a:xfrm>
            <a:off x="2947970" y="491807"/>
            <a:ext cx="2447959" cy="635635"/>
          </a:xfrm>
          <a:prstGeom prst="rect">
            <a:avLst/>
          </a:prstGeom>
        </p:spPr>
        <p:txBody>
          <a:bodyPr wrap="square" lIns="0" tIns="0" rIns="0" bIns="0" rtlCol="0">
            <a:noAutofit/>
          </a:bodyPr>
          <a:lstStyle/>
          <a:p>
            <a:pPr marL="12700">
              <a:lnSpc>
                <a:spcPts val="5005"/>
              </a:lnSpc>
              <a:spcBef>
                <a:spcPts val="250"/>
              </a:spcBef>
            </a:pPr>
            <a:r>
              <a:rPr sz="4800" b="1" u="sng" spc="25" dirty="0">
                <a:latin typeface="Trebuchet MS"/>
                <a:cs typeface="Trebuchet MS"/>
              </a:rPr>
              <a:t>A</a:t>
            </a:r>
            <a:r>
              <a:rPr sz="4800" b="1" u="sng" spc="0" dirty="0">
                <a:latin typeface="Trebuchet MS"/>
                <a:cs typeface="Trebuchet MS"/>
              </a:rPr>
              <a:t>G</a:t>
            </a:r>
            <a:r>
              <a:rPr sz="4800" b="1" u="sng" spc="-29" dirty="0">
                <a:latin typeface="Trebuchet MS"/>
                <a:cs typeface="Trebuchet MS"/>
              </a:rPr>
              <a:t>E</a:t>
            </a:r>
            <a:r>
              <a:rPr sz="4800" b="1" u="sng" spc="14" dirty="0">
                <a:latin typeface="Trebuchet MS"/>
                <a:cs typeface="Trebuchet MS"/>
              </a:rPr>
              <a:t>N</a:t>
            </a:r>
            <a:r>
              <a:rPr sz="4800" b="1" u="sng" spc="0" dirty="0">
                <a:latin typeface="Trebuchet MS"/>
                <a:cs typeface="Trebuchet MS"/>
              </a:rPr>
              <a:t>DA</a:t>
            </a:r>
            <a:endParaRPr sz="4800" u="sng"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3</a:t>
            </a:r>
            <a:endParaRPr sz="1100" dirty="0">
              <a:latin typeface="Trebuchet MS"/>
              <a:cs typeface="Trebuchet MS"/>
            </a:endParaRPr>
          </a:p>
        </p:txBody>
      </p:sp>
      <p:sp>
        <p:nvSpPr>
          <p:cNvPr id="22" name="TextBox 21">
            <a:extLst>
              <a:ext uri="{FF2B5EF4-FFF2-40B4-BE49-F238E27FC236}">
                <a16:creationId xmlns:a16="http://schemas.microsoft.com/office/drawing/2014/main" id="{4BC47AFC-098D-F380-7289-E909B7292205}"/>
              </a:ext>
            </a:extLst>
          </p:cNvPr>
          <p:cNvSpPr txBox="1"/>
          <p:nvPr/>
        </p:nvSpPr>
        <p:spPr>
          <a:xfrm>
            <a:off x="2552700" y="1613509"/>
            <a:ext cx="5021183" cy="4154984"/>
          </a:xfrm>
          <a:prstGeom prst="rect">
            <a:avLst/>
          </a:prstGeom>
          <a:noFill/>
        </p:spPr>
        <p:txBody>
          <a:bodyPr wrap="none" rtlCol="0">
            <a:spAutoFit/>
          </a:bodyPr>
          <a:lstStyle/>
          <a:p>
            <a:r>
              <a:rPr lang="en-US" sz="2400" dirty="0"/>
              <a:t>1. Introduction &amp; Objectives</a:t>
            </a:r>
          </a:p>
          <a:p>
            <a:endParaRPr lang="en-US" sz="2400" dirty="0"/>
          </a:p>
          <a:p>
            <a:r>
              <a:rPr lang="en-US" sz="2400" dirty="0"/>
              <a:t>2. Literature Review</a:t>
            </a:r>
          </a:p>
          <a:p>
            <a:endParaRPr lang="en-US" sz="2400" dirty="0"/>
          </a:p>
          <a:p>
            <a:r>
              <a:rPr lang="en-US" sz="2400" dirty="0"/>
              <a:t>3. Methodology &amp; System Architecture</a:t>
            </a:r>
          </a:p>
          <a:p>
            <a:endParaRPr lang="en-US" sz="2400" dirty="0"/>
          </a:p>
          <a:p>
            <a:r>
              <a:rPr lang="en-US" sz="2400" dirty="0"/>
              <a:t>4. Implementation &amp; Evaluation</a:t>
            </a:r>
          </a:p>
          <a:p>
            <a:endParaRPr lang="en-US" sz="2400" dirty="0"/>
          </a:p>
          <a:p>
            <a:r>
              <a:rPr lang="en-US" sz="2400" dirty="0"/>
              <a:t>5. Results, Analysis &amp; Future Work</a:t>
            </a:r>
          </a:p>
          <a:p>
            <a:endParaRPr lang="en-US" sz="2400" dirty="0"/>
          </a:p>
          <a:p>
            <a:r>
              <a:rPr lang="en-US" sz="2400" dirty="0"/>
              <a:t>6. Conclusion &amp; Q&amp;A</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8665509" y="504825"/>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834072" y="679059"/>
            <a:ext cx="2475288" cy="568960"/>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ROB</a:t>
            </a:r>
            <a:r>
              <a:rPr sz="4250" b="1" spc="44" dirty="0">
                <a:latin typeface="Trebuchet MS"/>
                <a:cs typeface="Trebuchet MS"/>
              </a:rPr>
              <a:t>L</a:t>
            </a:r>
            <a:r>
              <a:rPr sz="4250" b="1" spc="-34" dirty="0">
                <a:latin typeface="Trebuchet MS"/>
                <a:cs typeface="Trebuchet MS"/>
              </a:rPr>
              <a:t>E</a:t>
            </a:r>
            <a:r>
              <a:rPr sz="4250" b="1" spc="0" dirty="0">
                <a:latin typeface="Trebuchet MS"/>
                <a:cs typeface="Trebuchet MS"/>
              </a:rPr>
              <a:t>M</a:t>
            </a:r>
            <a:endParaRPr sz="4250" dirty="0">
              <a:latin typeface="Trebuchet MS"/>
              <a:cs typeface="Trebuchet MS"/>
            </a:endParaRPr>
          </a:p>
        </p:txBody>
      </p:sp>
      <p:sp>
        <p:nvSpPr>
          <p:cNvPr id="4" name="object 4"/>
          <p:cNvSpPr txBox="1"/>
          <p:nvPr/>
        </p:nvSpPr>
        <p:spPr>
          <a:xfrm>
            <a:off x="3533134" y="679059"/>
            <a:ext cx="3019746"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379" dirty="0">
                <a:latin typeface="Trebuchet MS"/>
                <a:cs typeface="Trebuchet MS"/>
              </a:rPr>
              <a:t>T</a:t>
            </a:r>
            <a:r>
              <a:rPr sz="4250" b="1" spc="-384" dirty="0">
                <a:latin typeface="Trebuchet MS"/>
                <a:cs typeface="Trebuchet MS"/>
              </a:rPr>
              <a:t>A</a:t>
            </a:r>
            <a:r>
              <a:rPr sz="4250" b="1" spc="0" dirty="0">
                <a:latin typeface="Trebuchet MS"/>
                <a:cs typeface="Trebuchet MS"/>
              </a:rPr>
              <a:t>T</a:t>
            </a:r>
            <a:r>
              <a:rPr sz="4250" b="1" spc="-25" dirty="0">
                <a:latin typeface="Trebuchet MS"/>
                <a:cs typeface="Trebuchet MS"/>
              </a:rPr>
              <a:t>E</a:t>
            </a:r>
            <a:r>
              <a:rPr sz="4250" b="1" spc="-34" dirty="0">
                <a:latin typeface="Trebuchet MS"/>
                <a:cs typeface="Trebuchet MS"/>
              </a:rPr>
              <a:t>ME</a:t>
            </a:r>
            <a:r>
              <a:rPr sz="4250" b="1" spc="0" dirty="0">
                <a:latin typeface="Trebuchet MS"/>
                <a:cs typeface="Trebuchet MS"/>
              </a:rPr>
              <a:t>NT</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4</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2" name="TextBox 21">
            <a:extLst>
              <a:ext uri="{FF2B5EF4-FFF2-40B4-BE49-F238E27FC236}">
                <a16:creationId xmlns:a16="http://schemas.microsoft.com/office/drawing/2014/main" id="{37DF5250-150F-3C9A-D6CB-915E8A3EEC92}"/>
              </a:ext>
            </a:extLst>
          </p:cNvPr>
          <p:cNvSpPr txBox="1"/>
          <p:nvPr/>
        </p:nvSpPr>
        <p:spPr>
          <a:xfrm>
            <a:off x="442822" y="4101077"/>
            <a:ext cx="5760295" cy="2246769"/>
          </a:xfrm>
          <a:prstGeom prst="rect">
            <a:avLst/>
          </a:prstGeom>
          <a:noFill/>
        </p:spPr>
        <p:txBody>
          <a:bodyPr wrap="none" rtlCol="0">
            <a:spAutoFit/>
          </a:bodyPr>
          <a:lstStyle/>
          <a:p>
            <a:r>
              <a:rPr lang="en-US" sz="2000" b="0" i="0" dirty="0">
                <a:solidFill>
                  <a:srgbClr val="111111"/>
                </a:solidFill>
                <a:effectLst/>
                <a:latin typeface="-apple-system"/>
              </a:rPr>
              <a:t>Detecting brain tumors from medical images, such as </a:t>
            </a:r>
          </a:p>
          <a:p>
            <a:r>
              <a:rPr lang="en-US" sz="2000" b="0" i="0" dirty="0">
                <a:solidFill>
                  <a:srgbClr val="111111"/>
                </a:solidFill>
                <a:effectLst/>
                <a:latin typeface="-apple-system"/>
              </a:rPr>
              <a:t>MRI scans, is crucial for early diagnosis and effective</a:t>
            </a:r>
          </a:p>
          <a:p>
            <a:r>
              <a:rPr lang="en-US" sz="2000" b="0" i="0" dirty="0">
                <a:solidFill>
                  <a:srgbClr val="111111"/>
                </a:solidFill>
                <a:effectLst/>
                <a:latin typeface="-apple-system"/>
              </a:rPr>
              <a:t>treatment. However, manual identification of tumor</a:t>
            </a:r>
          </a:p>
          <a:p>
            <a:r>
              <a:rPr lang="en-US" sz="2000" b="0" i="0" dirty="0">
                <a:solidFill>
                  <a:srgbClr val="111111"/>
                </a:solidFill>
                <a:effectLst/>
                <a:latin typeface="-apple-system"/>
              </a:rPr>
              <a:t>regions can be time-consuming and prone to human </a:t>
            </a:r>
          </a:p>
          <a:p>
            <a:r>
              <a:rPr lang="en-US" sz="2000" b="0" i="0" dirty="0">
                <a:solidFill>
                  <a:srgbClr val="111111"/>
                </a:solidFill>
                <a:effectLst/>
                <a:latin typeface="-apple-system"/>
              </a:rPr>
              <a:t>error. Therefore , the goal is to develop an automated</a:t>
            </a:r>
          </a:p>
          <a:p>
            <a:r>
              <a:rPr lang="en-US" sz="2000" b="0" i="0" dirty="0">
                <a:solidFill>
                  <a:srgbClr val="111111"/>
                </a:solidFill>
                <a:effectLst/>
                <a:latin typeface="-apple-system"/>
              </a:rPr>
              <a:t>system that accurately detects brain tumors in MRI </a:t>
            </a:r>
          </a:p>
          <a:p>
            <a:r>
              <a:rPr lang="en-US" sz="2000" b="0" i="0" dirty="0">
                <a:solidFill>
                  <a:srgbClr val="111111"/>
                </a:solidFill>
                <a:effectLst/>
                <a:latin typeface="-apple-system"/>
              </a:rPr>
              <a:t>images using deep learning techniques.</a:t>
            </a:r>
            <a:endParaRPr lang="en-IN" sz="2000" dirty="0"/>
          </a:p>
        </p:txBody>
      </p:sp>
      <p:pic>
        <p:nvPicPr>
          <p:cNvPr id="1026" name="Picture 2" descr="Brain tumor">
            <a:extLst>
              <a:ext uri="{FF2B5EF4-FFF2-40B4-BE49-F238E27FC236}">
                <a16:creationId xmlns:a16="http://schemas.microsoft.com/office/drawing/2014/main" id="{D9B7DC52-B67E-008D-0614-F38171B0C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414" y="3886200"/>
            <a:ext cx="2509716" cy="272607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9AA6549-562F-E38E-5FED-93C141AF5096}"/>
              </a:ext>
            </a:extLst>
          </p:cNvPr>
          <p:cNvSpPr txBox="1"/>
          <p:nvPr/>
        </p:nvSpPr>
        <p:spPr>
          <a:xfrm>
            <a:off x="444499" y="1456627"/>
            <a:ext cx="10488551" cy="2554545"/>
          </a:xfrm>
          <a:prstGeom prst="rect">
            <a:avLst/>
          </a:prstGeom>
          <a:noFill/>
        </p:spPr>
        <p:txBody>
          <a:bodyPr wrap="square" rtlCol="0">
            <a:spAutoFit/>
          </a:bodyPr>
          <a:lstStyle/>
          <a:p>
            <a:r>
              <a:rPr lang="en-US" sz="2000" b="0" i="0" dirty="0">
                <a:solidFill>
                  <a:srgbClr val="111111"/>
                </a:solidFill>
                <a:effectLst/>
                <a:latin typeface="-apple-system"/>
              </a:rPr>
              <a:t>Brain tumors, abnormal growths within the brain or its surrounding tissues, necessitate </a:t>
            </a:r>
          </a:p>
          <a:p>
            <a:r>
              <a:rPr lang="en-US" sz="2000" b="0" i="0" dirty="0">
                <a:solidFill>
                  <a:srgbClr val="111111"/>
                </a:solidFill>
                <a:effectLst/>
                <a:latin typeface="-apple-system"/>
              </a:rPr>
              <a:t>Early diagnosis for effective treatment. Medical imaging, particularly Magnetic Resonance</a:t>
            </a:r>
          </a:p>
          <a:p>
            <a:r>
              <a:rPr lang="en-US" sz="2000" b="0" i="0" dirty="0">
                <a:solidFill>
                  <a:srgbClr val="111111"/>
                </a:solidFill>
                <a:effectLst/>
                <a:latin typeface="-apple-system"/>
              </a:rPr>
              <a:t>Imaging (MRI), plays a pivotal role in identifying these tumors. However, manual analysis by radiologists is time-consuming and prone to errors. Leveraging Convolutional Neural Networks (CNNs), we aim to develop an automated system that accurately detects brain tumors in MRI images. Challenges include the brain’s complex anatomy, variability in tumor characteristics, and class imbalance. Our proposed approach involves data preparation, designing NN architectures, training, and post-processing</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8658225" y="2647950"/>
            <a:ext cx="3810000" cy="381000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8501062" y="1341043"/>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5" name="object 5"/>
          <p:cNvSpPr txBox="1"/>
          <p:nvPr/>
        </p:nvSpPr>
        <p:spPr>
          <a:xfrm>
            <a:off x="757608" y="722607"/>
            <a:ext cx="2393786" cy="569277"/>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a:t>
            </a:r>
            <a:r>
              <a:rPr sz="4250" b="1" spc="-25" dirty="0">
                <a:latin typeface="Trebuchet MS"/>
                <a:cs typeface="Trebuchet MS"/>
              </a:rPr>
              <a:t>J</a:t>
            </a:r>
            <a:r>
              <a:rPr sz="4250" b="1" spc="-34" dirty="0">
                <a:latin typeface="Trebuchet MS"/>
                <a:cs typeface="Trebuchet MS"/>
              </a:rPr>
              <a:t>E</a:t>
            </a:r>
            <a:r>
              <a:rPr sz="4250" b="1" spc="0" dirty="0">
                <a:latin typeface="Trebuchet MS"/>
                <a:cs typeface="Trebuchet MS"/>
              </a:rPr>
              <a:t>CT</a:t>
            </a:r>
            <a:endParaRPr sz="4250" dirty="0">
              <a:latin typeface="Trebuchet MS"/>
              <a:cs typeface="Trebuchet MS"/>
            </a:endParaRPr>
          </a:p>
        </p:txBody>
      </p:sp>
      <p:sp>
        <p:nvSpPr>
          <p:cNvPr id="4" name="object 4"/>
          <p:cNvSpPr txBox="1"/>
          <p:nvPr/>
        </p:nvSpPr>
        <p:spPr>
          <a:xfrm>
            <a:off x="3372882" y="735031"/>
            <a:ext cx="2714215" cy="569277"/>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O</a:t>
            </a:r>
            <a:r>
              <a:rPr sz="4250" b="1" spc="-39" dirty="0">
                <a:latin typeface="Trebuchet MS"/>
                <a:cs typeface="Trebuchet MS"/>
              </a:rPr>
              <a:t>V</a:t>
            </a:r>
            <a:r>
              <a:rPr sz="4250" b="1" spc="-34" dirty="0">
                <a:latin typeface="Trebuchet MS"/>
                <a:cs typeface="Trebuchet MS"/>
              </a:rPr>
              <a:t>E</a:t>
            </a:r>
            <a:r>
              <a:rPr sz="4250" b="1" spc="-134" dirty="0">
                <a:latin typeface="Trebuchet MS"/>
                <a:cs typeface="Trebuchet MS"/>
              </a:rPr>
              <a:t>R</a:t>
            </a:r>
            <a:r>
              <a:rPr sz="4250" b="1" spc="-29" dirty="0">
                <a:latin typeface="Trebuchet MS"/>
                <a:cs typeface="Trebuchet MS"/>
              </a:rPr>
              <a:t>V</a:t>
            </a:r>
            <a:r>
              <a:rPr sz="4250" b="1" spc="0" dirty="0">
                <a:latin typeface="Trebuchet MS"/>
                <a:cs typeface="Trebuchet MS"/>
              </a:rPr>
              <a:t>I</a:t>
            </a:r>
            <a:r>
              <a:rPr sz="4250" b="1" spc="-25" dirty="0">
                <a:latin typeface="Trebuchet MS"/>
                <a:cs typeface="Trebuchet MS"/>
              </a:rPr>
              <a:t>E</a:t>
            </a:r>
            <a:r>
              <a:rPr sz="4250" b="1" spc="0" dirty="0">
                <a:latin typeface="Trebuchet MS"/>
                <a:cs typeface="Trebuchet MS"/>
              </a:rPr>
              <a:t>W</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5</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2" name="TextBox 21">
            <a:extLst>
              <a:ext uri="{FF2B5EF4-FFF2-40B4-BE49-F238E27FC236}">
                <a16:creationId xmlns:a16="http://schemas.microsoft.com/office/drawing/2014/main" id="{D161B76E-DACE-B11B-F4D5-9231E8F4C217}"/>
              </a:ext>
            </a:extLst>
          </p:cNvPr>
          <p:cNvSpPr txBox="1"/>
          <p:nvPr/>
        </p:nvSpPr>
        <p:spPr>
          <a:xfrm>
            <a:off x="612723" y="1695449"/>
            <a:ext cx="9334928" cy="1631216"/>
          </a:xfrm>
          <a:prstGeom prst="rect">
            <a:avLst/>
          </a:prstGeom>
          <a:noFill/>
        </p:spPr>
        <p:txBody>
          <a:bodyPr wrap="none" rtlCol="0">
            <a:spAutoFit/>
          </a:bodyPr>
          <a:lstStyle/>
          <a:p>
            <a:r>
              <a:rPr lang="en-US" sz="2000" b="0" i="0" dirty="0">
                <a:solidFill>
                  <a:srgbClr val="111111"/>
                </a:solidFill>
                <a:effectLst/>
                <a:latin typeface="-apple-system"/>
              </a:rPr>
              <a:t>     A </a:t>
            </a:r>
            <a:r>
              <a:rPr lang="en-US" sz="2000" b="1" i="0" dirty="0">
                <a:solidFill>
                  <a:srgbClr val="111111"/>
                </a:solidFill>
                <a:effectLst/>
                <a:latin typeface="-apple-system"/>
              </a:rPr>
              <a:t>brain tumor detection system</a:t>
            </a:r>
            <a:r>
              <a:rPr lang="en-US" sz="2000" b="0" i="0" dirty="0">
                <a:solidFill>
                  <a:srgbClr val="111111"/>
                </a:solidFill>
                <a:effectLst/>
                <a:latin typeface="-apple-system"/>
              </a:rPr>
              <a:t> aims to predict whether a given brain MRI image </a:t>
            </a:r>
          </a:p>
          <a:p>
            <a:r>
              <a:rPr lang="en-US" sz="2000" b="0" i="0" dirty="0">
                <a:solidFill>
                  <a:srgbClr val="111111"/>
                </a:solidFill>
                <a:effectLst/>
                <a:latin typeface="-apple-system"/>
              </a:rPr>
              <a:t>contains a tumor . Hospitals utilize such systems to assist doctors in diagnosing patients.</a:t>
            </a:r>
          </a:p>
          <a:p>
            <a:r>
              <a:rPr lang="en-US" sz="2000" b="0" i="0" dirty="0">
                <a:solidFill>
                  <a:srgbClr val="111111"/>
                </a:solidFill>
                <a:effectLst/>
                <a:latin typeface="-apple-system"/>
              </a:rPr>
              <a:t>The process involves taking an MRI scan of a patient’s brain, feeding the image into the </a:t>
            </a:r>
          </a:p>
          <a:p>
            <a:r>
              <a:rPr lang="en-US" sz="2000" b="0" i="0" dirty="0">
                <a:solidFill>
                  <a:srgbClr val="111111"/>
                </a:solidFill>
                <a:effectLst/>
                <a:latin typeface="-apple-system"/>
              </a:rPr>
              <a:t>system, and determining whether a tumor is present. Given the critical nature of this</a:t>
            </a:r>
          </a:p>
          <a:p>
            <a:r>
              <a:rPr lang="en-US" sz="2000" b="0" i="0" dirty="0">
                <a:solidFill>
                  <a:srgbClr val="111111"/>
                </a:solidFill>
                <a:effectLst/>
                <a:latin typeface="-apple-system"/>
              </a:rPr>
              <a:t>task, achieving high accuracy is paramount.</a:t>
            </a:r>
            <a:endParaRPr lang="en-IN" sz="2000" dirty="0"/>
          </a:p>
        </p:txBody>
      </p:sp>
      <p:sp>
        <p:nvSpPr>
          <p:cNvPr id="24" name="TextBox 23">
            <a:extLst>
              <a:ext uri="{FF2B5EF4-FFF2-40B4-BE49-F238E27FC236}">
                <a16:creationId xmlns:a16="http://schemas.microsoft.com/office/drawing/2014/main" id="{81D68E85-A0AC-DE41-AD8E-A536F3579B53}"/>
              </a:ext>
            </a:extLst>
          </p:cNvPr>
          <p:cNvSpPr txBox="1"/>
          <p:nvPr/>
        </p:nvSpPr>
        <p:spPr>
          <a:xfrm>
            <a:off x="695325" y="3590925"/>
            <a:ext cx="8241975" cy="2246769"/>
          </a:xfrm>
          <a:prstGeom prst="rect">
            <a:avLst/>
          </a:prstGeom>
          <a:noFill/>
        </p:spPr>
        <p:txBody>
          <a:bodyPr wrap="square">
            <a:spAutoFit/>
          </a:bodyPr>
          <a:lstStyle/>
          <a:p>
            <a:r>
              <a:rPr lang="en-US" sz="2000" b="0" i="0" dirty="0">
                <a:solidFill>
                  <a:srgbClr val="111111"/>
                </a:solidFill>
                <a:effectLst/>
                <a:latin typeface="-apple-system"/>
              </a:rPr>
              <a:t>   Convolutional Neural Networks (CNNs) play a crucial role in this task. These networks excel at analyzing images and extracting relevant features. The CNN architecture includes input layers, convolutional layers, pooling layers, and fully connected layers. During training, labeled brain MRI images are used to teach the model to differentiate between tumor and non-tumor images. The accuracy of this system directly impacts patient outcomes, contributing to early tumor detection and improved prognosis .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723900" y="6172200"/>
            <a:ext cx="2181225" cy="485775"/>
          </a:xfrm>
          <a:prstGeom prst="rect">
            <a:avLst/>
          </a:prstGeom>
        </p:spPr>
        <p:txBody>
          <a:bodyPr wrap="square" lIns="0" tIns="0" rIns="0" bIns="0" rtlCol="0">
            <a:noAutofit/>
          </a:bodyPr>
          <a:lstStyle/>
          <a:p>
            <a:pPr>
              <a:lnSpc>
                <a:spcPts val="1000"/>
              </a:lnSpc>
            </a:pPr>
            <a:endParaRPr sz="1000" dirty="0"/>
          </a:p>
          <a:p>
            <a:pPr marL="28575">
              <a:lnSpc>
                <a:spcPct val="96761"/>
              </a:lnSpc>
              <a:spcBef>
                <a:spcPts val="1494"/>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328658" y="1516888"/>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1" name="object 11"/>
          <p:cNvSpPr/>
          <p:nvPr/>
        </p:nvSpPr>
        <p:spPr>
          <a:xfrm>
            <a:off x="723900" y="6172200"/>
            <a:ext cx="2181225" cy="485775"/>
          </a:xfrm>
          <a:prstGeom prst="rect">
            <a:avLst/>
          </a:prstGeom>
          <a:blipFill>
            <a:blip r:embed="rId2" cstate="print"/>
            <a:stretch>
              <a:fillRect/>
            </a:stretch>
          </a:blipFill>
        </p:spPr>
        <p:txBody>
          <a:bodyPr wrap="square" lIns="0" tIns="0" rIns="0" bIns="0" rtlCol="0">
            <a:noAutofit/>
          </a:bodyPr>
          <a:lstStyle/>
          <a:p>
            <a:endParaRPr dirty="0"/>
          </a:p>
        </p:txBody>
      </p:sp>
      <p:sp>
        <p:nvSpPr>
          <p:cNvPr id="10" name="object 10"/>
          <p:cNvSpPr txBox="1"/>
          <p:nvPr/>
        </p:nvSpPr>
        <p:spPr>
          <a:xfrm>
            <a:off x="723900" y="970282"/>
            <a:ext cx="989199" cy="435610"/>
          </a:xfrm>
          <a:prstGeom prst="rect">
            <a:avLst/>
          </a:prstGeom>
        </p:spPr>
        <p:txBody>
          <a:bodyPr wrap="square" lIns="0" tIns="0" rIns="0" bIns="0" rtlCol="0">
            <a:noAutofit/>
          </a:bodyPr>
          <a:lstStyle/>
          <a:p>
            <a:pPr marL="12700">
              <a:lnSpc>
                <a:spcPts val="3425"/>
              </a:lnSpc>
              <a:spcBef>
                <a:spcPts val="171"/>
              </a:spcBef>
            </a:pPr>
            <a:r>
              <a:rPr sz="3200" b="1" dirty="0">
                <a:latin typeface="Trebuchet MS"/>
                <a:cs typeface="Trebuchet MS"/>
              </a:rPr>
              <a:t>W</a:t>
            </a:r>
            <a:r>
              <a:rPr sz="3200" b="1" spc="-34" dirty="0">
                <a:latin typeface="Trebuchet MS"/>
                <a:cs typeface="Trebuchet MS"/>
              </a:rPr>
              <a:t>H</a:t>
            </a:r>
            <a:r>
              <a:rPr sz="3200" b="1" spc="0" dirty="0">
                <a:latin typeface="Trebuchet MS"/>
                <a:cs typeface="Trebuchet MS"/>
              </a:rPr>
              <a:t>O</a:t>
            </a:r>
            <a:endParaRPr sz="3200" dirty="0">
              <a:latin typeface="Trebuchet MS"/>
              <a:cs typeface="Trebuchet MS"/>
            </a:endParaRPr>
          </a:p>
        </p:txBody>
      </p:sp>
      <p:sp>
        <p:nvSpPr>
          <p:cNvPr id="9" name="object 9"/>
          <p:cNvSpPr txBox="1"/>
          <p:nvPr/>
        </p:nvSpPr>
        <p:spPr>
          <a:xfrm>
            <a:off x="1718824" y="970282"/>
            <a:ext cx="825247" cy="435610"/>
          </a:xfrm>
          <a:prstGeom prst="rect">
            <a:avLst/>
          </a:prstGeom>
        </p:spPr>
        <p:txBody>
          <a:bodyPr wrap="square" lIns="0" tIns="0" rIns="0" bIns="0" rtlCol="0">
            <a:noAutofit/>
          </a:bodyPr>
          <a:lstStyle/>
          <a:p>
            <a:pPr marL="12700">
              <a:lnSpc>
                <a:spcPts val="3425"/>
              </a:lnSpc>
              <a:spcBef>
                <a:spcPts val="171"/>
              </a:spcBef>
            </a:pPr>
            <a:r>
              <a:rPr sz="3200" b="1" spc="-19" dirty="0">
                <a:latin typeface="Trebuchet MS"/>
                <a:cs typeface="Trebuchet MS"/>
              </a:rPr>
              <a:t>AR</a:t>
            </a:r>
            <a:r>
              <a:rPr sz="3200" b="1" spc="0" dirty="0">
                <a:latin typeface="Trebuchet MS"/>
                <a:cs typeface="Trebuchet MS"/>
              </a:rPr>
              <a:t>E</a:t>
            </a:r>
            <a:endParaRPr sz="3200" dirty="0">
              <a:latin typeface="Trebuchet MS"/>
              <a:cs typeface="Trebuchet MS"/>
            </a:endParaRPr>
          </a:p>
        </p:txBody>
      </p:sp>
      <p:sp>
        <p:nvSpPr>
          <p:cNvPr id="8" name="object 8"/>
          <p:cNvSpPr txBox="1"/>
          <p:nvPr/>
        </p:nvSpPr>
        <p:spPr>
          <a:xfrm>
            <a:off x="2575753" y="970282"/>
            <a:ext cx="844526" cy="435610"/>
          </a:xfrm>
          <a:prstGeom prst="rect">
            <a:avLst/>
          </a:prstGeom>
        </p:spPr>
        <p:txBody>
          <a:bodyPr wrap="square" lIns="0" tIns="0" rIns="0" bIns="0" rtlCol="0">
            <a:noAutofit/>
          </a:bodyPr>
          <a:lstStyle/>
          <a:p>
            <a:pPr marL="12700">
              <a:lnSpc>
                <a:spcPts val="3425"/>
              </a:lnSpc>
              <a:spcBef>
                <a:spcPts val="171"/>
              </a:spcBef>
            </a:pPr>
            <a:r>
              <a:rPr sz="3200" b="1" spc="-20" dirty="0">
                <a:latin typeface="Trebuchet MS"/>
                <a:cs typeface="Trebuchet MS"/>
              </a:rPr>
              <a:t>T</a:t>
            </a:r>
            <a:r>
              <a:rPr sz="3200" b="1" spc="-35" dirty="0">
                <a:latin typeface="Trebuchet MS"/>
                <a:cs typeface="Trebuchet MS"/>
              </a:rPr>
              <a:t>H</a:t>
            </a:r>
            <a:r>
              <a:rPr sz="3200" b="1" spc="0" dirty="0">
                <a:latin typeface="Trebuchet MS"/>
                <a:cs typeface="Trebuchet MS"/>
              </a:rPr>
              <a:t>E</a:t>
            </a:r>
            <a:endParaRPr sz="3200" dirty="0">
              <a:latin typeface="Trebuchet MS"/>
              <a:cs typeface="Trebuchet MS"/>
            </a:endParaRPr>
          </a:p>
        </p:txBody>
      </p:sp>
      <p:sp>
        <p:nvSpPr>
          <p:cNvPr id="7" name="object 7"/>
          <p:cNvSpPr txBox="1"/>
          <p:nvPr/>
        </p:nvSpPr>
        <p:spPr>
          <a:xfrm>
            <a:off x="3451961" y="970282"/>
            <a:ext cx="855081" cy="435610"/>
          </a:xfrm>
          <a:prstGeom prst="rect">
            <a:avLst/>
          </a:prstGeom>
        </p:spPr>
        <p:txBody>
          <a:bodyPr wrap="square" lIns="0" tIns="0" rIns="0" bIns="0" rtlCol="0">
            <a:noAutofit/>
          </a:bodyPr>
          <a:lstStyle/>
          <a:p>
            <a:pPr marL="12700">
              <a:lnSpc>
                <a:spcPts val="3425"/>
              </a:lnSpc>
              <a:spcBef>
                <a:spcPts val="171"/>
              </a:spcBef>
            </a:pPr>
            <a:r>
              <a:rPr sz="3200" b="1" spc="-35" dirty="0">
                <a:latin typeface="Trebuchet MS"/>
                <a:cs typeface="Trebuchet MS"/>
              </a:rPr>
              <a:t>E</a:t>
            </a:r>
            <a:r>
              <a:rPr sz="3200" b="1" spc="15" dirty="0">
                <a:latin typeface="Trebuchet MS"/>
                <a:cs typeface="Trebuchet MS"/>
              </a:rPr>
              <a:t>N</a:t>
            </a:r>
            <a:r>
              <a:rPr sz="3200" b="1" spc="0" dirty="0">
                <a:latin typeface="Trebuchet MS"/>
                <a:cs typeface="Trebuchet MS"/>
              </a:rPr>
              <a:t>D</a:t>
            </a:r>
            <a:endParaRPr sz="3200" dirty="0">
              <a:latin typeface="Trebuchet MS"/>
              <a:cs typeface="Trebuchet MS"/>
            </a:endParaRPr>
          </a:p>
        </p:txBody>
      </p:sp>
      <p:sp>
        <p:nvSpPr>
          <p:cNvPr id="6" name="object 6"/>
          <p:cNvSpPr txBox="1"/>
          <p:nvPr/>
        </p:nvSpPr>
        <p:spPr>
          <a:xfrm>
            <a:off x="4337194" y="970282"/>
            <a:ext cx="1438252" cy="435610"/>
          </a:xfrm>
          <a:prstGeom prst="rect">
            <a:avLst/>
          </a:prstGeom>
        </p:spPr>
        <p:txBody>
          <a:bodyPr wrap="square" lIns="0" tIns="0" rIns="0" bIns="0" rtlCol="0">
            <a:noAutofit/>
          </a:bodyPr>
          <a:lstStyle/>
          <a:p>
            <a:pPr marL="12700">
              <a:lnSpc>
                <a:spcPts val="3425"/>
              </a:lnSpc>
              <a:spcBef>
                <a:spcPts val="171"/>
              </a:spcBef>
            </a:pPr>
            <a:r>
              <a:rPr sz="3200" b="1" spc="-15" dirty="0">
                <a:latin typeface="Trebuchet MS"/>
                <a:cs typeface="Trebuchet MS"/>
              </a:rPr>
              <a:t>U</a:t>
            </a:r>
            <a:r>
              <a:rPr sz="3200" b="1" spc="0" dirty="0">
                <a:latin typeface="Trebuchet MS"/>
                <a:cs typeface="Trebuchet MS"/>
              </a:rPr>
              <a:t>S</a:t>
            </a:r>
            <a:r>
              <a:rPr sz="3200" b="1" spc="-40" dirty="0">
                <a:latin typeface="Trebuchet MS"/>
                <a:cs typeface="Trebuchet MS"/>
              </a:rPr>
              <a:t>E</a:t>
            </a:r>
            <a:r>
              <a:rPr sz="3200" b="1" spc="-20" dirty="0">
                <a:latin typeface="Trebuchet MS"/>
                <a:cs typeface="Trebuchet MS"/>
              </a:rPr>
              <a:t>R</a:t>
            </a:r>
            <a:r>
              <a:rPr sz="3200" b="1" spc="0" dirty="0">
                <a:latin typeface="Trebuchet MS"/>
                <a:cs typeface="Trebuchet MS"/>
              </a:rPr>
              <a:t>S?</a:t>
            </a:r>
            <a:endParaRPr sz="32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6</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TextBox 26">
            <a:extLst>
              <a:ext uri="{FF2B5EF4-FFF2-40B4-BE49-F238E27FC236}">
                <a16:creationId xmlns:a16="http://schemas.microsoft.com/office/drawing/2014/main" id="{30A2A015-DE0D-A55D-9251-401FFD59B96F}"/>
              </a:ext>
            </a:extLst>
          </p:cNvPr>
          <p:cNvSpPr txBox="1"/>
          <p:nvPr/>
        </p:nvSpPr>
        <p:spPr>
          <a:xfrm>
            <a:off x="723900" y="1798175"/>
            <a:ext cx="9015320" cy="3785652"/>
          </a:xfrm>
          <a:prstGeom prst="rect">
            <a:avLst/>
          </a:prstGeom>
          <a:noFill/>
        </p:spPr>
        <p:txBody>
          <a:bodyPr wrap="square">
            <a:spAutoFit/>
          </a:bodyPr>
          <a:lstStyle/>
          <a:p>
            <a:r>
              <a:rPr lang="en-IN" sz="2400" dirty="0"/>
              <a:t>The end users for projects related to brain </a:t>
            </a:r>
            <a:r>
              <a:rPr lang="en-IN" sz="2400" dirty="0" err="1"/>
              <a:t>tumor</a:t>
            </a:r>
            <a:r>
              <a:rPr lang="en-IN" sz="2400" dirty="0"/>
              <a:t> detection using Convolutional Neural Networks (CNN) can vary based on the specific context and implementation. Here are some potential end user groups:</a:t>
            </a:r>
          </a:p>
          <a:p>
            <a:endParaRPr lang="en-IN" sz="2400" dirty="0"/>
          </a:p>
          <a:p>
            <a:r>
              <a:rPr lang="en-IN" sz="2400" b="1" dirty="0"/>
              <a:t>Medical Professionals and Radiologists</a:t>
            </a:r>
          </a:p>
          <a:p>
            <a:r>
              <a:rPr lang="en-IN" sz="2400" b="1" dirty="0"/>
              <a:t>Healthcare Institutions and Hospitals</a:t>
            </a:r>
          </a:p>
          <a:p>
            <a:r>
              <a:rPr lang="en-IN" sz="2400" b="1" dirty="0"/>
              <a:t>Researchers and Data Scientists</a:t>
            </a:r>
          </a:p>
          <a:p>
            <a:r>
              <a:rPr lang="en-IN" sz="2400" b="1" dirty="0"/>
              <a:t>Patients and Caregivers</a:t>
            </a:r>
          </a:p>
          <a:p>
            <a:r>
              <a:rPr lang="en-IN" sz="2400" b="1" dirty="0"/>
              <a:t>Health Tech Companies and Developers</a:t>
            </a:r>
          </a:p>
          <a:p>
            <a:r>
              <a:rPr lang="en-IN" sz="2400" b="1" dirty="0"/>
              <a:t>Public Health Agencies and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6" name="object 16"/>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7" name="object 17"/>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8" name="object 18"/>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9" name="object 19"/>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20" name="object 20"/>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3" name="object 23"/>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4" name="object 24"/>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5" name="object 25"/>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6" name="object 26"/>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4" name="object 14"/>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9635919" y="1992004"/>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2" name="object 12"/>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txBox="1"/>
          <p:nvPr/>
        </p:nvSpPr>
        <p:spPr>
          <a:xfrm>
            <a:off x="700847" y="485251"/>
            <a:ext cx="1287577"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Y</a:t>
            </a:r>
            <a:r>
              <a:rPr sz="3600" b="1" spc="14" dirty="0">
                <a:latin typeface="Trebuchet MS"/>
                <a:cs typeface="Trebuchet MS"/>
              </a:rPr>
              <a:t>O</a:t>
            </a:r>
            <a:r>
              <a:rPr sz="3600" b="1" spc="29" dirty="0">
                <a:latin typeface="Trebuchet MS"/>
                <a:cs typeface="Trebuchet MS"/>
              </a:rPr>
              <a:t>U</a:t>
            </a:r>
            <a:r>
              <a:rPr sz="3600" b="1" spc="0" dirty="0">
                <a:latin typeface="Trebuchet MS"/>
                <a:cs typeface="Trebuchet MS"/>
              </a:rPr>
              <a:t>R</a:t>
            </a:r>
            <a:endParaRPr sz="3600" dirty="0">
              <a:latin typeface="Trebuchet MS"/>
              <a:cs typeface="Trebuchet MS"/>
            </a:endParaRPr>
          </a:p>
        </p:txBody>
      </p:sp>
      <p:sp>
        <p:nvSpPr>
          <p:cNvPr id="10" name="object 10"/>
          <p:cNvSpPr txBox="1"/>
          <p:nvPr/>
        </p:nvSpPr>
        <p:spPr>
          <a:xfrm>
            <a:off x="2041068" y="485251"/>
            <a:ext cx="2255276"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S</a:t>
            </a:r>
            <a:r>
              <a:rPr sz="3600" b="1" spc="14" dirty="0">
                <a:latin typeface="Trebuchet MS"/>
                <a:cs typeface="Trebuchet MS"/>
              </a:rPr>
              <a:t>O</a:t>
            </a:r>
            <a:r>
              <a:rPr sz="3600" b="1" spc="29" dirty="0">
                <a:latin typeface="Trebuchet MS"/>
                <a:cs typeface="Trebuchet MS"/>
              </a:rPr>
              <a:t>LU</a:t>
            </a:r>
            <a:r>
              <a:rPr sz="3600" b="1" spc="-29" dirty="0">
                <a:latin typeface="Trebuchet MS"/>
                <a:cs typeface="Trebuchet MS"/>
              </a:rPr>
              <a:t>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9" name="object 9"/>
          <p:cNvSpPr txBox="1"/>
          <p:nvPr/>
        </p:nvSpPr>
        <p:spPr>
          <a:xfrm>
            <a:off x="4146217" y="945485"/>
            <a:ext cx="979554" cy="483235"/>
          </a:xfrm>
          <a:prstGeom prst="rect">
            <a:avLst/>
          </a:prstGeom>
        </p:spPr>
        <p:txBody>
          <a:bodyPr wrap="square" lIns="0" tIns="0" rIns="0" bIns="0" rtlCol="0">
            <a:noAutofit/>
          </a:bodyPr>
          <a:lstStyle/>
          <a:p>
            <a:pPr marL="12700">
              <a:lnSpc>
                <a:spcPts val="3804"/>
              </a:lnSpc>
              <a:spcBef>
                <a:spcPts val="190"/>
              </a:spcBef>
            </a:pPr>
            <a:endParaRPr sz="3600" dirty="0">
              <a:latin typeface="Trebuchet MS"/>
              <a:cs typeface="Trebuchet MS"/>
            </a:endParaRPr>
          </a:p>
        </p:txBody>
      </p:sp>
      <p:sp>
        <p:nvSpPr>
          <p:cNvPr id="7" name="object 7"/>
          <p:cNvSpPr txBox="1"/>
          <p:nvPr/>
        </p:nvSpPr>
        <p:spPr>
          <a:xfrm>
            <a:off x="700847" y="3182619"/>
            <a:ext cx="1458811" cy="483235"/>
          </a:xfrm>
          <a:prstGeom prst="rect">
            <a:avLst/>
          </a:prstGeom>
        </p:spPr>
        <p:txBody>
          <a:bodyPr wrap="square" lIns="0" tIns="0" rIns="0" bIns="0" rtlCol="0">
            <a:noAutofit/>
          </a:bodyPr>
          <a:lstStyle/>
          <a:p>
            <a:pPr marL="12700">
              <a:lnSpc>
                <a:spcPts val="3804"/>
              </a:lnSpc>
              <a:spcBef>
                <a:spcPts val="190"/>
              </a:spcBef>
            </a:pPr>
            <a:r>
              <a:rPr sz="3600" b="1" spc="-289" dirty="0">
                <a:latin typeface="Trebuchet MS"/>
                <a:cs typeface="Trebuchet MS"/>
              </a:rPr>
              <a:t>V</a:t>
            </a:r>
            <a:r>
              <a:rPr sz="3600" b="1" spc="-34" dirty="0">
                <a:latin typeface="Trebuchet MS"/>
                <a:cs typeface="Trebuchet MS"/>
              </a:rPr>
              <a:t>A</a:t>
            </a:r>
            <a:r>
              <a:rPr sz="3600" b="1" spc="29" dirty="0">
                <a:latin typeface="Trebuchet MS"/>
                <a:cs typeface="Trebuchet MS"/>
              </a:rPr>
              <a:t>LU</a:t>
            </a:r>
            <a:r>
              <a:rPr sz="3600" b="1" spc="0" dirty="0">
                <a:latin typeface="Trebuchet MS"/>
                <a:cs typeface="Trebuchet MS"/>
              </a:rPr>
              <a:t>E</a:t>
            </a:r>
            <a:endParaRPr sz="3600" dirty="0">
              <a:latin typeface="Trebuchet MS"/>
              <a:cs typeface="Trebuchet MS"/>
            </a:endParaRPr>
          </a:p>
        </p:txBody>
      </p:sp>
      <p:sp>
        <p:nvSpPr>
          <p:cNvPr id="6" name="object 6"/>
          <p:cNvSpPr txBox="1"/>
          <p:nvPr/>
        </p:nvSpPr>
        <p:spPr>
          <a:xfrm>
            <a:off x="2354984" y="3192175"/>
            <a:ext cx="2941571" cy="483235"/>
          </a:xfrm>
          <a:prstGeom prst="rect">
            <a:avLst/>
          </a:prstGeom>
        </p:spPr>
        <p:txBody>
          <a:bodyPr wrap="square" lIns="0" tIns="0" rIns="0" bIns="0" rtlCol="0">
            <a:noAutofit/>
          </a:bodyPr>
          <a:lstStyle/>
          <a:p>
            <a:pPr marL="12700">
              <a:lnSpc>
                <a:spcPts val="3804"/>
              </a:lnSpc>
              <a:spcBef>
                <a:spcPts val="190"/>
              </a:spcBef>
            </a:pPr>
            <a:r>
              <a:rPr sz="3600" b="1" spc="-14" dirty="0">
                <a:latin typeface="Trebuchet MS"/>
                <a:cs typeface="Trebuchet MS"/>
              </a:rPr>
              <a:t>P</a:t>
            </a:r>
            <a:r>
              <a:rPr sz="3600" b="1" spc="-29" dirty="0">
                <a:latin typeface="Trebuchet MS"/>
                <a:cs typeface="Trebuchet MS"/>
              </a:rPr>
              <a:t>R</a:t>
            </a:r>
            <a:r>
              <a:rPr sz="3600" b="1" spc="14" dirty="0">
                <a:latin typeface="Trebuchet MS"/>
                <a:cs typeface="Trebuchet MS"/>
              </a:rPr>
              <a:t>O</a:t>
            </a:r>
            <a:r>
              <a:rPr sz="3600" b="1" spc="-14" dirty="0">
                <a:latin typeface="Trebuchet MS"/>
                <a:cs typeface="Trebuchet MS"/>
              </a:rPr>
              <a:t>P</a:t>
            </a:r>
            <a:r>
              <a:rPr sz="3600" b="1" spc="14" dirty="0">
                <a:latin typeface="Trebuchet MS"/>
                <a:cs typeface="Trebuchet MS"/>
              </a:rPr>
              <a:t>O</a:t>
            </a:r>
            <a:r>
              <a:rPr sz="3600" b="1" spc="29" dirty="0">
                <a:latin typeface="Trebuchet MS"/>
                <a:cs typeface="Trebuchet MS"/>
              </a:rPr>
              <a:t>S</a:t>
            </a:r>
            <a:r>
              <a:rPr sz="3600" b="1" spc="-29" dirty="0">
                <a:latin typeface="Trebuchet MS"/>
                <a:cs typeface="Trebuchet MS"/>
              </a:rPr>
              <a:t>ITI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7</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9" name="TextBox 28">
            <a:extLst>
              <a:ext uri="{FF2B5EF4-FFF2-40B4-BE49-F238E27FC236}">
                <a16:creationId xmlns:a16="http://schemas.microsoft.com/office/drawing/2014/main" id="{1BF9DB9A-6948-9830-6420-37935D53C72F}"/>
              </a:ext>
            </a:extLst>
          </p:cNvPr>
          <p:cNvSpPr txBox="1"/>
          <p:nvPr/>
        </p:nvSpPr>
        <p:spPr>
          <a:xfrm>
            <a:off x="215876" y="858560"/>
            <a:ext cx="9594874" cy="2769989"/>
          </a:xfrm>
          <a:prstGeom prst="rect">
            <a:avLst/>
          </a:prstGeom>
          <a:noFill/>
        </p:spPr>
        <p:txBody>
          <a:bodyPr wrap="square">
            <a:spAutoFit/>
          </a:bodyPr>
          <a:lstStyle/>
          <a:p>
            <a:pPr algn="l"/>
            <a:endParaRPr lang="en-IN" b="0" i="0" dirty="0">
              <a:solidFill>
                <a:srgbClr val="111111"/>
              </a:solidFill>
              <a:effectLst/>
              <a:latin typeface="-apple-system"/>
            </a:endParaRPr>
          </a:p>
          <a:p>
            <a:pPr lvl="1" algn="l"/>
            <a:r>
              <a:rPr lang="en-IN" sz="2000" dirty="0">
                <a:solidFill>
                  <a:srgbClr val="111111"/>
                </a:solidFill>
                <a:latin typeface="-apple-system"/>
              </a:rPr>
              <a:t>&gt;</a:t>
            </a:r>
            <a:r>
              <a:rPr lang="en-IN" sz="2000" b="0" i="0" dirty="0">
                <a:solidFill>
                  <a:srgbClr val="111111"/>
                </a:solidFill>
                <a:effectLst/>
                <a:latin typeface="-apple-system"/>
              </a:rPr>
              <a:t>We propose an automated brain </a:t>
            </a:r>
            <a:r>
              <a:rPr lang="en-IN" sz="2000" b="0" i="0" dirty="0" err="1">
                <a:solidFill>
                  <a:srgbClr val="111111"/>
                </a:solidFill>
                <a:effectLst/>
                <a:latin typeface="-apple-system"/>
              </a:rPr>
              <a:t>tumor</a:t>
            </a:r>
            <a:r>
              <a:rPr lang="en-IN" sz="2000" b="0" i="0" dirty="0">
                <a:solidFill>
                  <a:srgbClr val="111111"/>
                </a:solidFill>
                <a:effectLst/>
                <a:latin typeface="-apple-system"/>
              </a:rPr>
              <a:t> recognition system based on CNNs.</a:t>
            </a:r>
          </a:p>
          <a:p>
            <a:pPr lvl="1" algn="l"/>
            <a:r>
              <a:rPr lang="en-IN" sz="2000" b="0" i="0" dirty="0">
                <a:solidFill>
                  <a:srgbClr val="111111"/>
                </a:solidFill>
                <a:effectLst/>
                <a:latin typeface="-apple-system"/>
              </a:rPr>
              <a:t>&gt;The system </a:t>
            </a:r>
            <a:r>
              <a:rPr lang="en-IN" sz="2000" b="0" i="0" dirty="0" err="1">
                <a:solidFill>
                  <a:srgbClr val="111111"/>
                </a:solidFill>
                <a:effectLst/>
                <a:latin typeface="-apple-system"/>
              </a:rPr>
              <a:t>analyes</a:t>
            </a:r>
            <a:r>
              <a:rPr lang="en-IN" sz="2000" b="0" i="0" dirty="0">
                <a:solidFill>
                  <a:srgbClr val="111111"/>
                </a:solidFill>
                <a:effectLst/>
                <a:latin typeface="-apple-system"/>
              </a:rPr>
              <a:t> MRI images and classifies them into tumorous and non-tumorous classes.</a:t>
            </a:r>
          </a:p>
          <a:p>
            <a:pPr lvl="1"/>
            <a:r>
              <a:rPr lang="en-IN" sz="2000" b="0" i="0" dirty="0">
                <a:solidFill>
                  <a:srgbClr val="111111"/>
                </a:solidFill>
                <a:effectLst/>
                <a:latin typeface="-apple-system"/>
              </a:rPr>
              <a:t>&gt;Various CNN architectures (such as </a:t>
            </a:r>
            <a:r>
              <a:rPr lang="en-IN" sz="2000" b="0" i="0" dirty="0" err="1">
                <a:solidFill>
                  <a:srgbClr val="111111"/>
                </a:solidFill>
                <a:effectLst/>
                <a:latin typeface="-apple-system"/>
              </a:rPr>
              <a:t>Alexnet</a:t>
            </a:r>
            <a:r>
              <a:rPr lang="en-IN" sz="2000" b="0" i="0" dirty="0">
                <a:solidFill>
                  <a:srgbClr val="111111"/>
                </a:solidFill>
                <a:effectLst/>
                <a:latin typeface="-apple-system"/>
              </a:rPr>
              <a:t>, VGG-16, </a:t>
            </a:r>
            <a:r>
              <a:rPr lang="en-IN" sz="2000" b="0" i="0" dirty="0" err="1">
                <a:solidFill>
                  <a:srgbClr val="111111"/>
                </a:solidFill>
                <a:effectLst/>
                <a:latin typeface="-apple-system"/>
              </a:rPr>
              <a:t>GooGLeNet</a:t>
            </a:r>
            <a:r>
              <a:rPr lang="en-IN" sz="2000" b="0" i="0" dirty="0">
                <a:solidFill>
                  <a:srgbClr val="111111"/>
                </a:solidFill>
                <a:effectLst/>
                <a:latin typeface="-apple-system"/>
              </a:rPr>
              <a:t>, and RNN) are explored and compared.</a:t>
            </a:r>
          </a:p>
          <a:p>
            <a:pPr lvl="1" algn="l"/>
            <a:r>
              <a:rPr lang="en-IN" sz="2000" b="0" i="0" dirty="0">
                <a:solidFill>
                  <a:srgbClr val="111111"/>
                </a:solidFill>
                <a:effectLst/>
                <a:latin typeface="-apple-system"/>
              </a:rPr>
              <a:t> &gt;Hyperparameter tuning is crucial for optimizing model performance.</a:t>
            </a:r>
          </a:p>
          <a:p>
            <a:br>
              <a:rPr lang="en-IN" dirty="0"/>
            </a:br>
            <a:endParaRPr lang="en-IN" dirty="0"/>
          </a:p>
        </p:txBody>
      </p:sp>
      <p:sp>
        <p:nvSpPr>
          <p:cNvPr id="31" name="TextBox 30">
            <a:extLst>
              <a:ext uri="{FF2B5EF4-FFF2-40B4-BE49-F238E27FC236}">
                <a16:creationId xmlns:a16="http://schemas.microsoft.com/office/drawing/2014/main" id="{8EAF4BED-6C33-CFEB-B1DD-80D7069F58FF}"/>
              </a:ext>
            </a:extLst>
          </p:cNvPr>
          <p:cNvSpPr txBox="1"/>
          <p:nvPr/>
        </p:nvSpPr>
        <p:spPr>
          <a:xfrm>
            <a:off x="562369" y="3843225"/>
            <a:ext cx="8603880" cy="2554545"/>
          </a:xfrm>
          <a:prstGeom prst="rect">
            <a:avLst/>
          </a:prstGeom>
          <a:noFill/>
        </p:spPr>
        <p:txBody>
          <a:bodyPr wrap="square">
            <a:spAutoFit/>
          </a:bodyPr>
          <a:lstStyle/>
          <a:p>
            <a:pPr algn="l">
              <a:buFont typeface="Arial" panose="020B0604020202020204" pitchFamily="34" charset="0"/>
              <a:buChar char="•"/>
            </a:pPr>
            <a:r>
              <a:rPr lang="en-US" sz="2000" b="1" i="0" dirty="0">
                <a:solidFill>
                  <a:srgbClr val="111111"/>
                </a:solidFill>
                <a:effectLst/>
                <a:latin typeface="-apple-system"/>
              </a:rPr>
              <a:t>High Accuracy</a:t>
            </a:r>
            <a:r>
              <a:rPr lang="en-US" sz="2000" b="0" i="0" dirty="0">
                <a:solidFill>
                  <a:srgbClr val="111111"/>
                </a:solidFill>
                <a:effectLst/>
                <a:latin typeface="-apple-system"/>
              </a:rPr>
              <a:t>: Our system achieves an accuracy of </a:t>
            </a:r>
            <a:r>
              <a:rPr lang="en-US" sz="2000" b="1" i="0" dirty="0">
                <a:solidFill>
                  <a:srgbClr val="111111"/>
                </a:solidFill>
                <a:effectLst/>
                <a:latin typeface="-apple-system"/>
              </a:rPr>
              <a:t>98.67%</a:t>
            </a:r>
            <a:r>
              <a:rPr lang="en-US" sz="2000" b="0" i="0" dirty="0">
                <a:solidFill>
                  <a:srgbClr val="111111"/>
                </a:solidFill>
                <a:effectLst/>
                <a:latin typeface="-apple-system"/>
              </a:rPr>
              <a:t> using CNN </a:t>
            </a:r>
            <a:r>
              <a:rPr lang="en-US" sz="2000" b="0" i="0" dirty="0" err="1">
                <a:solidFill>
                  <a:srgbClr val="111111"/>
                </a:solidFill>
                <a:effectLst/>
                <a:latin typeface="-apple-system"/>
              </a:rPr>
              <a:t>Alexnet</a:t>
            </a:r>
            <a:r>
              <a:rPr lang="en-US" sz="2000" b="0" i="0" dirty="0">
                <a:solidFill>
                  <a:srgbClr val="111111"/>
                </a:solidFill>
                <a:effectLst/>
                <a:latin typeface="-apple-system"/>
              </a:rPr>
              <a:t> on test data.</a:t>
            </a:r>
          </a:p>
          <a:p>
            <a:pPr algn="l">
              <a:buFont typeface="Arial" panose="020B0604020202020204" pitchFamily="34" charset="0"/>
              <a:buChar char="•"/>
            </a:pPr>
            <a:r>
              <a:rPr lang="en-US" sz="2000" b="1" i="0" dirty="0">
                <a:solidFill>
                  <a:srgbClr val="111111"/>
                </a:solidFill>
                <a:effectLst/>
                <a:latin typeface="-apple-system"/>
              </a:rPr>
              <a:t>Precision</a:t>
            </a:r>
            <a:r>
              <a:rPr lang="en-US" sz="2000" b="0" i="0" dirty="0">
                <a:solidFill>
                  <a:srgbClr val="111111"/>
                </a:solidFill>
                <a:effectLst/>
                <a:latin typeface="-apple-system"/>
              </a:rPr>
              <a:t>: Accurate segmentation of brain MRI images aids medical practitioners in treatment planning.</a:t>
            </a:r>
          </a:p>
          <a:p>
            <a:pPr algn="l">
              <a:buFont typeface="Arial" panose="020B0604020202020204" pitchFamily="34" charset="0"/>
              <a:buChar char="•"/>
            </a:pPr>
            <a:r>
              <a:rPr lang="en-US" sz="2000" b="1" i="0" dirty="0">
                <a:solidFill>
                  <a:srgbClr val="111111"/>
                </a:solidFill>
                <a:effectLst/>
                <a:latin typeface="-apple-system"/>
              </a:rPr>
              <a:t>Time Efficiency</a:t>
            </a:r>
            <a:r>
              <a:rPr lang="en-US" sz="2000" b="0" i="0" dirty="0">
                <a:solidFill>
                  <a:srgbClr val="111111"/>
                </a:solidFill>
                <a:effectLst/>
                <a:latin typeface="-apple-system"/>
              </a:rPr>
              <a:t>: Automated detection reduces the manual effort required for tumor identification.</a:t>
            </a:r>
          </a:p>
          <a:p>
            <a:pPr algn="l">
              <a:buFont typeface="Arial" panose="020B0604020202020204" pitchFamily="34" charset="0"/>
              <a:buChar char="•"/>
            </a:pPr>
            <a:r>
              <a:rPr lang="en-US" sz="2000" b="1" i="0" dirty="0">
                <a:solidFill>
                  <a:srgbClr val="111111"/>
                </a:solidFill>
                <a:effectLst/>
                <a:latin typeface="-apple-system"/>
              </a:rPr>
              <a:t>Lifesaving Impact</a:t>
            </a:r>
            <a:r>
              <a:rPr lang="en-US" sz="2000" b="0" i="0" dirty="0">
                <a:solidFill>
                  <a:srgbClr val="111111"/>
                </a:solidFill>
                <a:effectLst/>
                <a:latin typeface="-apple-system"/>
              </a:rPr>
              <a:t>: Early detection enhances treatment opportunities and patient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66675" y="3381373"/>
            <a:ext cx="2493045" cy="3419475"/>
          </a:xfrm>
          <a:prstGeom prst="rect">
            <a:avLst/>
          </a:prstGeom>
        </p:spPr>
        <p:txBody>
          <a:bodyPr wrap="square" lIns="0" tIns="0" rIns="0" bIns="0" rtlCol="0">
            <a:noAutofit/>
          </a:bodyPr>
          <a:lstStyle/>
          <a:p>
            <a:pPr marR="26070">
              <a:lnSpc>
                <a:spcPts val="1000"/>
              </a:lnSpc>
            </a:pPr>
            <a:endParaRPr sz="1000" dirty="0"/>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23883"/>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10701543" y="4495800"/>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10800270" y="554056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10613109" y="1327902"/>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txBox="1"/>
          <p:nvPr/>
        </p:nvSpPr>
        <p:spPr>
          <a:xfrm>
            <a:off x="739775" y="758942"/>
            <a:ext cx="1120269"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THE</a:t>
            </a:r>
            <a:endParaRPr sz="4250" dirty="0">
              <a:latin typeface="Trebuchet MS"/>
              <a:cs typeface="Trebuchet MS"/>
            </a:endParaRPr>
          </a:p>
        </p:txBody>
      </p:sp>
      <p:sp>
        <p:nvSpPr>
          <p:cNvPr id="9" name="object 9"/>
          <p:cNvSpPr txBox="1"/>
          <p:nvPr/>
        </p:nvSpPr>
        <p:spPr>
          <a:xfrm>
            <a:off x="1920930" y="758942"/>
            <a:ext cx="1446219" cy="568960"/>
          </a:xfrm>
          <a:prstGeom prst="rect">
            <a:avLst/>
          </a:prstGeom>
        </p:spPr>
        <p:txBody>
          <a:bodyPr wrap="square" lIns="0" tIns="0" rIns="0" bIns="0" rtlCol="0">
            <a:noAutofit/>
          </a:bodyPr>
          <a:lstStyle/>
          <a:p>
            <a:pPr marL="12700">
              <a:lnSpc>
                <a:spcPts val="4480"/>
              </a:lnSpc>
              <a:spcBef>
                <a:spcPts val="223"/>
              </a:spcBef>
            </a:pPr>
            <a:r>
              <a:rPr sz="4250" b="1" spc="-29" dirty="0">
                <a:latin typeface="Trebuchet MS"/>
                <a:cs typeface="Trebuchet MS"/>
              </a:rPr>
              <a:t>W</a:t>
            </a:r>
            <a:r>
              <a:rPr sz="4250" b="1" spc="0" dirty="0">
                <a:latin typeface="Trebuchet MS"/>
                <a:cs typeface="Trebuchet MS"/>
              </a:rPr>
              <a:t>OW</a:t>
            </a:r>
            <a:endParaRPr sz="4250" dirty="0">
              <a:latin typeface="Trebuchet MS"/>
              <a:cs typeface="Trebuchet MS"/>
            </a:endParaRPr>
          </a:p>
        </p:txBody>
      </p:sp>
      <p:sp>
        <p:nvSpPr>
          <p:cNvPr id="8" name="object 8"/>
          <p:cNvSpPr txBox="1"/>
          <p:nvPr/>
        </p:nvSpPr>
        <p:spPr>
          <a:xfrm>
            <a:off x="3435832" y="758942"/>
            <a:ext cx="621033"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IN</a:t>
            </a:r>
            <a:endParaRPr sz="4250" dirty="0">
              <a:latin typeface="Trebuchet MS"/>
              <a:cs typeface="Trebuchet MS"/>
            </a:endParaRPr>
          </a:p>
        </p:txBody>
      </p:sp>
      <p:sp>
        <p:nvSpPr>
          <p:cNvPr id="7" name="object 7"/>
          <p:cNvSpPr txBox="1"/>
          <p:nvPr/>
        </p:nvSpPr>
        <p:spPr>
          <a:xfrm>
            <a:off x="4113108" y="758942"/>
            <a:ext cx="1524451"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YO</a:t>
            </a:r>
            <a:r>
              <a:rPr sz="4250" b="1" spc="9" dirty="0">
                <a:latin typeface="Trebuchet MS"/>
                <a:cs typeface="Trebuchet MS"/>
              </a:rPr>
              <a:t>U</a:t>
            </a:r>
            <a:r>
              <a:rPr sz="4250" b="1" spc="0" dirty="0">
                <a:latin typeface="Trebuchet MS"/>
                <a:cs typeface="Trebuchet MS"/>
              </a:rPr>
              <a:t>R</a:t>
            </a:r>
            <a:endParaRPr sz="4250" dirty="0">
              <a:latin typeface="Trebuchet MS"/>
              <a:cs typeface="Trebuchet MS"/>
            </a:endParaRPr>
          </a:p>
        </p:txBody>
      </p:sp>
      <p:sp>
        <p:nvSpPr>
          <p:cNvPr id="6" name="object 6"/>
          <p:cNvSpPr txBox="1"/>
          <p:nvPr/>
        </p:nvSpPr>
        <p:spPr>
          <a:xfrm>
            <a:off x="5694324" y="758942"/>
            <a:ext cx="2670692"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19" dirty="0">
                <a:latin typeface="Trebuchet MS"/>
                <a:cs typeface="Trebuchet MS"/>
              </a:rPr>
              <a:t>O</a:t>
            </a:r>
            <a:r>
              <a:rPr sz="4250" b="1" spc="29" dirty="0">
                <a:latin typeface="Trebuchet MS"/>
                <a:cs typeface="Trebuchet MS"/>
              </a:rPr>
              <a:t>L</a:t>
            </a:r>
            <a:r>
              <a:rPr sz="4250" b="1" spc="25" dirty="0">
                <a:latin typeface="Trebuchet MS"/>
                <a:cs typeface="Trebuchet MS"/>
              </a:rPr>
              <a:t>U</a:t>
            </a:r>
            <a:r>
              <a:rPr sz="4250" b="1" spc="0" dirty="0">
                <a:latin typeface="Trebuchet MS"/>
                <a:cs typeface="Trebuchet MS"/>
              </a:rPr>
              <a:t>T</a:t>
            </a:r>
            <a:r>
              <a:rPr sz="4250" b="1" spc="9" dirty="0">
                <a:latin typeface="Trebuchet MS"/>
                <a:cs typeface="Trebuchet MS"/>
              </a:rPr>
              <a:t>I</a:t>
            </a:r>
            <a:r>
              <a:rPr sz="4250" b="1" spc="0" dirty="0">
                <a:latin typeface="Trebuchet MS"/>
                <a:cs typeface="Trebuchet MS"/>
              </a:rPr>
              <a:t>ON</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8</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TextBox 26">
            <a:extLst>
              <a:ext uri="{FF2B5EF4-FFF2-40B4-BE49-F238E27FC236}">
                <a16:creationId xmlns:a16="http://schemas.microsoft.com/office/drawing/2014/main" id="{DC628E0D-C88A-AA1F-D512-DE28FC6A0322}"/>
              </a:ext>
            </a:extLst>
          </p:cNvPr>
          <p:cNvSpPr txBox="1"/>
          <p:nvPr/>
        </p:nvSpPr>
        <p:spPr>
          <a:xfrm>
            <a:off x="447675" y="1427978"/>
            <a:ext cx="9900313" cy="5016758"/>
          </a:xfrm>
          <a:prstGeom prst="rect">
            <a:avLst/>
          </a:prstGeom>
          <a:noFill/>
        </p:spPr>
        <p:txBody>
          <a:bodyPr wrap="square">
            <a:spAutoFit/>
          </a:bodyPr>
          <a:lstStyle/>
          <a:p>
            <a:pPr algn="l"/>
            <a:r>
              <a:rPr lang="en-US" sz="2000" b="1" i="0" dirty="0">
                <a:solidFill>
                  <a:srgbClr val="111111"/>
                </a:solidFill>
                <a:effectLst/>
                <a:latin typeface="-apple-system"/>
              </a:rPr>
              <a:t>The Tumor’s Veil</a:t>
            </a:r>
            <a:r>
              <a:rPr lang="en-US" sz="2000" b="0" i="0" dirty="0">
                <a:solidFill>
                  <a:srgbClr val="111111"/>
                </a:solidFill>
                <a:effectLst/>
                <a:latin typeface="-apple-system"/>
              </a:rPr>
              <a:t>: A rogue cell awakens, a rebel in disguise, It multiplies, defying the brain’s harmonious ties. A tumor blooms, insidious and sly, Its tendrils reaching for the azure sky.</a:t>
            </a:r>
          </a:p>
          <a:p>
            <a:pPr algn="l"/>
            <a:r>
              <a:rPr lang="en-US" sz="2000" b="1" i="0" dirty="0">
                <a:solidFill>
                  <a:srgbClr val="111111"/>
                </a:solidFill>
                <a:effectLst/>
                <a:latin typeface="-apple-system"/>
              </a:rPr>
              <a:t>The Healer’s Quest</a:t>
            </a:r>
            <a:r>
              <a:rPr lang="en-US" sz="2000" b="0" i="0" dirty="0">
                <a:solidFill>
                  <a:srgbClr val="111111"/>
                </a:solidFill>
                <a:effectLst/>
                <a:latin typeface="-apple-system"/>
              </a:rPr>
              <a:t>: Enter the white-coated warriors, resolute and keen, Their weapons: pixels, layers, and neural routines. They wield Convolutional Shields, their armor strong, To pierce the veil, unravel the tumor’s wrong.</a:t>
            </a:r>
          </a:p>
          <a:p>
            <a:pPr algn="l"/>
            <a:r>
              <a:rPr lang="en-US" sz="2000" b="1" i="0" dirty="0">
                <a:solidFill>
                  <a:srgbClr val="111111"/>
                </a:solidFill>
                <a:effectLst/>
                <a:latin typeface="-apple-system"/>
              </a:rPr>
              <a:t>The Dance of Pixels</a:t>
            </a:r>
            <a:r>
              <a:rPr lang="en-US" sz="2000" b="0" i="0" dirty="0">
                <a:solidFill>
                  <a:srgbClr val="111111"/>
                </a:solidFill>
                <a:effectLst/>
                <a:latin typeface="-apple-system"/>
              </a:rPr>
              <a:t>: In MRI’s canvas, they seek the hidden foe, Each pixel a clue, a whispered echo. Layers of neurons convolve, patterns emerge, Tumor or healthy tissue? The truth they urge.</a:t>
            </a:r>
          </a:p>
          <a:p>
            <a:pPr algn="l"/>
            <a:r>
              <a:rPr lang="en-US" sz="2000" b="1" i="0" dirty="0">
                <a:solidFill>
                  <a:srgbClr val="111111"/>
                </a:solidFill>
                <a:effectLst/>
                <a:latin typeface="-apple-system"/>
              </a:rPr>
              <a:t>The Oracle of Accuracy</a:t>
            </a:r>
            <a:r>
              <a:rPr lang="en-US" sz="2000" b="0" i="0" dirty="0">
                <a:solidFill>
                  <a:srgbClr val="111111"/>
                </a:solidFill>
                <a:effectLst/>
                <a:latin typeface="-apple-system"/>
              </a:rPr>
              <a:t>: “98.67%,” proclaims the Oracle’s decree, A model trained on data, a digital symphony. Precision and recall, metrics of grace, Guiding the surgeon’s hand in this life-saving chase.</a:t>
            </a:r>
          </a:p>
          <a:p>
            <a:pPr algn="l"/>
            <a:r>
              <a:rPr lang="en-US" sz="2000" b="1" i="0" dirty="0">
                <a:solidFill>
                  <a:srgbClr val="111111"/>
                </a:solidFill>
                <a:effectLst/>
                <a:latin typeface="-apple-system"/>
              </a:rPr>
              <a:t>The Surgeon’s Symphony</a:t>
            </a:r>
            <a:r>
              <a:rPr lang="en-US" sz="2000" b="0" i="0" dirty="0">
                <a:solidFill>
                  <a:srgbClr val="111111"/>
                </a:solidFill>
                <a:effectLst/>
                <a:latin typeface="-apple-system"/>
              </a:rPr>
              <a:t>: In the sterile theater, under fluorescent light, The surgeon wields her scalpel, steady and bright. She navigates the brain’s labyrinthine maze, Trusting the CNN’s whispers, its intricate phrase.</a:t>
            </a:r>
          </a:p>
          <a:p>
            <a:pPr algn="l"/>
            <a:r>
              <a:rPr lang="en-US" sz="2000" b="1" i="0" dirty="0">
                <a:solidFill>
                  <a:srgbClr val="111111"/>
                </a:solidFill>
                <a:effectLst/>
                <a:latin typeface="-apple-system"/>
              </a:rPr>
              <a:t>The Gift of Time</a:t>
            </a:r>
            <a:r>
              <a:rPr lang="en-US" sz="2000" b="0" i="0" dirty="0">
                <a:solidFill>
                  <a:srgbClr val="111111"/>
                </a:solidFill>
                <a:effectLst/>
                <a:latin typeface="-apple-system"/>
              </a:rPr>
              <a:t>: Minutes saved, futures rewritten, As tumors yield to algorithms, their grip smitten. Early detection, hope rekindled, A patient’s journey altered, destiny dwindled.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3" name="object 13"/>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0" name="object 20"/>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1" name="object 21"/>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9215437" y="5255838"/>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3" name="object 23"/>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133418" y="873887"/>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9" name="object 9"/>
          <p:cNvSpPr txBox="1"/>
          <p:nvPr/>
        </p:nvSpPr>
        <p:spPr>
          <a:xfrm>
            <a:off x="739775" y="407968"/>
            <a:ext cx="3832225" cy="635952"/>
          </a:xfrm>
          <a:prstGeom prst="rect">
            <a:avLst/>
          </a:prstGeom>
        </p:spPr>
        <p:txBody>
          <a:bodyPr wrap="square" lIns="0" tIns="0" rIns="0" bIns="0" rtlCol="0">
            <a:noAutofit/>
          </a:bodyPr>
          <a:lstStyle/>
          <a:p>
            <a:pPr marL="12700">
              <a:lnSpc>
                <a:spcPts val="5005"/>
              </a:lnSpc>
              <a:spcBef>
                <a:spcPts val="250"/>
              </a:spcBef>
            </a:pPr>
            <a:r>
              <a:rPr sz="4800" b="1" spc="14" dirty="0">
                <a:latin typeface="Trebuchet MS"/>
                <a:cs typeface="Trebuchet MS"/>
              </a:rPr>
              <a:t>M</a:t>
            </a:r>
            <a:r>
              <a:rPr sz="4800" b="1" spc="0" dirty="0">
                <a:latin typeface="Trebuchet MS"/>
                <a:cs typeface="Trebuchet MS"/>
              </a:rPr>
              <a:t>O</a:t>
            </a:r>
            <a:r>
              <a:rPr sz="4800" b="1" spc="-14" dirty="0">
                <a:latin typeface="Trebuchet MS"/>
                <a:cs typeface="Trebuchet MS"/>
              </a:rPr>
              <a:t>D</a:t>
            </a:r>
            <a:r>
              <a:rPr sz="4800" b="1" spc="-34" dirty="0">
                <a:latin typeface="Trebuchet MS"/>
                <a:cs typeface="Trebuchet MS"/>
              </a:rPr>
              <a:t>E</a:t>
            </a:r>
            <a:r>
              <a:rPr sz="4800" b="1" spc="-29" dirty="0">
                <a:latin typeface="Trebuchet MS"/>
                <a:cs typeface="Trebuchet MS"/>
              </a:rPr>
              <a:t>LL</a:t>
            </a:r>
            <a:r>
              <a:rPr sz="4800" b="1" spc="0" dirty="0">
                <a:latin typeface="Trebuchet MS"/>
                <a:cs typeface="Trebuchet MS"/>
              </a:rPr>
              <a:t>I</a:t>
            </a:r>
            <a:r>
              <a:rPr sz="4800" b="1" spc="25" dirty="0">
                <a:latin typeface="Trebuchet MS"/>
                <a:cs typeface="Trebuchet MS"/>
              </a:rPr>
              <a:t>N</a:t>
            </a:r>
            <a:r>
              <a:rPr sz="4800" b="1" spc="0" dirty="0">
                <a:latin typeface="Trebuchet MS"/>
                <a:cs typeface="Trebuchet MS"/>
              </a:rPr>
              <a:t>G</a:t>
            </a:r>
            <a:r>
              <a:rPr lang="en-US" sz="4800" b="1" spc="0" dirty="0">
                <a:latin typeface="Trebuchet MS"/>
                <a:cs typeface="Trebuchet MS"/>
              </a:rPr>
              <a:t>:</a:t>
            </a:r>
            <a:endParaRPr sz="4800" dirty="0">
              <a:latin typeface="Trebuchet MS"/>
              <a:cs typeface="Trebuchet MS"/>
            </a:endParaRPr>
          </a:p>
        </p:txBody>
      </p:sp>
      <p:sp>
        <p:nvSpPr>
          <p:cNvPr id="8" name="object 8"/>
          <p:cNvSpPr txBox="1"/>
          <p:nvPr/>
        </p:nvSpPr>
        <p:spPr>
          <a:xfrm>
            <a:off x="739775" y="1411653"/>
            <a:ext cx="694723" cy="254317"/>
          </a:xfrm>
          <a:prstGeom prst="rect">
            <a:avLst/>
          </a:prstGeom>
        </p:spPr>
        <p:txBody>
          <a:bodyPr wrap="square" lIns="0" tIns="0" rIns="0" bIns="0" rtlCol="0">
            <a:noAutofit/>
          </a:bodyPr>
          <a:lstStyle/>
          <a:p>
            <a:pPr marL="12700">
              <a:lnSpc>
                <a:spcPts val="1960"/>
              </a:lnSpc>
              <a:spcBef>
                <a:spcPts val="98"/>
              </a:spcBef>
            </a:pPr>
            <a:endParaRPr sz="18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9</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pic>
        <p:nvPicPr>
          <p:cNvPr id="25" name="Picture 2">
            <a:extLst>
              <a:ext uri="{FF2B5EF4-FFF2-40B4-BE49-F238E27FC236}">
                <a16:creationId xmlns:a16="http://schemas.microsoft.com/office/drawing/2014/main" id="{E1D281A5-49EE-2306-B7D3-C9BBA8626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136" y="1390793"/>
            <a:ext cx="6967568" cy="4729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934</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2021PITAI226</dc:creator>
  <cp:lastModifiedBy>2021PITAI226</cp:lastModifiedBy>
  <cp:revision>4</cp:revision>
  <dcterms:modified xsi:type="dcterms:W3CDTF">2024-04-01T06:41:45Z</dcterms:modified>
</cp:coreProperties>
</file>