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301" r:id="rId2"/>
    <p:sldId id="303" r:id="rId3"/>
    <p:sldId id="257" r:id="rId4"/>
    <p:sldId id="302" r:id="rId5"/>
    <p:sldId id="305" r:id="rId6"/>
    <p:sldId id="291" r:id="rId7"/>
    <p:sldId id="307" r:id="rId8"/>
    <p:sldId id="309" r:id="rId9"/>
    <p:sldId id="292" r:id="rId10"/>
    <p:sldId id="310" r:id="rId11"/>
    <p:sldId id="311" r:id="rId12"/>
    <p:sldId id="293" r:id="rId13"/>
    <p:sldId id="294" r:id="rId14"/>
    <p:sldId id="312" r:id="rId15"/>
    <p:sldId id="295" r:id="rId16"/>
    <p:sldId id="296" r:id="rId17"/>
    <p:sldId id="313" r:id="rId18"/>
    <p:sldId id="300" r:id="rId19"/>
    <p:sldId id="297" r:id="rId20"/>
    <p:sldId id="316" r:id="rId21"/>
    <p:sldId id="264" r:id="rId22"/>
    <p:sldId id="314" r:id="rId23"/>
    <p:sldId id="298" r:id="rId24"/>
    <p:sldId id="318" r:id="rId25"/>
    <p:sldId id="320" r:id="rId26"/>
    <p:sldId id="317" r:id="rId27"/>
    <p:sldId id="299" r:id="rId28"/>
    <p:sldId id="289" r:id="rId29"/>
    <p:sldId id="290"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C7ED735-59FB-4237-A9BE-BE48C314260E}" type="datetimeFigureOut">
              <a:rPr lang="en-US" smtClean="0"/>
              <a:pPr/>
              <a:t>1/30/2020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D2928CB-1BDA-44F4-A4D2-5137FACC5D72}" type="slidenum">
              <a:rPr lang="en-US" smtClean="0"/>
              <a:pPr/>
              <a:t>‹#›</a:t>
            </a:fld>
            <a:endParaRPr lang="en-US"/>
          </a:p>
        </p:txBody>
      </p:sp>
    </p:spTree>
    <p:extLst>
      <p:ext uri="{BB962C8B-B14F-4D97-AF65-F5344CB8AC3E}">
        <p14:creationId xmlns:p14="http://schemas.microsoft.com/office/powerpoint/2010/main" val="236310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2928CB-1BDA-44F4-A4D2-5137FACC5D72}" type="slidenum">
              <a:rPr lang="en-US" smtClean="0"/>
              <a:pPr/>
              <a:t>6</a:t>
            </a:fld>
            <a:endParaRPr lang="en-US"/>
          </a:p>
        </p:txBody>
      </p:sp>
    </p:spTree>
    <p:extLst>
      <p:ext uri="{BB962C8B-B14F-4D97-AF65-F5344CB8AC3E}">
        <p14:creationId xmlns:p14="http://schemas.microsoft.com/office/powerpoint/2010/main" val="219985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1/30/2020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1/30/2020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1/30/2020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1/30/2020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1/30/2020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1/30/2020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1/30/2020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8614775" cy="1021205"/>
          </a:xfrm>
          <a:prstGeom prst="rect">
            <a:avLst/>
          </a:prstGeom>
        </p:spPr>
      </p:pic>
      <p:sp>
        <p:nvSpPr>
          <p:cNvPr id="5" name="Title 4"/>
          <p:cNvSpPr>
            <a:spLocks noGrp="1"/>
          </p:cNvSpPr>
          <p:nvPr>
            <p:ph type="title"/>
          </p:nvPr>
        </p:nvSpPr>
        <p:spPr>
          <a:xfrm>
            <a:off x="251564" y="1377863"/>
            <a:ext cx="8435236" cy="5327737"/>
          </a:xfrm>
        </p:spPr>
        <p:txBody>
          <a:bodyPr>
            <a:normAutofit fontScale="90000"/>
          </a:bodyPr>
          <a:lstStyle/>
          <a:p>
            <a:r>
              <a:rPr lang="en-US" dirty="0">
                <a:solidFill>
                  <a:srgbClr val="C00000"/>
                </a:solidFill>
              </a:rPr>
              <a:t>A presentation </a:t>
            </a:r>
            <a:br>
              <a:rPr lang="en-US" dirty="0"/>
            </a:br>
            <a:r>
              <a:rPr lang="en-US" dirty="0"/>
              <a:t>          on </a:t>
            </a:r>
            <a:br>
              <a:rPr lang="en-US" dirty="0"/>
            </a:br>
            <a:r>
              <a:rPr lang="en-US" dirty="0"/>
              <a:t>     “</a:t>
            </a:r>
            <a:r>
              <a:rPr lang="en-US" sz="5300" b="1" dirty="0">
                <a:solidFill>
                  <a:srgbClr val="00B0F0"/>
                </a:solidFill>
                <a:latin typeface="Times New Roman" pitchFamily="18" charset="0"/>
                <a:cs typeface="Times New Roman" pitchFamily="18" charset="0"/>
              </a:rPr>
              <a:t>artificial intelligence</a:t>
            </a:r>
            <a:r>
              <a:rPr lang="en-US" sz="5300" b="1" dirty="0">
                <a:latin typeface="Times New Roman" pitchFamily="18" charset="0"/>
                <a:cs typeface="Times New Roman" pitchFamily="18" charset="0"/>
              </a:rPr>
              <a:t>” </a:t>
            </a:r>
            <a:br>
              <a:rPr lang="en-US" b="1" dirty="0"/>
            </a:br>
            <a:r>
              <a:rPr lang="en-US" b="1" dirty="0"/>
              <a:t>                              </a:t>
            </a:r>
            <a:r>
              <a:rPr lang="en-US" dirty="0"/>
              <a:t>by</a:t>
            </a:r>
            <a:br>
              <a:rPr lang="en-US" dirty="0"/>
            </a:br>
            <a:br>
              <a:rPr lang="en-US" dirty="0"/>
            </a:br>
            <a:r>
              <a:rPr lang="en-US" dirty="0"/>
              <a:t>                                                  </a:t>
            </a:r>
            <a:r>
              <a:rPr lang="en-US" dirty="0" err="1">
                <a:solidFill>
                  <a:srgbClr val="FF0000"/>
                </a:solidFill>
              </a:rPr>
              <a:t>narayana</a:t>
            </a:r>
            <a:r>
              <a:rPr lang="en-US" dirty="0">
                <a:solidFill>
                  <a:srgbClr val="FF0000"/>
                </a:solidFill>
              </a:rPr>
              <a:t> reddy.ch</a:t>
            </a:r>
            <a:br>
              <a:rPr lang="en-US" dirty="0">
                <a:solidFill>
                  <a:srgbClr val="FF0000"/>
                </a:solidFill>
              </a:rPr>
            </a:br>
            <a:r>
              <a:rPr lang="en-US" dirty="0">
                <a:solidFill>
                  <a:srgbClr val="FF0000"/>
                </a:solidFill>
              </a:rPr>
              <a:t>                                                  </a:t>
            </a:r>
            <a:br>
              <a:rPr lang="en-US" dirty="0"/>
            </a:br>
            <a:endParaRPr lang="en-US" dirty="0"/>
          </a:p>
        </p:txBody>
      </p:sp>
    </p:spTree>
    <p:extLst>
      <p:ext uri="{BB962C8B-B14F-4D97-AF65-F5344CB8AC3E}">
        <p14:creationId xmlns:p14="http://schemas.microsoft.com/office/powerpoint/2010/main" val="407850287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6" y="54280"/>
            <a:ext cx="3269293" cy="5333334"/>
          </a:xfrm>
          <a:prstGeom prst="rect">
            <a:avLst/>
          </a:prstGeom>
        </p:spPr>
      </p:pic>
      <p:sp>
        <p:nvSpPr>
          <p:cNvPr id="5" name="Rectangle 2"/>
          <p:cNvSpPr>
            <a:spLocks noChangeArrowheads="1"/>
          </p:cNvSpPr>
          <p:nvPr/>
        </p:nvSpPr>
        <p:spPr bwMode="auto">
          <a:xfrm>
            <a:off x="457200" y="353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6" name="Rectangle 5"/>
          <p:cNvSpPr/>
          <p:nvPr/>
        </p:nvSpPr>
        <p:spPr>
          <a:xfrm>
            <a:off x="84551" y="5432789"/>
            <a:ext cx="4572000" cy="923330"/>
          </a:xfrm>
          <a:prstGeom prst="rect">
            <a:avLst/>
          </a:prstGeom>
        </p:spPr>
        <p:txBody>
          <a:bodyPr>
            <a:spAutoFit/>
          </a:bodyPr>
          <a:lstStyle/>
          <a:p>
            <a:r>
              <a:rPr lang="en-US" dirty="0">
                <a:latin typeface="Times New Roman" pitchFamily="18" charset="0"/>
                <a:cs typeface="Times New Roman" pitchFamily="18" charset="0"/>
              </a:rPr>
              <a:t>Siri dictates the next fixture for the Seattle Seahawks, upon the user's request, on an iPhone SE running iOS 11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536" y="179737"/>
            <a:ext cx="3947064" cy="5082421"/>
          </a:xfrm>
          <a:prstGeom prst="rect">
            <a:avLst/>
          </a:prstGeom>
        </p:spPr>
      </p:pic>
    </p:spTree>
    <p:extLst>
      <p:ext uri="{BB962C8B-B14F-4D97-AF65-F5344CB8AC3E}">
        <p14:creationId xmlns:p14="http://schemas.microsoft.com/office/powerpoint/2010/main" val="31979055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534400" cy="5940088"/>
          </a:xfrm>
          <a:prstGeom prst="rect">
            <a:avLst/>
          </a:prstGeom>
        </p:spPr>
        <p:txBody>
          <a:bodyPr wrap="square">
            <a:spAutoFit/>
          </a:bodyPr>
          <a:lstStyle/>
          <a:p>
            <a:r>
              <a:rPr lang="en-US" sz="4000" dirty="0">
                <a:solidFill>
                  <a:srgbClr val="FF0000"/>
                </a:solidFill>
              </a:rPr>
              <a:t>Strong AI(general intelligence):</a:t>
            </a:r>
          </a:p>
          <a:p>
            <a:endParaRPr lang="en-US" sz="4000" dirty="0">
              <a:solidFill>
                <a:srgbClr val="FF0000"/>
              </a:solidFill>
            </a:endParaRPr>
          </a:p>
          <a:p>
            <a:pPr marL="571500" indent="-571500">
              <a:buFont typeface="Arial" pitchFamily="34" charset="0"/>
              <a:buChar char="•"/>
            </a:pPr>
            <a:r>
              <a:rPr lang="en-US" sz="2000" dirty="0"/>
              <a:t>A strong AI is also known as </a:t>
            </a:r>
            <a:r>
              <a:rPr lang="en-US" sz="2000" b="1" dirty="0">
                <a:effectLst>
                  <a:outerShdw blurRad="38100" dist="38100" dir="2700000" algn="tl">
                    <a:srgbClr val="000000">
                      <a:alpha val="43137"/>
                    </a:srgbClr>
                  </a:outerShdw>
                </a:effectLst>
              </a:rPr>
              <a:t>TRUE AI </a:t>
            </a:r>
            <a:r>
              <a:rPr lang="en-US" sz="2000" dirty="0"/>
              <a:t>, Is a hypothetical machine that exhibits behavior as skillful and flexible as humans do.</a:t>
            </a:r>
          </a:p>
          <a:p>
            <a:endParaRPr lang="en-US" sz="4000" dirty="0">
              <a:solidFill>
                <a:srgbClr val="FF0000"/>
              </a:solidFill>
            </a:endParaRPr>
          </a:p>
          <a:p>
            <a:pPr marL="457200" indent="-457200">
              <a:buFont typeface="Arial" pitchFamily="34" charset="0"/>
              <a:buChar char="•"/>
            </a:pPr>
            <a:r>
              <a:rPr lang="en-US" sz="2000" dirty="0"/>
              <a:t> An it is a</a:t>
            </a:r>
            <a:r>
              <a:rPr lang="en-US" sz="2000" b="1" dirty="0">
                <a:effectLst>
                  <a:outerShdw blurRad="38100" dist="38100" dir="2700000" algn="tl">
                    <a:srgbClr val="000000">
                      <a:alpha val="43137"/>
                    </a:srgbClr>
                  </a:outerShdw>
                </a:effectLst>
              </a:rPr>
              <a:t> </a:t>
            </a:r>
            <a:r>
              <a:rPr lang="en-US" sz="2000" dirty="0"/>
              <a:t>system with </a:t>
            </a:r>
            <a:r>
              <a:rPr lang="en-US" sz="2000" b="1" dirty="0">
                <a:solidFill>
                  <a:srgbClr val="00B050"/>
                </a:solidFill>
                <a:effectLst>
                  <a:outerShdw blurRad="38100" dist="38100" dir="2700000" algn="tl">
                    <a:srgbClr val="000000">
                      <a:alpha val="43137"/>
                    </a:srgbClr>
                  </a:outerShdw>
                </a:effectLst>
              </a:rPr>
              <a:t>Generalized human cognitive </a:t>
            </a:r>
            <a:r>
              <a:rPr lang="en-US" sz="2000" dirty="0"/>
              <a:t>abilities, so that when presented with an unfamiliar task, it has enough intelligence to find a solution.</a:t>
            </a:r>
          </a:p>
          <a:p>
            <a:endParaRPr lang="en-US" sz="2000" dirty="0"/>
          </a:p>
          <a:p>
            <a:pPr marL="457200" indent="-457200">
              <a:buFont typeface="Arial" pitchFamily="34" charset="0"/>
              <a:buChar char="•"/>
            </a:pPr>
            <a:r>
              <a:rPr lang="en-US" sz="2000" dirty="0"/>
              <a:t>According to  </a:t>
            </a:r>
            <a:r>
              <a:rPr lang="en-US" sz="2000" b="1" dirty="0">
                <a:solidFill>
                  <a:srgbClr val="00B050"/>
                </a:solidFill>
                <a:effectLst>
                  <a:outerShdw blurRad="38100" dist="38100" dir="2700000" algn="tl">
                    <a:srgbClr val="000000">
                      <a:alpha val="43137"/>
                    </a:srgbClr>
                  </a:outerShdw>
                </a:effectLst>
              </a:rPr>
              <a:t>Computational theory of mind</a:t>
            </a:r>
            <a:r>
              <a:rPr lang="en-US" sz="2000" dirty="0"/>
              <a:t> names a view that the human mind or the human brain (or both) is an </a:t>
            </a:r>
            <a:r>
              <a:rPr lang="en-US" sz="2000" b="1" dirty="0"/>
              <a:t>Information processing</a:t>
            </a:r>
            <a:r>
              <a:rPr lang="en-US" sz="2000" dirty="0"/>
              <a:t> </a:t>
            </a:r>
            <a:r>
              <a:rPr lang="en-US" sz="2000" b="1" dirty="0"/>
              <a:t>system </a:t>
            </a:r>
            <a:r>
              <a:rPr lang="en-US" sz="2000" dirty="0"/>
              <a:t>and that thinking is a form of </a:t>
            </a:r>
            <a:r>
              <a:rPr lang="en-US" sz="2000" b="1" dirty="0"/>
              <a:t>computing</a:t>
            </a:r>
            <a:r>
              <a:rPr lang="en-US" sz="2000" dirty="0"/>
              <a:t>.</a:t>
            </a:r>
          </a:p>
          <a:p>
            <a:endParaRPr lang="en-US" sz="2000" dirty="0"/>
          </a:p>
          <a:p>
            <a:pPr marL="457200" indent="-457200">
              <a:buFont typeface="Arial" pitchFamily="34" charset="0"/>
              <a:buChar char="•"/>
            </a:pPr>
            <a:r>
              <a:rPr lang="en-US" sz="2000" dirty="0"/>
              <a:t> The theory was proposed in its modern form by</a:t>
            </a:r>
            <a:r>
              <a:rPr lang="en-US" sz="2000" b="1" dirty="0"/>
              <a:t> Hilary Putnam</a:t>
            </a:r>
            <a:r>
              <a:rPr lang="en-US" sz="2000" dirty="0"/>
              <a:t> in 1961, and developed by the MIT philosopher and cognitive scientist </a:t>
            </a:r>
            <a:r>
              <a:rPr lang="en-US" sz="2000" b="1" dirty="0"/>
              <a:t>Jerry Fodor</a:t>
            </a:r>
            <a:r>
              <a:rPr lang="en-US" sz="2000" dirty="0"/>
              <a:t> (who was Putnam's PhD student) in the 1960</a:t>
            </a:r>
          </a:p>
        </p:txBody>
      </p:sp>
    </p:spTree>
    <p:extLst>
      <p:ext uri="{BB962C8B-B14F-4D97-AF65-F5344CB8AC3E}">
        <p14:creationId xmlns:p14="http://schemas.microsoft.com/office/powerpoint/2010/main" val="864846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
            <a:ext cx="4280535" cy="3581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61586"/>
            <a:ext cx="4114800" cy="26643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9" y="3770986"/>
            <a:ext cx="4038601" cy="3037027"/>
          </a:xfrm>
          <a:prstGeom prst="rect">
            <a:avLst/>
          </a:prstGeom>
        </p:spPr>
      </p:pic>
      <p:sp>
        <p:nvSpPr>
          <p:cNvPr id="8" name="Rectangle 7"/>
          <p:cNvSpPr/>
          <p:nvPr/>
        </p:nvSpPr>
        <p:spPr>
          <a:xfrm>
            <a:off x="4724400" y="3733800"/>
            <a:ext cx="4038600" cy="646331"/>
          </a:xfrm>
          <a:prstGeom prst="rect">
            <a:avLst/>
          </a:prstGeom>
        </p:spPr>
        <p:txBody>
          <a:bodyPr wrap="square">
            <a:spAutoFit/>
          </a:bodyPr>
          <a:lstStyle/>
          <a:p>
            <a:r>
              <a:rPr lang="en-US" dirty="0"/>
              <a:t>These are the  fictional character from the movies MATRIX &amp; TERMINATOR</a:t>
            </a:r>
          </a:p>
        </p:txBody>
      </p:sp>
      <p:cxnSp>
        <p:nvCxnSpPr>
          <p:cNvPr id="10" name="Straight Arrow Connector 9"/>
          <p:cNvCxnSpPr>
            <a:endCxn id="8" idx="2"/>
          </p:cNvCxnSpPr>
          <p:nvPr/>
        </p:nvCxnSpPr>
        <p:spPr>
          <a:xfrm flipV="1">
            <a:off x="4495800" y="4380131"/>
            <a:ext cx="2247900" cy="1411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a:off x="6580340" y="2933700"/>
            <a:ext cx="16336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46953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0"/>
            <a:ext cx="8534400" cy="6124754"/>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rPr>
              <a:t>The second  classification  is</a:t>
            </a:r>
          </a:p>
          <a:p>
            <a:pPr marL="457200" indent="-457200">
              <a:buFont typeface="Arial" pitchFamily="34" charset="0"/>
              <a:buChar char="•"/>
            </a:pPr>
            <a:endParaRPr lang="en-US" sz="3200" b="1" dirty="0">
              <a:solidFill>
                <a:srgbClr val="FF0000"/>
              </a:solidFill>
              <a:effectLst>
                <a:outerShdw blurRad="38100" dist="38100" dir="2700000" algn="tl">
                  <a:srgbClr val="000000">
                    <a:alpha val="43137"/>
                  </a:srgbClr>
                </a:outerShdw>
              </a:effectLst>
            </a:endParaRPr>
          </a:p>
          <a:p>
            <a:pPr marL="457200" indent="-457200">
              <a:buFont typeface="Arial" pitchFamily="34" charset="0"/>
              <a:buChar char="•"/>
            </a:pPr>
            <a:r>
              <a:rPr lang="en-US" sz="2400" b="1" dirty="0">
                <a:effectLst>
                  <a:outerShdw blurRad="38100" dist="38100" dir="2700000" algn="tl">
                    <a:srgbClr val="000000">
                      <a:alpha val="43137"/>
                    </a:srgbClr>
                  </a:outerShdw>
                </a:effectLst>
              </a:rPr>
              <a:t>Type 1: Reactive machines</a:t>
            </a:r>
          </a:p>
          <a:p>
            <a:pPr marL="457200" indent="-457200">
              <a:buFont typeface="Arial" pitchFamily="34" charset="0"/>
              <a:buChar char="•"/>
            </a:pPr>
            <a:r>
              <a:rPr lang="en-US" sz="2400" b="1" dirty="0">
                <a:effectLst>
                  <a:outerShdw blurRad="38100" dist="38100" dir="2700000" algn="tl">
                    <a:srgbClr val="000000">
                      <a:alpha val="43137"/>
                    </a:srgbClr>
                  </a:outerShdw>
                </a:effectLst>
              </a:rPr>
              <a:t>Type 2: Limited memory</a:t>
            </a:r>
          </a:p>
          <a:p>
            <a:pPr marL="457200" indent="-457200">
              <a:buFont typeface="Arial" pitchFamily="34" charset="0"/>
              <a:buChar char="•"/>
            </a:pPr>
            <a:r>
              <a:rPr lang="en-US" sz="2400" b="1" dirty="0">
                <a:effectLst>
                  <a:outerShdw blurRad="38100" dist="38100" dir="2700000" algn="tl">
                    <a:srgbClr val="000000">
                      <a:alpha val="43137"/>
                    </a:srgbClr>
                  </a:outerShdw>
                </a:effectLst>
              </a:rPr>
              <a:t>Type 3: Theory of mind</a:t>
            </a:r>
          </a:p>
          <a:p>
            <a:pPr marL="457200" indent="-457200">
              <a:buFont typeface="Arial" pitchFamily="34" charset="0"/>
              <a:buChar char="•"/>
            </a:pPr>
            <a:r>
              <a:rPr lang="en-US" sz="2400" b="1" dirty="0">
                <a:effectLst>
                  <a:outerShdw blurRad="38100" dist="38100" dir="2700000" algn="tl">
                    <a:srgbClr val="000000">
                      <a:alpha val="43137"/>
                    </a:srgbClr>
                  </a:outerShdw>
                </a:effectLst>
              </a:rPr>
              <a:t>Type 4: Self-awareness</a:t>
            </a:r>
          </a:p>
          <a:p>
            <a:endParaRPr lang="en-US" sz="2400" b="1" dirty="0">
              <a:effectLst>
                <a:outerShdw blurRad="38100" dist="38100" dir="2700000" algn="tl">
                  <a:srgbClr val="000000">
                    <a:alpha val="43137"/>
                  </a:srgbClr>
                </a:outerShdw>
              </a:effectLst>
            </a:endParaRPr>
          </a:p>
          <a:p>
            <a:r>
              <a:rPr lang="en-US" sz="2400" b="1" dirty="0"/>
              <a:t> </a:t>
            </a:r>
            <a:r>
              <a:rPr lang="en-US" sz="2800" b="1" dirty="0">
                <a:solidFill>
                  <a:srgbClr val="FF0000"/>
                </a:solidFill>
                <a:effectLst>
                  <a:outerShdw blurRad="38100" dist="38100" dir="2700000" algn="tl">
                    <a:srgbClr val="000000">
                      <a:alpha val="43137"/>
                    </a:srgbClr>
                  </a:outerShdw>
                </a:effectLst>
              </a:rPr>
              <a:t>Reactive machine:</a:t>
            </a:r>
          </a:p>
          <a:p>
            <a:pPr marL="342900" indent="-342900">
              <a:buFont typeface="Arial" pitchFamily="34" charset="0"/>
              <a:buChar char="•"/>
            </a:pPr>
            <a:r>
              <a:rPr lang="en-US" sz="2400" dirty="0"/>
              <a:t>    The most basic types of AI systems are purely reactive, and have the ability neither to </a:t>
            </a:r>
            <a:r>
              <a:rPr lang="en-US" sz="2400" b="1" dirty="0"/>
              <a:t>form memories </a:t>
            </a:r>
            <a:r>
              <a:rPr lang="en-US" sz="2400" dirty="0"/>
              <a:t>nor to use </a:t>
            </a:r>
            <a:r>
              <a:rPr lang="en-US" sz="2400" b="1" dirty="0"/>
              <a:t>past experiences </a:t>
            </a:r>
            <a:r>
              <a:rPr lang="en-US" sz="2400" dirty="0"/>
              <a:t>to inform current decisions</a:t>
            </a:r>
            <a:r>
              <a:rPr lang="en-US" sz="2800" dirty="0"/>
              <a:t>. </a:t>
            </a:r>
            <a:endParaRPr lang="en-US" sz="2800" b="1" dirty="0">
              <a:solidFill>
                <a:srgbClr val="FF0000"/>
              </a:solidFill>
              <a:effectLst>
                <a:outerShdw blurRad="38100" dist="38100" dir="2700000" algn="tl">
                  <a:srgbClr val="000000">
                    <a:alpha val="43137"/>
                  </a:srgbClr>
                </a:outerShdw>
              </a:effectLst>
            </a:endParaRPr>
          </a:p>
          <a:p>
            <a:pPr marL="342900" indent="-342900">
              <a:buFont typeface="Arial" pitchFamily="34" charset="0"/>
              <a:buChar char="•"/>
            </a:pPr>
            <a:endParaRPr lang="en-US" sz="2400" b="1" dirty="0">
              <a:solidFill>
                <a:srgbClr val="0070C0"/>
              </a:solidFill>
              <a:effectLst>
                <a:outerShdw blurRad="38100" dist="38100" dir="2700000" algn="tl">
                  <a:srgbClr val="000000">
                    <a:alpha val="43137"/>
                  </a:srgbClr>
                </a:outerShdw>
              </a:effectLst>
            </a:endParaRPr>
          </a:p>
          <a:p>
            <a:pPr marL="457200" indent="-457200">
              <a:buFont typeface="Arial" pitchFamily="34" charset="0"/>
              <a:buChar char="•"/>
            </a:pPr>
            <a:r>
              <a:rPr lang="en-US" sz="2400" dirty="0"/>
              <a:t>This type of intelligence involves the computer </a:t>
            </a:r>
            <a:r>
              <a:rPr lang="en-US" sz="2400" b="1" dirty="0"/>
              <a:t>perceiving</a:t>
            </a:r>
            <a:r>
              <a:rPr lang="en-US" sz="2400" u="sng" dirty="0"/>
              <a:t> </a:t>
            </a:r>
            <a:r>
              <a:rPr lang="en-US" sz="2400" b="1" dirty="0"/>
              <a:t>the world </a:t>
            </a:r>
            <a:r>
              <a:rPr lang="en-US" sz="2400" dirty="0"/>
              <a:t>directly and acting on what it sees. It doesn’t rely on an internal concept of the world. </a:t>
            </a:r>
            <a:endParaRPr lang="en-US" sz="24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328293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14" y="381000"/>
            <a:ext cx="4572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81000" y="3648216"/>
            <a:ext cx="8153400" cy="2616101"/>
          </a:xfrm>
          <a:prstGeom prst="rect">
            <a:avLst/>
          </a:prstGeom>
        </p:spPr>
        <p:txBody>
          <a:bodyPr wrap="square">
            <a:spAutoFit/>
          </a:bodyPr>
          <a:lstStyle/>
          <a:p>
            <a:pPr marL="457200" indent="-457200">
              <a:buFont typeface="Arial" pitchFamily="34" charset="0"/>
              <a:buChar char="•"/>
            </a:pPr>
            <a:endParaRPr lang="en-US" sz="2000" b="1" dirty="0">
              <a:solidFill>
                <a:srgbClr val="FF0000"/>
              </a:solidFill>
              <a:effectLst>
                <a:outerShdw blurRad="38100" dist="38100" dir="2700000" algn="tl">
                  <a:srgbClr val="000000">
                    <a:alpha val="43137"/>
                  </a:srgbClr>
                </a:outerShdw>
              </a:effectLst>
            </a:endParaRPr>
          </a:p>
          <a:p>
            <a:pPr marL="457200" indent="-457200">
              <a:buFont typeface="Arial" pitchFamily="34" charset="0"/>
              <a:buChar char="•"/>
            </a:pPr>
            <a:r>
              <a:rPr lang="en-US" dirty="0"/>
              <a:t>Deep Blue, IBM’s chess-playing supercomputer, which beat international grandmaster </a:t>
            </a:r>
            <a:r>
              <a:rPr lang="en-US" b="1" dirty="0"/>
              <a:t>Garry Kasparov </a:t>
            </a:r>
            <a:r>
              <a:rPr lang="en-US" dirty="0"/>
              <a:t>in the late 1990s, is the perfect example of this type of machine.</a:t>
            </a:r>
          </a:p>
          <a:p>
            <a:endParaRPr lang="en-US" dirty="0"/>
          </a:p>
          <a:p>
            <a:pPr marL="457200" indent="-457200">
              <a:buFont typeface="Arial" pitchFamily="34" charset="0"/>
              <a:buChar char="•"/>
            </a:pPr>
            <a:r>
              <a:rPr lang="en-US" dirty="0"/>
              <a:t>Deep Blue can identify the pieces on a chess board and know how each moves. It can make predictions about what moves might be next for it and its opponent. And it can choose the most optimal moves from among the possibilities.</a:t>
            </a:r>
            <a:endParaRPr lang="en-US"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097462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4636"/>
            <a:ext cx="8458200" cy="3724096"/>
          </a:xfrm>
          <a:prstGeom prst="rect">
            <a:avLst/>
          </a:prstGeom>
          <a:noFill/>
        </p:spPr>
        <p:txBody>
          <a:bodyPr wrap="square" rtlCol="0">
            <a:spAutoFit/>
          </a:bodyPr>
          <a:lstStyle/>
          <a:p>
            <a:pPr marL="457200" indent="-457200">
              <a:buFont typeface="Arial" pitchFamily="34" charset="0"/>
              <a:buChar char="•"/>
            </a:pPr>
            <a:r>
              <a:rPr lang="en-US" sz="4000" b="1" dirty="0">
                <a:solidFill>
                  <a:srgbClr val="FF0000"/>
                </a:solidFill>
                <a:effectLst>
                  <a:outerShdw blurRad="38100" dist="38100" dir="2700000" algn="tl">
                    <a:srgbClr val="000000">
                      <a:alpha val="43137"/>
                    </a:srgbClr>
                  </a:outerShdw>
                </a:effectLst>
              </a:rPr>
              <a:t>Limited memory:</a:t>
            </a:r>
          </a:p>
          <a:p>
            <a:pPr marL="457200" indent="-457200">
              <a:buFont typeface="Arial" pitchFamily="34" charset="0"/>
              <a:buChar char="•"/>
            </a:pPr>
            <a:endParaRPr lang="en-US" sz="2800" b="1" dirty="0">
              <a:solidFill>
                <a:srgbClr val="FF0000"/>
              </a:solidFill>
              <a:effectLst>
                <a:outerShdw blurRad="38100" dist="38100" dir="2700000" algn="tl">
                  <a:srgbClr val="000000">
                    <a:alpha val="43137"/>
                  </a:srgbClr>
                </a:outerShdw>
              </a:effectLst>
            </a:endParaRPr>
          </a:p>
          <a:p>
            <a:pPr marL="457200" indent="-457200">
              <a:buFont typeface="Arial" pitchFamily="34" charset="0"/>
              <a:buChar char="•"/>
            </a:pPr>
            <a:r>
              <a:rPr lang="en-US" sz="2400" dirty="0"/>
              <a:t>These</a:t>
            </a:r>
            <a:r>
              <a:rPr lang="en-US" sz="2400" b="1" dirty="0">
                <a:effectLst>
                  <a:outerShdw blurRad="38100" dist="38100" dir="2700000" algn="tl">
                    <a:srgbClr val="000000">
                      <a:alpha val="43137"/>
                    </a:srgbClr>
                  </a:outerShdw>
                </a:effectLst>
              </a:rPr>
              <a:t> AI </a:t>
            </a:r>
            <a:r>
              <a:rPr lang="en-US" sz="2400" dirty="0"/>
              <a:t>systems can use past experiences to inform future decisions. </a:t>
            </a:r>
          </a:p>
          <a:p>
            <a:endParaRPr lang="en-US" sz="2400" dirty="0"/>
          </a:p>
          <a:p>
            <a:pPr marL="457200" indent="-457200">
              <a:buFont typeface="Arial" pitchFamily="34" charset="0"/>
              <a:buChar char="•"/>
            </a:pPr>
            <a:r>
              <a:rPr lang="en-US" sz="2400" dirty="0"/>
              <a:t>Some of the decision-making functions in </a:t>
            </a:r>
            <a:r>
              <a:rPr lang="en-US" sz="2400" b="1" dirty="0"/>
              <a:t>autonomous vehicles</a:t>
            </a:r>
            <a:r>
              <a:rPr lang="en-US" sz="2400" dirty="0"/>
              <a:t> have been designed this way. </a:t>
            </a:r>
          </a:p>
          <a:p>
            <a:endParaRPr lang="en-US" sz="2400" dirty="0"/>
          </a:p>
          <a:p>
            <a:pPr marL="457200" indent="-457200">
              <a:buFont typeface="Arial" pitchFamily="34" charset="0"/>
              <a:buChar char="•"/>
            </a:pPr>
            <a:r>
              <a:rPr lang="en-US" sz="2400" dirty="0"/>
              <a:t>These observations are not stored permanently</a:t>
            </a:r>
            <a:endParaRPr lang="en-US" sz="2400" dirty="0">
              <a:solidFill>
                <a:srgbClr val="FF0000"/>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78" y="3775200"/>
            <a:ext cx="3808956" cy="2821885"/>
          </a:xfrm>
          <a:prstGeom prst="rect">
            <a:avLst/>
          </a:prstGeom>
        </p:spPr>
      </p:pic>
      <p:sp>
        <p:nvSpPr>
          <p:cNvPr id="4" name="Rectangle 3"/>
          <p:cNvSpPr/>
          <p:nvPr/>
        </p:nvSpPr>
        <p:spPr>
          <a:xfrm>
            <a:off x="4191000" y="4258490"/>
            <a:ext cx="4572000" cy="2308324"/>
          </a:xfrm>
          <a:prstGeom prst="rect">
            <a:avLst/>
          </a:prstGeom>
        </p:spPr>
        <p:txBody>
          <a:bodyPr>
            <a:spAutoFit/>
          </a:bodyPr>
          <a:lstStyle/>
          <a:p>
            <a:r>
              <a:rPr lang="en-US" dirty="0"/>
              <a:t>Navlab autonomous cars 1 through 5. NavLab 1 (farthest in photo) was started in 1984 and completed in 1986. Navlab 5 (closest vehicle), finished in 1995, was the first car to drive coast-to-coast in the United States autonomously .</a:t>
            </a:r>
          </a:p>
          <a:p>
            <a:br>
              <a:rPr lang="en-US" dirty="0"/>
            </a:br>
            <a:endParaRPr lang="en-US" dirty="0"/>
          </a:p>
        </p:txBody>
      </p:sp>
    </p:spTree>
    <p:extLst>
      <p:ext uri="{BB962C8B-B14F-4D97-AF65-F5344CB8AC3E}">
        <p14:creationId xmlns:p14="http://schemas.microsoft.com/office/powerpoint/2010/main" val="37339404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287" y="300716"/>
            <a:ext cx="4411113" cy="707886"/>
          </a:xfrm>
          <a:prstGeom prst="rect">
            <a:avLst/>
          </a:prstGeom>
        </p:spPr>
        <p:txBody>
          <a:bodyPr wrap="square">
            <a:spAutoFit/>
          </a:bodyPr>
          <a:lstStyle/>
          <a:p>
            <a:r>
              <a:rPr lang="en-US" sz="4000" b="1" dirty="0">
                <a:solidFill>
                  <a:srgbClr val="FF0000"/>
                </a:solidFill>
                <a:effectLst>
                  <a:outerShdw blurRad="38100" dist="38100" dir="2700000" algn="tl">
                    <a:srgbClr val="000000">
                      <a:alpha val="43137"/>
                    </a:srgbClr>
                  </a:outerShdw>
                </a:effectLst>
              </a:rPr>
              <a:t>Theory of mind:</a:t>
            </a:r>
          </a:p>
        </p:txBody>
      </p:sp>
      <p:sp>
        <p:nvSpPr>
          <p:cNvPr id="5" name="Rectangle 4"/>
          <p:cNvSpPr/>
          <p:nvPr/>
        </p:nvSpPr>
        <p:spPr>
          <a:xfrm>
            <a:off x="533400" y="1037829"/>
            <a:ext cx="7885134" cy="6370975"/>
          </a:xfrm>
          <a:prstGeom prst="rect">
            <a:avLst/>
          </a:prstGeom>
        </p:spPr>
        <p:txBody>
          <a:bodyPr wrap="square">
            <a:spAutoFit/>
          </a:bodyPr>
          <a:lstStyle/>
          <a:p>
            <a:pPr marL="571500" indent="-571500">
              <a:buFont typeface="Arial" pitchFamily="34" charset="0"/>
              <a:buChar char="•"/>
            </a:pPr>
            <a:endParaRPr lang="en-US" sz="2400" dirty="0"/>
          </a:p>
          <a:p>
            <a:pPr marL="342900" indent="-342900">
              <a:buFont typeface="Arial" pitchFamily="34" charset="0"/>
              <a:buChar char="•"/>
            </a:pPr>
            <a:r>
              <a:rPr lang="en-US" sz="2400" dirty="0"/>
              <a:t>This is a psychological term.</a:t>
            </a:r>
          </a:p>
          <a:p>
            <a:endParaRPr lang="en-US" sz="2400" dirty="0"/>
          </a:p>
          <a:p>
            <a:pPr marL="342900" indent="-342900">
              <a:buFont typeface="Arial" pitchFamily="34" charset="0"/>
              <a:buChar char="•"/>
            </a:pPr>
            <a:r>
              <a:rPr lang="en-US" sz="2400" dirty="0"/>
              <a:t>This AI has capacity to understand thoughts and emotions which affect human behaviour.</a:t>
            </a:r>
          </a:p>
          <a:p>
            <a:endParaRPr lang="en-US" sz="2400" dirty="0"/>
          </a:p>
          <a:p>
            <a:pPr marL="342900" indent="-342900">
              <a:buFont typeface="Arial" pitchFamily="34" charset="0"/>
              <a:buChar char="•"/>
            </a:pPr>
            <a:r>
              <a:rPr lang="en-US" sz="2400" dirty="0"/>
              <a:t>These can comprehend feelings, motives,intentions and expectations, and can interact socially- has yet to built, but would likely be the next class of intelligent machines</a:t>
            </a:r>
          </a:p>
          <a:p>
            <a:pPr marL="342900" indent="-342900">
              <a:buFont typeface="Arial" pitchFamily="34" charset="0"/>
              <a:buChar char="•"/>
            </a:pPr>
            <a:r>
              <a:rPr lang="en-US" sz="2400" dirty="0"/>
              <a:t>This kind of AI  is in boning stage.</a:t>
            </a:r>
          </a:p>
          <a:p>
            <a:endParaRPr lang="en-US" sz="2400" dirty="0"/>
          </a:p>
          <a:p>
            <a:pPr marL="342900" indent="-342900">
              <a:buFont typeface="Arial" pitchFamily="34" charset="0"/>
              <a:buChar char="•"/>
            </a:pPr>
            <a:r>
              <a:rPr lang="en-US" sz="2400" b="1" dirty="0">
                <a:solidFill>
                  <a:srgbClr val="FF0000"/>
                </a:solidFill>
                <a:effectLst>
                  <a:outerShdw blurRad="38100" dist="38100" dir="2700000" algn="tl">
                    <a:srgbClr val="000000">
                      <a:alpha val="43137"/>
                    </a:srgbClr>
                  </a:outerShdw>
                </a:effectLst>
              </a:rPr>
              <a:t>Examples: </a:t>
            </a:r>
            <a:r>
              <a:rPr lang="en-US" sz="2400" dirty="0"/>
              <a:t>C-P3o robot and R2-D2 from starwars universe. </a:t>
            </a:r>
          </a:p>
          <a:p>
            <a:pPr marL="342900" indent="-342900">
              <a:buFont typeface="Arial" pitchFamily="34" charset="0"/>
              <a:buChar char="•"/>
            </a:pPr>
            <a:r>
              <a:rPr lang="en-US" sz="2400" dirty="0"/>
              <a:t>Sonny in 2014 film, I-ROBOT</a:t>
            </a:r>
          </a:p>
          <a:p>
            <a:pPr marL="342900" indent="-342900">
              <a:buFont typeface="Arial" pitchFamily="34" charset="0"/>
              <a:buChar char="•"/>
            </a:pPr>
            <a:endParaRPr lang="en-US" sz="2400" dirty="0"/>
          </a:p>
          <a:p>
            <a:pPr marL="285750" indent="-285750">
              <a:buFont typeface="Arial" pitchFamily="34" charset="0"/>
              <a:buChar char="•"/>
            </a:pPr>
            <a:endParaRPr lang="en-US" sz="2400" dirty="0"/>
          </a:p>
        </p:txBody>
      </p:sp>
    </p:spTree>
    <p:extLst>
      <p:ext uri="{BB962C8B-B14F-4D97-AF65-F5344CB8AC3E}">
        <p14:creationId xmlns:p14="http://schemas.microsoft.com/office/powerpoint/2010/main" val="9082886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834"/>
            <a:ext cx="3174603" cy="5658633"/>
          </a:xfrm>
          <a:prstGeom prst="rect">
            <a:avLst/>
          </a:prstGeom>
        </p:spPr>
      </p:pic>
      <p:sp>
        <p:nvSpPr>
          <p:cNvPr id="8" name="Rectangle 7"/>
          <p:cNvSpPr/>
          <p:nvPr/>
        </p:nvSpPr>
        <p:spPr>
          <a:xfrm>
            <a:off x="2258861" y="4734838"/>
            <a:ext cx="6446729" cy="369332"/>
          </a:xfrm>
          <a:prstGeom prst="rect">
            <a:avLst/>
          </a:prstGeom>
        </p:spPr>
        <p:txBody>
          <a:bodyPr wrap="square">
            <a:spAutoFit/>
          </a:bodyPr>
          <a:lstStyle/>
          <a:p>
            <a:r>
              <a:rPr lang="en-US" dirty="0"/>
              <a:t>Star</a:t>
            </a:r>
            <a:r>
              <a:rPr lang="en-US" i="1" u="sng" dirty="0"/>
              <a:t> </a:t>
            </a:r>
            <a:r>
              <a:rPr lang="en-US" dirty="0"/>
              <a:t>Wars characters(1977)- created by george lucas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1425" y="498952"/>
            <a:ext cx="2590800" cy="310645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342" y="76200"/>
            <a:ext cx="2971801" cy="3124200"/>
          </a:xfrm>
          <a:prstGeom prst="rect">
            <a:avLst/>
          </a:prstGeom>
        </p:spPr>
      </p:pic>
      <p:cxnSp>
        <p:nvCxnSpPr>
          <p:cNvPr id="12" name="Straight Arrow Connector 11"/>
          <p:cNvCxnSpPr/>
          <p:nvPr/>
        </p:nvCxnSpPr>
        <p:spPr>
          <a:xfrm>
            <a:off x="4070959" y="3605407"/>
            <a:ext cx="187890" cy="1229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24200" y="4220227"/>
            <a:ext cx="685800" cy="614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6072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763000" cy="7294305"/>
          </a:xfrm>
          <a:prstGeom prst="rect">
            <a:avLst/>
          </a:prstGeom>
          <a:noFill/>
        </p:spPr>
        <p:txBody>
          <a:bodyPr wrap="square" rtlCol="0">
            <a:spAutoFit/>
          </a:bodyPr>
          <a:lstStyle/>
          <a:p>
            <a:pPr marL="285750" indent="-285750">
              <a:buFont typeface="Arial" pitchFamily="34" charset="0"/>
              <a:buChar char="•"/>
            </a:pPr>
            <a:r>
              <a:rPr lang="en-US" b="1" dirty="0"/>
              <a:t>Sophia</a:t>
            </a:r>
            <a:r>
              <a:rPr lang="en-US" dirty="0"/>
              <a:t> is a</a:t>
            </a:r>
            <a:r>
              <a:rPr lang="en-US" b="1" dirty="0">
                <a:effectLst>
                  <a:outerShdw blurRad="38100" dist="38100" dir="2700000" algn="tl">
                    <a:srgbClr val="000000">
                      <a:alpha val="43137"/>
                    </a:srgbClr>
                  </a:outerShdw>
                </a:effectLst>
              </a:rPr>
              <a:t> humanoid robot </a:t>
            </a:r>
            <a:r>
              <a:rPr lang="en-US" dirty="0"/>
              <a:t>developed by Hong Kong-based company</a:t>
            </a:r>
            <a:r>
              <a:rPr lang="en-US" b="1" dirty="0">
                <a:effectLst>
                  <a:outerShdw blurRad="38100" dist="38100" dir="2700000" algn="tl">
                    <a:srgbClr val="000000">
                      <a:alpha val="43137"/>
                    </a:srgbClr>
                  </a:outerShdw>
                </a:effectLst>
              </a:rPr>
              <a:t> Hanson Robotics.</a:t>
            </a:r>
          </a:p>
          <a:p>
            <a:pPr marL="285750" indent="-285750">
              <a:buFont typeface="Arial" pitchFamily="34" charset="0"/>
              <a:buChar char="•"/>
            </a:pPr>
            <a:r>
              <a:rPr lang="en-US" dirty="0"/>
              <a:t> It has been designed to </a:t>
            </a:r>
            <a:r>
              <a:rPr lang="en-US" b="1" dirty="0">
                <a:effectLst>
                  <a:outerShdw blurRad="38100" dist="38100" dir="2700000" algn="tl">
                    <a:srgbClr val="000000">
                      <a:alpha val="43137"/>
                    </a:srgbClr>
                  </a:outerShdw>
                </a:effectLst>
              </a:rPr>
              <a:t>respond to questions</a:t>
            </a:r>
            <a:r>
              <a:rPr lang="en-US" dirty="0"/>
              <a:t>, and has been interviewed around the world. </a:t>
            </a:r>
          </a:p>
          <a:p>
            <a:pPr marL="285750" indent="-285750">
              <a:buFont typeface="Arial" pitchFamily="34" charset="0"/>
              <a:buChar char="•"/>
            </a:pPr>
            <a:r>
              <a:rPr lang="en-US" dirty="0"/>
              <a:t>In October 2017, the robot became a </a:t>
            </a:r>
            <a:r>
              <a:rPr lang="en-US" b="1" dirty="0">
                <a:effectLst>
                  <a:outerShdw blurRad="38100" dist="38100" dir="2700000" algn="tl">
                    <a:srgbClr val="000000">
                      <a:alpha val="43137"/>
                    </a:srgbClr>
                  </a:outerShdw>
                </a:effectLst>
              </a:rPr>
              <a:t>Saudi Arabian citizen</a:t>
            </a:r>
            <a:r>
              <a:rPr lang="en-US" dirty="0"/>
              <a:t>, the first robot to receive citizenship of any country.</a:t>
            </a:r>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r>
              <a:rPr lang="en-US" dirty="0"/>
              <a:t>The software has been programmed to give pre-written responses to specific questions or phrases, like a chatbot These responses are used to create the illusion that the robot is able to understand conversation, including stock answers to questions like "Is the door open or shut?</a:t>
            </a:r>
          </a:p>
          <a:p>
            <a:pPr marL="285750" indent="-285750">
              <a:buFont typeface="Arial" pitchFamily="34" charset="0"/>
              <a:buChar char="•"/>
            </a:pPr>
            <a:r>
              <a:rPr lang="en-US" dirty="0"/>
              <a:t>The information is shared in a cloud network which allows input and responses to be analysed with blockchain technology.</a:t>
            </a:r>
            <a:endParaRPr lang="en-US" baseline="30000" dirty="0"/>
          </a:p>
          <a:p>
            <a:pPr marL="285750" indent="-285750">
              <a:buFont typeface="Arial" pitchFamily="34" charset="0"/>
              <a:buChar char="•"/>
            </a:pPr>
            <a:r>
              <a:rPr lang="en-US" dirty="0"/>
              <a:t>The robot's range of facial expressions are facilitated by its artificial "frubber" skin, which is mechanically manipulated.</a:t>
            </a:r>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600200"/>
            <a:ext cx="31432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774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57" y="228600"/>
            <a:ext cx="8689932" cy="858696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rPr>
              <a:t>Self-awareness:</a:t>
            </a:r>
          </a:p>
          <a:p>
            <a:endParaRPr lang="en-US" sz="4000" b="1" dirty="0">
              <a:solidFill>
                <a:srgbClr val="FF0000"/>
              </a:solidFill>
              <a:effectLst>
                <a:outerShdw blurRad="38100" dist="38100" dir="2700000" algn="tl">
                  <a:srgbClr val="000000">
                    <a:alpha val="43137"/>
                  </a:srgbClr>
                </a:outerShdw>
              </a:effectLst>
            </a:endParaRPr>
          </a:p>
          <a:p>
            <a:pPr marL="571500" indent="-571500">
              <a:buFont typeface="Arial" pitchFamily="34" charset="0"/>
              <a:buChar char="•"/>
            </a:pPr>
            <a:r>
              <a:rPr lang="en-US" sz="2400" dirty="0"/>
              <a:t>These types of AI can form representations about themselves.</a:t>
            </a:r>
          </a:p>
          <a:p>
            <a:pPr marL="571500" indent="-571500">
              <a:buFont typeface="Arial" pitchFamily="34" charset="0"/>
              <a:buChar char="•"/>
            </a:pPr>
            <a:r>
              <a:rPr lang="en-US" sz="2400" dirty="0"/>
              <a:t>This is An extension to the </a:t>
            </a:r>
            <a:r>
              <a:rPr lang="en-US" sz="2400" b="1" dirty="0"/>
              <a:t>theory</a:t>
            </a:r>
            <a:r>
              <a:rPr lang="en-US" sz="2400" b="1" dirty="0">
                <a:effectLst>
                  <a:outerShdw blurRad="38100" dist="38100" dir="2700000" algn="tl">
                    <a:srgbClr val="000000">
                      <a:alpha val="43137"/>
                    </a:srgbClr>
                  </a:outerShdw>
                </a:effectLst>
              </a:rPr>
              <a:t> of </a:t>
            </a:r>
            <a:r>
              <a:rPr lang="en-US" sz="2400" b="1" dirty="0"/>
              <a:t>mind.</a:t>
            </a:r>
          </a:p>
          <a:p>
            <a:pPr marL="571500" indent="-571500">
              <a:buFont typeface="Arial" pitchFamily="34" charset="0"/>
              <a:buChar char="•"/>
            </a:pPr>
            <a:r>
              <a:rPr lang="en-US" sz="2400" dirty="0"/>
              <a:t>There are aware of their internal states,can predict the feelings of others, and can make abstractions and inferences.</a:t>
            </a:r>
          </a:p>
          <a:p>
            <a:pPr marL="571500" indent="-571500">
              <a:buFont typeface="Arial" pitchFamily="34" charset="0"/>
              <a:buChar char="•"/>
            </a:pPr>
            <a:r>
              <a:rPr lang="en-US" sz="2400" dirty="0"/>
              <a:t>These are future generation of machines: super intelligent, sentient and conscious.</a:t>
            </a:r>
          </a:p>
          <a:p>
            <a:pPr marL="571500" indent="-571500">
              <a:buFont typeface="Arial" pitchFamily="34" charset="0"/>
              <a:buChar char="•"/>
            </a:pPr>
            <a:endParaRPr lang="en-US" sz="2400" dirty="0">
              <a:solidFill>
                <a:srgbClr val="FF0000"/>
              </a:solidFill>
            </a:endParaRPr>
          </a:p>
          <a:p>
            <a:r>
              <a:rPr lang="en-US" sz="2400" dirty="0">
                <a:solidFill>
                  <a:srgbClr val="FF0000"/>
                </a:solidFill>
              </a:rPr>
              <a:t>Examples:</a:t>
            </a:r>
            <a:endParaRPr lang="en-US" sz="2400" dirty="0"/>
          </a:p>
          <a:p>
            <a:pPr marL="571500" indent="-571500">
              <a:buFont typeface="Arial" pitchFamily="34" charset="0"/>
              <a:buChar char="•"/>
            </a:pPr>
            <a:r>
              <a:rPr lang="en-US" sz="2400" dirty="0"/>
              <a:t>Eva in the 2015 movie EX Machina</a:t>
            </a:r>
          </a:p>
          <a:p>
            <a:pPr marL="571500" indent="-571500">
              <a:buFont typeface="Arial" pitchFamily="34" charset="0"/>
              <a:buChar char="•"/>
            </a:pPr>
            <a:r>
              <a:rPr lang="en-US" sz="2400" dirty="0"/>
              <a:t>Synths in the 2015 tv series Humans</a:t>
            </a:r>
            <a:r>
              <a:rPr lang="en-US" sz="2400" dirty="0">
                <a:solidFill>
                  <a:srgbClr val="FF0000"/>
                </a:solidFill>
              </a:rPr>
              <a:t> </a:t>
            </a:r>
          </a:p>
          <a:p>
            <a:pPr marL="571500" indent="-571500">
              <a:buFont typeface="Arial" pitchFamily="34" charset="0"/>
              <a:buChar char="•"/>
            </a:pPr>
            <a:endParaRPr lang="en-US" sz="2400" dirty="0"/>
          </a:p>
          <a:p>
            <a:endParaRPr lang="en-US" sz="4000" b="1" dirty="0">
              <a:solidFill>
                <a:srgbClr val="FF0000"/>
              </a:solidFill>
              <a:effectLst>
                <a:outerShdw blurRad="38100" dist="38100" dir="2700000" algn="tl">
                  <a:srgbClr val="000000">
                    <a:alpha val="43137"/>
                  </a:srgbClr>
                </a:outerShdw>
              </a:effectLst>
            </a:endParaRPr>
          </a:p>
          <a:p>
            <a:endParaRPr lang="en-US" sz="4000" dirty="0">
              <a:solidFill>
                <a:srgbClr val="FF0000"/>
              </a:solidFill>
            </a:endParaRPr>
          </a:p>
          <a:p>
            <a:pPr marL="457200" indent="-457200">
              <a:buFont typeface="Arial" pitchFamily="34" charset="0"/>
              <a:buChar char="•"/>
            </a:pPr>
            <a:endParaRPr lang="en-US" sz="4000" b="1" dirty="0">
              <a:solidFill>
                <a:srgbClr val="FF0000"/>
              </a:solidFill>
              <a:effectLst>
                <a:outerShdw blurRad="38100" dist="38100" dir="2700000" algn="tl">
                  <a:srgbClr val="000000">
                    <a:alpha val="43137"/>
                  </a:srgbClr>
                </a:outerShdw>
              </a:effectLst>
            </a:endParaRPr>
          </a:p>
          <a:p>
            <a:pPr marL="285750" indent="-285750">
              <a:buFont typeface="Arial" pitchFamily="34" charset="0"/>
              <a:buChar char="•"/>
            </a:pPr>
            <a:endParaRPr lang="en-US" sz="4000" dirty="0"/>
          </a:p>
        </p:txBody>
      </p:sp>
    </p:spTree>
    <p:extLst>
      <p:ext uri="{BB962C8B-B14F-4D97-AF65-F5344CB8AC3E}">
        <p14:creationId xmlns:p14="http://schemas.microsoft.com/office/powerpoint/2010/main" val="596425807"/>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196" y="288098"/>
            <a:ext cx="4528004" cy="65479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117" y="288098"/>
            <a:ext cx="4110884" cy="6547981"/>
          </a:xfrm>
          <a:prstGeom prst="rect">
            <a:avLst/>
          </a:prstGeom>
        </p:spPr>
      </p:pic>
    </p:spTree>
    <p:extLst>
      <p:ext uri="{BB962C8B-B14F-4D97-AF65-F5344CB8AC3E}">
        <p14:creationId xmlns:p14="http://schemas.microsoft.com/office/powerpoint/2010/main" val="1303623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0"/>
            <a:ext cx="4665192" cy="68517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150" y="72024"/>
            <a:ext cx="3877849" cy="6742135"/>
          </a:xfrm>
          <a:prstGeom prst="rect">
            <a:avLst/>
          </a:prstGeom>
        </p:spPr>
      </p:pic>
    </p:spTree>
    <p:extLst>
      <p:ext uri="{BB962C8B-B14F-4D97-AF65-F5344CB8AC3E}">
        <p14:creationId xmlns:p14="http://schemas.microsoft.com/office/powerpoint/2010/main" val="26615023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927"/>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066800" y="689004"/>
            <a:ext cx="6746875" cy="4937890"/>
          </a:xfrm>
          <a:prstGeom prst="rect">
            <a:avLst/>
          </a:prstGeom>
        </p:spPr>
        <p:txBody>
          <a:bodyPr vert="horz" wrap="square" lIns="0" tIns="13335" rIns="0" bIns="0" rtlCol="0">
            <a:spAutoFit/>
          </a:bodyPr>
          <a:lstStyle/>
          <a:p>
            <a:pPr marL="12700" marR="5080">
              <a:lnSpc>
                <a:spcPct val="100000"/>
              </a:lnSpc>
              <a:spcBef>
                <a:spcPts val="105"/>
              </a:spcBef>
            </a:pPr>
            <a:r>
              <a:rPr lang="en-US" sz="8000" dirty="0">
                <a:latin typeface="Arial"/>
                <a:cs typeface="Arial"/>
              </a:rPr>
              <a:t>How far  </a:t>
            </a:r>
            <a:r>
              <a:rPr lang="en-US" sz="8000" b="1" dirty="0">
                <a:effectLst>
                  <a:outerShdw blurRad="38100" dist="38100" dir="2700000" algn="tl">
                    <a:srgbClr val="000000">
                      <a:alpha val="43137"/>
                    </a:srgbClr>
                  </a:outerShdw>
                </a:effectLst>
                <a:latin typeface="Arial"/>
                <a:cs typeface="Arial"/>
              </a:rPr>
              <a:t>AI</a:t>
            </a:r>
            <a:r>
              <a:rPr lang="en-US" sz="8000" dirty="0">
                <a:latin typeface="Arial"/>
                <a:cs typeface="Arial"/>
              </a:rPr>
              <a:t> is better than </a:t>
            </a:r>
            <a:r>
              <a:rPr lang="en-US" sz="8000" b="1" dirty="0">
                <a:effectLst>
                  <a:outerShdw blurRad="38100" dist="38100" dir="2700000" algn="tl">
                    <a:srgbClr val="000000">
                      <a:alpha val="43137"/>
                    </a:srgbClr>
                  </a:outerShdw>
                </a:effectLst>
                <a:latin typeface="Arial"/>
                <a:cs typeface="Arial"/>
              </a:rPr>
              <a:t>Human</a:t>
            </a:r>
            <a:r>
              <a:rPr lang="en-US" sz="8000" dirty="0">
                <a:latin typeface="Arial"/>
                <a:cs typeface="Arial"/>
              </a:rPr>
              <a:t> </a:t>
            </a:r>
            <a:r>
              <a:rPr lang="en-US" sz="8000" b="1" dirty="0">
                <a:effectLst>
                  <a:outerShdw blurRad="38100" dist="38100" dir="2700000" algn="tl">
                    <a:srgbClr val="000000">
                      <a:alpha val="43137"/>
                    </a:srgbClr>
                  </a:outerShdw>
                </a:effectLst>
                <a:latin typeface="Arial"/>
                <a:cs typeface="Arial"/>
              </a:rPr>
              <a:t>Brain…..?</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457200" y="152400"/>
            <a:ext cx="7467600" cy="6321552"/>
          </a:xfrm>
        </p:spPr>
        <p:txBody>
          <a:bodyPr/>
          <a:lstStyle/>
          <a:p>
            <a:pPr>
              <a:buFont typeface="Arial" pitchFamily="34" charset="0"/>
              <a:buChar char="•"/>
            </a:pPr>
            <a:r>
              <a:rPr lang="en-US" dirty="0"/>
              <a:t>AI has ability to simulate human behaviour and cognitive process.</a:t>
            </a:r>
          </a:p>
          <a:p>
            <a:pPr>
              <a:buFont typeface="Arial" pitchFamily="34" charset="0"/>
              <a:buChar char="•"/>
            </a:pPr>
            <a:endParaRPr lang="en-US" dirty="0"/>
          </a:p>
          <a:p>
            <a:pPr>
              <a:buFont typeface="Arial" pitchFamily="34" charset="0"/>
              <a:buChar char="•"/>
            </a:pPr>
            <a:r>
              <a:rPr lang="en-US" dirty="0"/>
              <a:t>Capture and can preserve human expertise.</a:t>
            </a:r>
          </a:p>
          <a:p>
            <a:pPr>
              <a:buFont typeface="Arial" pitchFamily="34" charset="0"/>
              <a:buChar char="•"/>
            </a:pPr>
            <a:r>
              <a:rPr lang="en-US" dirty="0"/>
              <a:t>Faster in response.</a:t>
            </a:r>
          </a:p>
          <a:p>
            <a:pPr>
              <a:buFont typeface="Arial" pitchFamily="34" charset="0"/>
              <a:buChar char="•"/>
            </a:pPr>
            <a:r>
              <a:rPr lang="en-US" dirty="0"/>
              <a:t>AI do not require sleep or breaks, and are able to function at anytime.</a:t>
            </a:r>
          </a:p>
          <a:p>
            <a:pPr>
              <a:buFont typeface="Arial" pitchFamily="34" charset="0"/>
              <a:buChar char="•"/>
            </a:pPr>
            <a:endParaRPr lang="en-US" dirty="0"/>
          </a:p>
          <a:p>
            <a:pPr>
              <a:buFont typeface="Arial" pitchFamily="34" charset="0"/>
              <a:buChar char="•"/>
            </a:pPr>
            <a:r>
              <a:rPr lang="en-US" dirty="0"/>
              <a:t>They can continuously perform the same task without getting bored or tired.</a:t>
            </a:r>
          </a:p>
          <a:p>
            <a:pPr>
              <a:buFont typeface="Arial" pitchFamily="34" charset="0"/>
              <a:buChar char="•"/>
            </a:pPr>
            <a:endParaRPr lang="en-US" dirty="0"/>
          </a:p>
          <a:p>
            <a:pPr>
              <a:buFont typeface="Arial" pitchFamily="34" charset="0"/>
              <a:buChar char="•"/>
            </a:pPr>
            <a:r>
              <a:rPr lang="en-US" dirty="0"/>
              <a:t>When employed to carry out dangerous tasks, the risk to human health and safety is reduced.</a:t>
            </a:r>
          </a:p>
          <a:p>
            <a:pPr>
              <a:buFont typeface="Arial" pitchFamily="34" charset="0"/>
              <a:buChar char="•"/>
            </a:pPr>
            <a:r>
              <a:rPr lang="en-US" dirty="0"/>
              <a:t> The chances of error are almost nil and greater precision and accuracy is achieved.</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11279769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81000" y="304799"/>
            <a:ext cx="7924800" cy="6346521"/>
          </a:xfrm>
        </p:spPr>
        <p:txBody>
          <a:bodyPr>
            <a:normAutofit fontScale="92500" lnSpcReduction="20000"/>
          </a:bodyPr>
          <a:lstStyle/>
          <a:p>
            <a:pPr marL="0" indent="0">
              <a:buNone/>
            </a:pPr>
            <a:r>
              <a:rPr lang="en-US" sz="4000" dirty="0">
                <a:solidFill>
                  <a:srgbClr val="FF0000"/>
                </a:solidFill>
              </a:rPr>
              <a:t>APPLICIOATNS</a:t>
            </a:r>
            <a:r>
              <a:rPr lang="en-US" sz="4000" dirty="0">
                <a:solidFill>
                  <a:srgbClr val="FF0000"/>
                </a:solidFill>
                <a:effectLst>
                  <a:outerShdw blurRad="38100" dist="38100" dir="2700000" algn="tl">
                    <a:srgbClr val="000000">
                      <a:alpha val="43137"/>
                    </a:srgbClr>
                  </a:outerShdw>
                </a:effectLst>
              </a:rPr>
              <a:t> </a:t>
            </a:r>
            <a:r>
              <a:rPr lang="en-US" sz="4000" dirty="0">
                <a:solidFill>
                  <a:srgbClr val="FF0000"/>
                </a:solidFill>
              </a:rPr>
              <a:t>OF</a:t>
            </a:r>
            <a:r>
              <a:rPr lang="en-US" sz="4000"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AI”</a:t>
            </a:r>
          </a:p>
          <a:p>
            <a:pPr>
              <a:buFont typeface="Arial" pitchFamily="34" charset="0"/>
              <a:buChar char="•"/>
            </a:pPr>
            <a:r>
              <a:rPr lang="en-US" sz="2600" dirty="0"/>
              <a:t>Electrical engineering (power systems)</a:t>
            </a:r>
          </a:p>
          <a:p>
            <a:pPr>
              <a:buFont typeface="Arial" pitchFamily="34" charset="0"/>
              <a:buChar char="•"/>
            </a:pPr>
            <a:r>
              <a:rPr lang="en-US" dirty="0"/>
              <a:t>Hospitals &amp; medicine ( medical diagnosis, Heart sound)</a:t>
            </a:r>
          </a:p>
          <a:p>
            <a:pPr>
              <a:buFont typeface="Arial" pitchFamily="34" charset="0"/>
              <a:buChar char="•"/>
            </a:pPr>
            <a:r>
              <a:rPr lang="en-US" dirty="0"/>
              <a:t>Electronic trading (NYSC Arca, NASDAQ)</a:t>
            </a:r>
          </a:p>
          <a:p>
            <a:pPr>
              <a:buFont typeface="Arial" pitchFamily="34" charset="0"/>
              <a:buChar char="•"/>
            </a:pPr>
            <a:r>
              <a:rPr lang="en-US" dirty="0"/>
              <a:t>Remote sensing.( geography, land surveying)</a:t>
            </a:r>
          </a:p>
          <a:p>
            <a:pPr>
              <a:buFont typeface="Arial" pitchFamily="34" charset="0"/>
              <a:buChar char="•"/>
            </a:pPr>
            <a:r>
              <a:rPr lang="en-US" dirty="0"/>
              <a:t>Aviation (DARPA)</a:t>
            </a:r>
          </a:p>
          <a:p>
            <a:pPr>
              <a:buFont typeface="Arial" pitchFamily="34" charset="0"/>
              <a:buChar char="•"/>
            </a:pPr>
            <a:r>
              <a:rPr lang="en-US" dirty="0"/>
              <a:t>AI in space exploration.</a:t>
            </a:r>
          </a:p>
          <a:p>
            <a:pPr>
              <a:buFont typeface="Arial" pitchFamily="34" charset="0"/>
              <a:buChar char="•"/>
            </a:pPr>
            <a:r>
              <a:rPr lang="en-US" dirty="0"/>
              <a:t>Game playing.</a:t>
            </a:r>
          </a:p>
          <a:p>
            <a:pPr>
              <a:buFont typeface="Arial" pitchFamily="34" charset="0"/>
              <a:buChar char="•"/>
            </a:pPr>
            <a:r>
              <a:rPr lang="en-US" dirty="0"/>
              <a:t>Finance (algorithmic trading,</a:t>
            </a:r>
            <a:r>
              <a:rPr lang="en-US" b="1" dirty="0"/>
              <a:t> </a:t>
            </a:r>
            <a:r>
              <a:rPr lang="en-US" dirty="0"/>
              <a:t>personal</a:t>
            </a:r>
            <a:r>
              <a:rPr lang="en-US" b="1" dirty="0"/>
              <a:t> </a:t>
            </a:r>
            <a:r>
              <a:rPr lang="en-US" dirty="0"/>
              <a:t>finance)</a:t>
            </a:r>
          </a:p>
          <a:p>
            <a:pPr>
              <a:buFont typeface="Arial" pitchFamily="34" charset="0"/>
              <a:buChar char="•"/>
            </a:pPr>
            <a:r>
              <a:rPr lang="en-US" dirty="0"/>
              <a:t>Heavy industry.</a:t>
            </a:r>
          </a:p>
          <a:p>
            <a:pPr>
              <a:buFont typeface="Arial" pitchFamily="34" charset="0"/>
              <a:buChar char="•"/>
            </a:pPr>
            <a:r>
              <a:rPr lang="en-US" dirty="0"/>
              <a:t>Music (lamus computer cluster)</a:t>
            </a:r>
          </a:p>
          <a:p>
            <a:pPr>
              <a:buFont typeface="Arial" pitchFamily="34" charset="0"/>
              <a:buChar char="•"/>
            </a:pPr>
            <a:r>
              <a:rPr lang="en-US" dirty="0"/>
              <a:t>Online and telephone customer service</a:t>
            </a:r>
          </a:p>
          <a:p>
            <a:pPr>
              <a:buFont typeface="Arial" pitchFamily="34" charset="0"/>
              <a:buChar char="•"/>
            </a:pPr>
            <a:r>
              <a:rPr lang="en-US" dirty="0"/>
              <a:t>Transportation (fuzzy logic)</a:t>
            </a:r>
          </a:p>
          <a:p>
            <a:pPr>
              <a:buFont typeface="Arial" pitchFamily="34" charset="0"/>
              <a:buChar char="•"/>
            </a:pPr>
            <a:r>
              <a:rPr lang="en-US" dirty="0"/>
              <a:t>understanding natural language.</a:t>
            </a:r>
          </a:p>
          <a:p>
            <a:pPr>
              <a:buFont typeface="Arial" pitchFamily="34" charset="0"/>
              <a:buChar char="•"/>
            </a:pPr>
            <a:r>
              <a:rPr lang="en-US" dirty="0"/>
              <a:t>speech recognition.</a:t>
            </a:r>
          </a:p>
          <a:p>
            <a:pPr marL="0" indent="0">
              <a:buNone/>
            </a:pPr>
            <a:br>
              <a:rPr lang="en-US" dirty="0"/>
            </a:br>
            <a:endParaRPr lang="en-US" dirty="0"/>
          </a:p>
        </p:txBody>
      </p:sp>
    </p:spTree>
    <p:extLst>
      <p:ext uri="{BB962C8B-B14F-4D97-AF65-F5344CB8AC3E}">
        <p14:creationId xmlns:p14="http://schemas.microsoft.com/office/powerpoint/2010/main" val="2569147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8704" y="87682"/>
            <a:ext cx="2159000" cy="4495800"/>
          </a:xfrm>
        </p:spPr>
      </p:pic>
      <p:sp>
        <p:nvSpPr>
          <p:cNvPr id="5" name="Rectangle 4"/>
          <p:cNvSpPr/>
          <p:nvPr/>
        </p:nvSpPr>
        <p:spPr>
          <a:xfrm>
            <a:off x="88726" y="4608535"/>
            <a:ext cx="3230671" cy="1200329"/>
          </a:xfrm>
          <a:prstGeom prst="rect">
            <a:avLst/>
          </a:prstGeom>
        </p:spPr>
        <p:txBody>
          <a:bodyPr wrap="square">
            <a:spAutoFit/>
          </a:bodyPr>
          <a:lstStyle/>
          <a:p>
            <a:r>
              <a:rPr lang="en-US" dirty="0"/>
              <a:t>Synthetic</a:t>
            </a:r>
            <a:r>
              <a:rPr lang="en-US" u="sng" dirty="0"/>
              <a:t> </a:t>
            </a:r>
            <a:r>
              <a:rPr lang="en-US" dirty="0"/>
              <a:t>aperture</a:t>
            </a:r>
            <a:r>
              <a:rPr lang="en-US" u="sng" dirty="0"/>
              <a:t> </a:t>
            </a:r>
            <a:r>
              <a:rPr lang="en-US" dirty="0"/>
              <a:t>radarimage of Death Valley colored using polarimetry.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52400"/>
            <a:ext cx="2794000" cy="4191000"/>
          </a:xfrm>
          <a:prstGeom prst="rect">
            <a:avLst/>
          </a:prstGeom>
        </p:spPr>
      </p:pic>
      <p:sp>
        <p:nvSpPr>
          <p:cNvPr id="7" name="Rectangle 6"/>
          <p:cNvSpPr/>
          <p:nvPr/>
        </p:nvSpPr>
        <p:spPr>
          <a:xfrm>
            <a:off x="2514600" y="4485558"/>
            <a:ext cx="3276600" cy="923330"/>
          </a:xfrm>
          <a:prstGeom prst="rect">
            <a:avLst/>
          </a:prstGeom>
        </p:spPr>
        <p:txBody>
          <a:bodyPr wrap="square">
            <a:spAutoFit/>
          </a:bodyPr>
          <a:lstStyle/>
          <a:p>
            <a:r>
              <a:rPr lang="en-US" dirty="0"/>
              <a:t>Radiography is an important tool in diagnosis of certain disord</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975" y="131493"/>
            <a:ext cx="3124896" cy="2116407"/>
          </a:xfrm>
          <a:prstGeom prst="rect">
            <a:avLst/>
          </a:prstGeom>
        </p:spPr>
      </p:pic>
      <p:sp>
        <p:nvSpPr>
          <p:cNvPr id="9" name="Rectangle 8"/>
          <p:cNvSpPr/>
          <p:nvPr/>
        </p:nvSpPr>
        <p:spPr>
          <a:xfrm>
            <a:off x="5522239" y="2388296"/>
            <a:ext cx="3240762" cy="1200329"/>
          </a:xfrm>
          <a:prstGeom prst="rect">
            <a:avLst/>
          </a:prstGeom>
        </p:spPr>
        <p:txBody>
          <a:bodyPr wrap="square">
            <a:spAutoFit/>
          </a:bodyPr>
          <a:lstStyle/>
          <a:p>
            <a:r>
              <a:rPr lang="en-US" dirty="0"/>
              <a:t>Technicians working on a large Linux cluster at the Chemnitz University of Technology, Germany</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3593927"/>
            <a:ext cx="2965538" cy="1704583"/>
          </a:xfrm>
          <a:prstGeom prst="rect">
            <a:avLst/>
          </a:prstGeom>
        </p:spPr>
      </p:pic>
      <p:sp>
        <p:nvSpPr>
          <p:cNvPr id="11" name="Rectangle 10"/>
          <p:cNvSpPr/>
          <p:nvPr/>
        </p:nvSpPr>
        <p:spPr>
          <a:xfrm>
            <a:off x="4970010" y="5486493"/>
            <a:ext cx="3634328" cy="369332"/>
          </a:xfrm>
          <a:prstGeom prst="rect">
            <a:avLst/>
          </a:prstGeom>
        </p:spPr>
        <p:txBody>
          <a:bodyPr wrap="none">
            <a:spAutoFit/>
          </a:bodyPr>
          <a:lstStyle/>
          <a:p>
            <a:r>
              <a:rPr lang="en-US" dirty="0"/>
              <a:t>Sun Microsystems Solaris</a:t>
            </a:r>
            <a:r>
              <a:rPr lang="en-US" u="sng" dirty="0"/>
              <a:t> </a:t>
            </a:r>
            <a:r>
              <a:rPr lang="en-US" dirty="0"/>
              <a:t>Cluster</a:t>
            </a:r>
          </a:p>
        </p:txBody>
      </p:sp>
    </p:spTree>
    <p:extLst>
      <p:ext uri="{BB962C8B-B14F-4D97-AF65-F5344CB8AC3E}">
        <p14:creationId xmlns:p14="http://schemas.microsoft.com/office/powerpoint/2010/main" val="28060528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52400"/>
            <a:ext cx="2590800" cy="3246120"/>
          </a:xfrm>
        </p:spPr>
      </p:pic>
      <p:sp>
        <p:nvSpPr>
          <p:cNvPr id="5" name="Rectangle 4"/>
          <p:cNvSpPr/>
          <p:nvPr/>
        </p:nvSpPr>
        <p:spPr>
          <a:xfrm>
            <a:off x="152400" y="3471135"/>
            <a:ext cx="2590800" cy="1754326"/>
          </a:xfrm>
          <a:prstGeom prst="rect">
            <a:avLst/>
          </a:prstGeom>
        </p:spPr>
        <p:txBody>
          <a:bodyPr wrap="square">
            <a:spAutoFit/>
          </a:bodyPr>
          <a:lstStyle/>
          <a:p>
            <a:r>
              <a:rPr lang="en-US" dirty="0"/>
              <a:t>An automated online assistant providing customer service on a web page.</a:t>
            </a:r>
          </a:p>
          <a:p>
            <a:br>
              <a:rPr lang="en-US" dirty="0"/>
            </a:b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125" y="228600"/>
            <a:ext cx="2367005" cy="3112718"/>
          </a:xfrm>
          <a:prstGeom prst="rect">
            <a:avLst/>
          </a:prstGeom>
        </p:spPr>
      </p:pic>
      <p:sp>
        <p:nvSpPr>
          <p:cNvPr id="7" name="Rectangle 6"/>
          <p:cNvSpPr/>
          <p:nvPr/>
        </p:nvSpPr>
        <p:spPr>
          <a:xfrm>
            <a:off x="2929002" y="3341318"/>
            <a:ext cx="2989130" cy="1200329"/>
          </a:xfrm>
          <a:prstGeom prst="rect">
            <a:avLst/>
          </a:prstGeom>
        </p:spPr>
        <p:txBody>
          <a:bodyPr wrap="square">
            <a:spAutoFit/>
          </a:bodyPr>
          <a:lstStyle/>
          <a:p>
            <a:r>
              <a:rPr lang="en-US" dirty="0"/>
              <a:t>In strategy games like </a:t>
            </a:r>
            <a:r>
              <a:rPr lang="en-US" i="1" dirty="0"/>
              <a:t>Freeciv</a:t>
            </a:r>
            <a:r>
              <a:rPr lang="en-US" dirty="0"/>
              <a:t>, the game AI must deal with large amounts of information</a:t>
            </a:r>
          </a:p>
        </p:txBody>
      </p:sp>
    </p:spTree>
    <p:extLst>
      <p:ext uri="{BB962C8B-B14F-4D97-AF65-F5344CB8AC3E}">
        <p14:creationId xmlns:p14="http://schemas.microsoft.com/office/powerpoint/2010/main" val="26007144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0999" y="152401"/>
            <a:ext cx="8324589" cy="6586418"/>
          </a:xfrm>
          <a:prstGeom prst="rect">
            <a:avLst/>
          </a:prstGeom>
        </p:spPr>
        <p:txBody>
          <a:bodyPr wrap="square">
            <a:spAutoFit/>
          </a:bodyPr>
          <a:lstStyle/>
          <a:p>
            <a:r>
              <a:rPr lang="en-US" sz="4000" b="1" dirty="0">
                <a:solidFill>
                  <a:srgbClr val="FF0000"/>
                </a:solidFill>
                <a:effectLst>
                  <a:outerShdw blurRad="38100" dist="38100" dir="2700000" algn="tl">
                    <a:srgbClr val="000000">
                      <a:alpha val="43137"/>
                    </a:srgbClr>
                  </a:outerShdw>
                </a:effectLst>
              </a:rPr>
              <a:t>ETHICS</a:t>
            </a:r>
            <a:r>
              <a:rPr lang="en-US" b="1"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AND</a:t>
            </a:r>
            <a:r>
              <a:rPr lang="en-US" b="1"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RISKS O</a:t>
            </a:r>
            <a:r>
              <a:rPr lang="en-US" b="1"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F</a:t>
            </a:r>
            <a:r>
              <a:rPr lang="en-US" b="1"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AI:</a:t>
            </a:r>
          </a:p>
          <a:p>
            <a:endParaRPr lang="en-US" sz="4000" b="1" dirty="0">
              <a:solidFill>
                <a:srgbClr val="FF0000"/>
              </a:solidFill>
              <a:effectLst>
                <a:outerShdw blurRad="38100" dist="38100" dir="2700000" algn="tl">
                  <a:srgbClr val="000000">
                    <a:alpha val="43137"/>
                  </a:srgbClr>
                </a:outerShdw>
              </a:effectLst>
            </a:endParaRPr>
          </a:p>
          <a:p>
            <a:pPr marL="285750" indent="-285750">
              <a:buFont typeface="Arial" pitchFamily="34" charset="0"/>
              <a:buChar char="•"/>
            </a:pPr>
            <a:r>
              <a:rPr lang="en-US" sz="2400" dirty="0"/>
              <a:t>People might lose jobs to automation.</a:t>
            </a:r>
          </a:p>
          <a:p>
            <a:endParaRPr lang="en-US" sz="2400" dirty="0"/>
          </a:p>
          <a:p>
            <a:pPr marL="285750" indent="-285750">
              <a:buFont typeface="Arial" pitchFamily="34" charset="0"/>
              <a:buChar char="•"/>
            </a:pPr>
            <a:r>
              <a:rPr lang="en-US" sz="2400" dirty="0"/>
              <a:t>People mihgt have too much (or too little ) leisure.</a:t>
            </a:r>
          </a:p>
          <a:p>
            <a:endParaRPr lang="en-US" sz="2400" dirty="0"/>
          </a:p>
          <a:p>
            <a:pPr marL="285750" indent="-285750">
              <a:buFont typeface="Arial" pitchFamily="34" charset="0"/>
              <a:buChar char="•"/>
            </a:pPr>
            <a:r>
              <a:rPr lang="en-US" sz="2400" dirty="0"/>
              <a:t>People might lose their sense of being unique.</a:t>
            </a:r>
          </a:p>
          <a:p>
            <a:endParaRPr lang="en-US" sz="2400" dirty="0"/>
          </a:p>
          <a:p>
            <a:pPr marL="285750" indent="-285750">
              <a:buFont typeface="Arial" pitchFamily="34" charset="0"/>
              <a:buChar char="•"/>
            </a:pPr>
            <a:r>
              <a:rPr lang="en-US" sz="2400" dirty="0"/>
              <a:t>People might lose some of their privacy rights.</a:t>
            </a:r>
          </a:p>
          <a:p>
            <a:endParaRPr lang="en-US" sz="2400" dirty="0"/>
          </a:p>
          <a:p>
            <a:pPr marL="285750" indent="-285750">
              <a:buFont typeface="Arial" pitchFamily="34" charset="0"/>
              <a:buChar char="•"/>
            </a:pPr>
            <a:r>
              <a:rPr lang="en-US" sz="2400" dirty="0"/>
              <a:t>The use of ai syatems might result in loss of accountability.</a:t>
            </a:r>
          </a:p>
          <a:p>
            <a:endParaRPr lang="en-US" sz="2400" dirty="0"/>
          </a:p>
          <a:p>
            <a:pPr marL="285750" indent="-285750">
              <a:buFont typeface="Arial" pitchFamily="34" charset="0"/>
              <a:buChar char="•"/>
            </a:pPr>
            <a:r>
              <a:rPr lang="en-US" sz="2400" dirty="0"/>
              <a:t>The sucess of ai might mean the end of the human race.</a:t>
            </a:r>
            <a:br>
              <a:rPr lang="en-US" sz="2400" dirty="0"/>
            </a:br>
            <a:br>
              <a:rPr lang="en-US" dirty="0"/>
            </a:br>
            <a:br>
              <a:rPr lang="en-US" dirty="0"/>
            </a:b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1" y="216600"/>
            <a:ext cx="1923788" cy="4005198"/>
          </a:xfrm>
          <a:prstGeom prst="rect">
            <a:avLst/>
          </a:prstGeom>
        </p:spPr>
      </p:pic>
    </p:spTree>
    <p:extLst>
      <p:ext uri="{BB962C8B-B14F-4D97-AF65-F5344CB8AC3E}">
        <p14:creationId xmlns:p14="http://schemas.microsoft.com/office/powerpoint/2010/main" val="22683982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6262"/>
            <a:ext cx="8686800" cy="6927938"/>
          </a:xfrm>
          <a:prstGeom prst="rect">
            <a:avLst/>
          </a:prstGeom>
        </p:spPr>
      </p:pic>
    </p:spTree>
    <p:extLst>
      <p:ext uri="{BB962C8B-B14F-4D97-AF65-F5344CB8AC3E}">
        <p14:creationId xmlns:p14="http://schemas.microsoft.com/office/powerpoint/2010/main" val="32069491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06884"/>
            <a:ext cx="6858000" cy="54112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2">
            <a:extLst>
              <a:ext uri="{28A0092B-C50C-407E-A947-70E740481C1C}">
                <a14:useLocalDpi xmlns:a14="http://schemas.microsoft.com/office/drawing/2010/main" val="0"/>
              </a:ext>
            </a:extLst>
          </a:blip>
          <a:srcRect b="9225"/>
          <a:stretch/>
        </p:blipFill>
        <p:spPr>
          <a:xfrm>
            <a:off x="304800" y="228600"/>
            <a:ext cx="7696200" cy="6172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1435" y="1413763"/>
            <a:ext cx="210312" cy="210312"/>
          </a:xfrm>
          <a:prstGeom prst="rect">
            <a:avLst/>
          </a:prstGeom>
          <a:blipFill>
            <a:blip r:embed="rId2" cstate="print"/>
            <a:stretch>
              <a:fillRect/>
            </a:stretch>
          </a:blipFill>
        </p:spPr>
        <p:txBody>
          <a:bodyPr wrap="square" lIns="0" tIns="0" rIns="0" bIns="0" rtlCol="0"/>
          <a:lstStyle/>
          <a:p>
            <a:endParaRPr/>
          </a:p>
        </p:txBody>
      </p:sp>
      <p:cxnSp>
        <p:nvCxnSpPr>
          <p:cNvPr id="23" name="Curved Connector 22"/>
          <p:cNvCxnSpPr/>
          <p:nvPr/>
        </p:nvCxnSpPr>
        <p:spPr>
          <a:xfrm rot="10800000" flipV="1">
            <a:off x="1865053" y="609600"/>
            <a:ext cx="5181601" cy="44958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Chevron 26"/>
          <p:cNvSpPr/>
          <p:nvPr/>
        </p:nvSpPr>
        <p:spPr>
          <a:xfrm rot="5400000">
            <a:off x="6700543" y="759712"/>
            <a:ext cx="464545" cy="3020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6095999" y="1257309"/>
            <a:ext cx="290015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0" name="Chevron 29"/>
          <p:cNvSpPr/>
          <p:nvPr/>
        </p:nvSpPr>
        <p:spPr>
          <a:xfrm rot="5400000">
            <a:off x="4953000" y="1752600"/>
            <a:ext cx="381000" cy="304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4757322" y="2100590"/>
            <a:ext cx="232307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TYPES OF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a:t>
            </a:r>
          </a:p>
        </p:txBody>
      </p:sp>
      <p:sp>
        <p:nvSpPr>
          <p:cNvPr id="3" name="Chevron 2"/>
          <p:cNvSpPr/>
          <p:nvPr/>
        </p:nvSpPr>
        <p:spPr>
          <a:xfrm rot="5400000">
            <a:off x="4285326" y="3745284"/>
            <a:ext cx="420947" cy="304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4195553" y="4159294"/>
            <a:ext cx="48006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FAR </a:t>
            </a:r>
            <a:r>
              <a:rPr lang="en-US" sz="2800" b="1" dirty="0">
                <a:latin typeface="Times New Roman" panose="02020603050405020304" pitchFamily="18" charset="0"/>
                <a:cs typeface="Times New Roman" panose="02020603050405020304" pitchFamily="18" charset="0"/>
              </a:rPr>
              <a:t>AI</a:t>
            </a:r>
            <a:r>
              <a:rPr lang="en-US" sz="2800" dirty="0">
                <a:latin typeface="Times New Roman" panose="02020603050405020304" pitchFamily="18" charset="0"/>
                <a:cs typeface="Times New Roman" panose="02020603050405020304" pitchFamily="18" charset="0"/>
              </a:rPr>
              <a:t> IS BETTER THAN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a:t>
            </a:r>
          </a:p>
        </p:txBody>
      </p:sp>
      <p:sp>
        <p:nvSpPr>
          <p:cNvPr id="5" name="Chevron 4"/>
          <p:cNvSpPr/>
          <p:nvPr/>
        </p:nvSpPr>
        <p:spPr>
          <a:xfrm rot="5219856">
            <a:off x="2255430" y="5205972"/>
            <a:ext cx="517060" cy="3319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2057398" y="5638800"/>
            <a:ext cx="4343402"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ETHICS AND RISKS OF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050" y="1248428"/>
            <a:ext cx="7467600" cy="3704572"/>
          </a:xfrm>
        </p:spPr>
        <p:txBody>
          <a:bodyPr>
            <a:normAutofit/>
          </a:bodyPr>
          <a:lstStyle/>
          <a:p>
            <a:r>
              <a:rPr lang="en-US" sz="2000" dirty="0">
                <a:solidFill>
                  <a:srgbClr val="00B0F0"/>
                </a:solidFill>
              </a:rPr>
              <a:t>INTRODUCTION</a:t>
            </a:r>
            <a:r>
              <a:rPr lang="en-US" dirty="0"/>
              <a:t> </a:t>
            </a:r>
            <a:br>
              <a:rPr lang="en-US" dirty="0"/>
            </a:br>
            <a:r>
              <a:rPr lang="en-US" dirty="0"/>
              <a:t>                 </a:t>
            </a:r>
            <a:r>
              <a:rPr lang="en-US" sz="2000" dirty="0"/>
              <a:t>TO </a:t>
            </a:r>
            <a:br>
              <a:rPr lang="en-US" dirty="0"/>
            </a:br>
            <a:r>
              <a:rPr lang="en-US" sz="4000" dirty="0"/>
              <a:t>   “</a:t>
            </a:r>
            <a:r>
              <a:rPr lang="en-US" sz="4000" dirty="0">
                <a:solidFill>
                  <a:srgbClr val="92D050"/>
                </a:solidFill>
              </a:rPr>
              <a:t>ARTIFICIAL INTELLIGENCE</a:t>
            </a:r>
            <a:r>
              <a:rPr lang="en-US" sz="4000" dirty="0"/>
              <a:t>”</a:t>
            </a:r>
          </a:p>
        </p:txBody>
      </p:sp>
    </p:spTree>
    <p:extLst>
      <p:ext uri="{BB962C8B-B14F-4D97-AF65-F5344CB8AC3E}">
        <p14:creationId xmlns:p14="http://schemas.microsoft.com/office/powerpoint/2010/main" val="1625901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25053"/>
            <a:ext cx="8382001" cy="5461348"/>
          </a:xfrm>
          <a:prstGeom prst="rect">
            <a:avLst/>
          </a:prstGeom>
        </p:spPr>
      </p:pic>
    </p:spTree>
    <p:extLst>
      <p:ext uri="{BB962C8B-B14F-4D97-AF65-F5344CB8AC3E}">
        <p14:creationId xmlns:p14="http://schemas.microsoft.com/office/powerpoint/2010/main" val="41673743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0670"/>
            <a:ext cx="8707582" cy="5632311"/>
          </a:xfrm>
          <a:prstGeom prst="rect">
            <a:avLst/>
          </a:prstGeom>
          <a:noFill/>
        </p:spPr>
        <p:txBody>
          <a:bodyPr wrap="square" rtlCol="0">
            <a:spAutoFit/>
          </a:bodyPr>
          <a:lstStyle/>
          <a:p>
            <a:endParaRPr lang="en-US" sz="4000" u="sng"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3600" b="1" dirty="0">
                <a:solidFill>
                  <a:srgbClr val="FF0000"/>
                </a:solidFill>
              </a:rPr>
              <a:t>ARTIFICIAL INTELLEGENCE</a:t>
            </a:r>
            <a:r>
              <a:rPr lang="en-US" sz="4000" dirty="0">
                <a:solidFill>
                  <a:srgbClr val="FF0000"/>
                </a:solidFill>
              </a:rPr>
              <a:t> </a:t>
            </a:r>
          </a:p>
          <a:p>
            <a:endParaRPr lang="en-US" sz="4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rPr>
              <a:t>AI (pronounced AYE-EYE) </a:t>
            </a:r>
            <a:r>
              <a:rPr lang="en-US" sz="2400" dirty="0"/>
              <a:t>or </a:t>
            </a:r>
            <a:r>
              <a:rPr lang="en-US" sz="2400" b="1" dirty="0">
                <a:effectLst>
                  <a:outerShdw blurRad="38100" dist="38100" dir="2700000" algn="tl">
                    <a:srgbClr val="000000">
                      <a:alpha val="43137"/>
                    </a:srgbClr>
                  </a:outerShdw>
                </a:effectLst>
              </a:rPr>
              <a:t>Artificial Intelligence</a:t>
            </a:r>
            <a:r>
              <a:rPr lang="en-US" sz="2400" dirty="0"/>
              <a:t> is the simulation of human intelligence processes by machines, especially computer systems. </a:t>
            </a:r>
          </a:p>
          <a:p>
            <a:pPr marL="342900" indent="-342900">
              <a:buFont typeface="Arial" panose="020B0604020202020204" pitchFamily="34" charset="0"/>
              <a:buChar char="•"/>
            </a:pPr>
            <a:r>
              <a:rPr lang="en-US" sz="2400" dirty="0"/>
              <a:t>These processes include learning , reasoning , and self-correction. </a:t>
            </a:r>
          </a:p>
          <a:p>
            <a:pPr marL="342900" indent="-342900">
              <a:buFont typeface="Arial" panose="020B0604020202020204" pitchFamily="34" charset="0"/>
              <a:buChar char="•"/>
            </a:pPr>
            <a:r>
              <a:rPr lang="en-US" sz="2400" b="1" dirty="0"/>
              <a:t>AI</a:t>
            </a:r>
            <a:r>
              <a:rPr lang="en-US" sz="2400" dirty="0"/>
              <a:t> perceives its environment and takes actions that maximize its chance of success at some goal.</a:t>
            </a:r>
          </a:p>
          <a:p>
            <a:pPr marL="342900" indent="-342900">
              <a:buFont typeface="Arial" panose="020B0604020202020204" pitchFamily="34" charset="0"/>
              <a:buChar char="•"/>
            </a:pPr>
            <a:r>
              <a:rPr lang="en-US" sz="2400" dirty="0"/>
              <a:t>Particular applications of AI include </a:t>
            </a:r>
            <a:r>
              <a:rPr lang="en-US" sz="2400" b="1" dirty="0"/>
              <a:t>expert systems</a:t>
            </a:r>
            <a:r>
              <a:rPr lang="en-US" sz="2400" dirty="0"/>
              <a:t>, </a:t>
            </a:r>
            <a:r>
              <a:rPr lang="en-US" sz="2400" b="1" dirty="0"/>
              <a:t>speech recognition </a:t>
            </a:r>
            <a:r>
              <a:rPr lang="en-US" sz="2400" dirty="0"/>
              <a:t>and </a:t>
            </a:r>
            <a:r>
              <a:rPr lang="en-US" sz="2400" b="1" dirty="0"/>
              <a:t>machine vision</a:t>
            </a:r>
            <a:r>
              <a:rPr lang="en-US" sz="2400" dirty="0"/>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6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History of </a:t>
            </a:r>
            <a:r>
              <a:rPr lang="en-US" sz="4000" dirty="0">
                <a:solidFill>
                  <a:srgbClr val="FF0000"/>
                </a:solidFill>
                <a:effectLst>
                  <a:outerShdw blurRad="38100" dist="38100" dir="2700000" algn="tl">
                    <a:srgbClr val="000000">
                      <a:alpha val="43137"/>
                    </a:srgbClr>
                  </a:outerShdw>
                </a:effectLst>
              </a:rPr>
              <a:t>AI</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41917" y="1600200"/>
            <a:ext cx="6498166" cy="4873625"/>
          </a:xfrm>
        </p:spPr>
      </p:pic>
    </p:spTree>
    <p:extLst>
      <p:ext uri="{BB962C8B-B14F-4D97-AF65-F5344CB8AC3E}">
        <p14:creationId xmlns:p14="http://schemas.microsoft.com/office/powerpoint/2010/main" val="19557609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7543800" cy="1173162"/>
          </a:xfrm>
        </p:spPr>
        <p:txBody>
          <a:bodyPr>
            <a:normAutofit/>
          </a:bodyPr>
          <a:lstStyle/>
          <a:p>
            <a:r>
              <a:rPr lang="en-US" sz="4000" dirty="0">
                <a:solidFill>
                  <a:srgbClr val="FF0000"/>
                </a:solidFill>
              </a:rPr>
              <a:t>Dartmouth conference</a:t>
            </a:r>
          </a:p>
        </p:txBody>
      </p:sp>
      <p:sp>
        <p:nvSpPr>
          <p:cNvPr id="8" name="Content Placeholder 7"/>
          <p:cNvSpPr>
            <a:spLocks noGrp="1"/>
          </p:cNvSpPr>
          <p:nvPr>
            <p:ph sz="quarter" idx="1"/>
          </p:nvPr>
        </p:nvSpPr>
        <p:spPr/>
        <p:txBody>
          <a:bodyPr>
            <a:normAutofit lnSpcReduction="10000"/>
          </a:bodyPr>
          <a:lstStyle/>
          <a:p>
            <a:pPr>
              <a:buFont typeface="Arial" pitchFamily="34" charset="0"/>
              <a:buChar char="•"/>
            </a:pPr>
            <a:r>
              <a:rPr lang="en-US" b="1" dirty="0"/>
              <a:t>John McCarthy </a:t>
            </a:r>
            <a:r>
              <a:rPr lang="en-US" dirty="0"/>
              <a:t>coined the term “Artificial Intelligence" in 1955, and organized the famous “</a:t>
            </a:r>
            <a:r>
              <a:rPr lang="en-US" dirty="0">
                <a:effectLst>
                  <a:outerShdw blurRad="38100" dist="38100" dir="2700000" algn="tl">
                    <a:srgbClr val="000000">
                      <a:alpha val="43137"/>
                    </a:srgbClr>
                  </a:outerShdw>
                </a:effectLst>
              </a:rPr>
              <a:t>Dartmouth Conference”</a:t>
            </a:r>
            <a:r>
              <a:rPr lang="en-US" dirty="0"/>
              <a:t> in Summer 1956. This conference started AI as a field.</a:t>
            </a:r>
          </a:p>
          <a:p>
            <a:pPr>
              <a:buFont typeface="Arial" pitchFamily="34" charset="0"/>
              <a:buChar char="•"/>
            </a:pPr>
            <a:r>
              <a:rPr lang="en-US" b="1" dirty="0"/>
              <a:t>John McCarthy</a:t>
            </a:r>
            <a:r>
              <a:rPr lang="en-US" dirty="0"/>
              <a:t> is one of the "founding fathers" of Artificial Intelligence, together with </a:t>
            </a:r>
            <a:r>
              <a:rPr lang="en-US" b="1" dirty="0"/>
              <a:t>Marvin Minsky</a:t>
            </a:r>
            <a:r>
              <a:rPr lang="en-US" dirty="0"/>
              <a:t>, </a:t>
            </a:r>
            <a:r>
              <a:rPr lang="en-US" b="1" dirty="0"/>
              <a:t>Allen Newell</a:t>
            </a:r>
            <a:r>
              <a:rPr lang="en-US" dirty="0"/>
              <a:t> ,</a:t>
            </a:r>
            <a:r>
              <a:rPr lang="en-US" b="1" dirty="0"/>
              <a:t>Herbert A.Simon, Arthur samuel,claude shannon </a:t>
            </a:r>
            <a:r>
              <a:rPr lang="en-US" dirty="0"/>
              <a:t>and </a:t>
            </a:r>
            <a:r>
              <a:rPr lang="en-US" b="1" dirty="0"/>
              <a:t>Ray solomonoff.</a:t>
            </a:r>
          </a:p>
          <a:p>
            <a:pPr>
              <a:buFont typeface="Arial" pitchFamily="34" charset="0"/>
              <a:buChar char="•"/>
            </a:pPr>
            <a:r>
              <a:rPr lang="en-US" dirty="0"/>
              <a:t>HERBERT SIMON- predicted that “Machines will be capable of doing </a:t>
            </a:r>
            <a:r>
              <a:rPr lang="en-US" b="1" dirty="0"/>
              <a:t>Any thing </a:t>
            </a:r>
            <a:r>
              <a:rPr lang="en-US" dirty="0"/>
              <a:t>that man can do,within twenty years </a:t>
            </a:r>
            <a:br>
              <a:rPr lang="en-US" dirty="0"/>
            </a:br>
            <a:endParaRPr lang="en-US" dirty="0"/>
          </a:p>
        </p:txBody>
      </p:sp>
    </p:spTree>
    <p:extLst>
      <p:ext uri="{BB962C8B-B14F-4D97-AF65-F5344CB8AC3E}">
        <p14:creationId xmlns:p14="http://schemas.microsoft.com/office/powerpoint/2010/main" val="5481450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152401"/>
            <a:ext cx="8413316" cy="7848302"/>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rPr>
              <a:t>Types of Artificial Intelligence</a:t>
            </a:r>
          </a:p>
          <a:p>
            <a:endParaRPr lang="en-US" sz="4000" b="1" dirty="0">
              <a:effectLst>
                <a:outerShdw blurRad="38100" dist="38100" dir="2700000" algn="tl">
                  <a:srgbClr val="000000">
                    <a:alpha val="43137"/>
                  </a:srgbClr>
                </a:outerShdw>
              </a:effectLst>
            </a:endParaRPr>
          </a:p>
          <a:p>
            <a:pPr marL="571500" indent="-571500">
              <a:buFont typeface="Wingdings" panose="05000000000000000000" pitchFamily="2" charset="2"/>
              <a:buChar char="Ø"/>
            </a:pPr>
            <a:r>
              <a:rPr lang="en-US" sz="2400" b="1" dirty="0">
                <a:effectLst>
                  <a:outerShdw blurRad="38100" dist="38100" dir="2700000" algn="tl">
                    <a:srgbClr val="000000">
                      <a:alpha val="43137"/>
                    </a:srgbClr>
                  </a:outerShdw>
                </a:effectLst>
              </a:rPr>
              <a:t>AI</a:t>
            </a:r>
            <a:r>
              <a:rPr lang="en-US" sz="2400" dirty="0"/>
              <a:t> mainly categorized into two ways. They are</a:t>
            </a:r>
          </a:p>
          <a:p>
            <a:endParaRPr lang="en-US" sz="2400" dirty="0"/>
          </a:p>
          <a:p>
            <a:r>
              <a:rPr lang="en-US" sz="2400" dirty="0"/>
              <a:t>                          1.Weak AI</a:t>
            </a:r>
          </a:p>
          <a:p>
            <a:r>
              <a:rPr lang="en-US" sz="2400" dirty="0"/>
              <a:t>                          2.Strong AI</a:t>
            </a:r>
          </a:p>
          <a:p>
            <a:endParaRPr lang="en-US" sz="2400" b="1" dirty="0">
              <a:effectLst>
                <a:outerShdw blurRad="38100" dist="38100" dir="2700000" algn="tl">
                  <a:srgbClr val="000000">
                    <a:alpha val="43137"/>
                  </a:srgbClr>
                </a:outerShdw>
              </a:effectLst>
            </a:endParaRPr>
          </a:p>
          <a:p>
            <a:r>
              <a:rPr lang="en-US" sz="2800" dirty="0">
                <a:solidFill>
                  <a:srgbClr val="FF0000"/>
                </a:solidFill>
              </a:rPr>
              <a:t>Weak AI(narrow intelligence):</a:t>
            </a:r>
          </a:p>
          <a:p>
            <a:pPr marL="457200" indent="-457200">
              <a:buFont typeface="Wingdings" panose="05000000000000000000" pitchFamily="2" charset="2"/>
              <a:buChar char="Ø"/>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t>Weak artificial intelligence</a:t>
            </a:r>
            <a:r>
              <a:rPr lang="en-US" sz="2400" dirty="0"/>
              <a:t> (</a:t>
            </a:r>
            <a:r>
              <a:rPr lang="en-US" sz="2400" b="1" dirty="0"/>
              <a:t>weak AI</a:t>
            </a:r>
            <a:r>
              <a:rPr lang="en-US" sz="2400" dirty="0"/>
              <a:t>), also known as </a:t>
            </a:r>
            <a:r>
              <a:rPr lang="en-US" sz="2400" b="1" dirty="0"/>
              <a:t>narrow AI</a:t>
            </a:r>
            <a:r>
              <a:rPr lang="en-US" sz="2400" dirty="0"/>
              <a:t>, is artificial intelligence that is focused on one narrow task.</a:t>
            </a:r>
          </a:p>
          <a:p>
            <a:endParaRPr lang="en-US" sz="2400" dirty="0"/>
          </a:p>
          <a:p>
            <a:pPr marL="457200" indent="-457200">
              <a:buFont typeface="Wingdings" panose="05000000000000000000" pitchFamily="2" charset="2"/>
              <a:buChar char="Ø"/>
            </a:pPr>
            <a:r>
              <a:rPr lang="en-US" sz="2400" dirty="0"/>
              <a:t>Weak AI is defined in contrast to strong AI</a:t>
            </a:r>
          </a:p>
          <a:p>
            <a:endParaRPr lang="en-US" sz="2400" dirty="0">
              <a:latin typeface="+mj-lt"/>
              <a:cs typeface="Times New Roman" panose="02020603050405020304" pitchFamily="18" charset="0"/>
            </a:endParaRPr>
          </a:p>
          <a:p>
            <a:pPr marL="457200" indent="-457200">
              <a:buFont typeface="Wingdings" panose="05000000000000000000" pitchFamily="2" charset="2"/>
              <a:buChar char="Ø"/>
            </a:pPr>
            <a:r>
              <a:rPr lang="en-US" sz="2400" dirty="0">
                <a:latin typeface="+mj-lt"/>
                <a:cs typeface="Times New Roman" panose="02020603050405020304" pitchFamily="18" charset="0"/>
              </a:rPr>
              <a:t>EX:- Google assistant, Siri(Apple Inc’s ios)</a:t>
            </a:r>
          </a:p>
          <a:p>
            <a:endParaRPr lang="en-US" sz="2400" dirty="0"/>
          </a:p>
          <a:p>
            <a:pPr marL="457200" indent="-457200">
              <a:buFont typeface="Wingdings" panose="05000000000000000000" pitchFamily="2" charset="2"/>
              <a:buChar char="Ø"/>
            </a:pPr>
            <a:endParaRPr lang="en-US" sz="2400" b="1" dirty="0">
              <a:effectLst>
                <a:outerShdw blurRad="38100" dist="38100" dir="2700000" algn="tl">
                  <a:srgbClr val="000000">
                    <a:alpha val="43137"/>
                  </a:srgbClr>
                </a:outerShdw>
              </a:effectLst>
            </a:endParaRPr>
          </a:p>
          <a:p>
            <a:pPr marL="457200" indent="-457200">
              <a:buFont typeface="Wingdings" panose="05000000000000000000" pitchFamily="2" charset="2"/>
              <a:buChar char="Ø"/>
            </a:pPr>
            <a:endParaRPr lang="en-US" sz="2800" b="1" dirty="0">
              <a:effectLst>
                <a:outerShdw blurRad="38100" dist="38100" dir="2700000" algn="tl">
                  <a:srgbClr val="000000">
                    <a:alpha val="43137"/>
                  </a:srgbClr>
                </a:outerShdw>
              </a:effectLst>
            </a:endParaRPr>
          </a:p>
          <a:p>
            <a:pPr marL="457200" indent="-457200">
              <a:buFont typeface="Wingdings" panose="05000000000000000000" pitchFamily="2" charset="2"/>
              <a:buChar char="Ø"/>
            </a:pPr>
            <a:endParaRPr lang="en-US" sz="2800" b="1" dirty="0">
              <a:effectLst>
                <a:outerShdw blurRad="38100" dist="38100" dir="2700000" algn="tl">
                  <a:srgbClr val="000000">
                    <a:alpha val="43137"/>
                  </a:srgbClr>
                </a:outerShdw>
              </a:effectLst>
              <a:latin typeface="+mj-lt"/>
              <a:cs typeface="Times New Roman" panose="02020603050405020304" pitchFamily="18" charset="0"/>
            </a:endParaRPr>
          </a:p>
        </p:txBody>
      </p:sp>
    </p:spTree>
    <p:extLst>
      <p:ext uri="{BB962C8B-B14F-4D97-AF65-F5344CB8AC3E}">
        <p14:creationId xmlns:p14="http://schemas.microsoft.com/office/powerpoint/2010/main" val="6958296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627</TotalTime>
  <Words>1317</Words>
  <Application>Microsoft Office PowerPoint</Application>
  <PresentationFormat>On-screen Show (4:3)</PresentationFormat>
  <Paragraphs>159</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Schoolbook</vt:lpstr>
      <vt:lpstr>Times New Roman</vt:lpstr>
      <vt:lpstr>Wingdings</vt:lpstr>
      <vt:lpstr>Wingdings 2</vt:lpstr>
      <vt:lpstr>Oriel</vt:lpstr>
      <vt:lpstr>A presentation            on       “artificial intelligence”                                by                                                    narayana reddy.ch                                                    </vt:lpstr>
      <vt:lpstr>PowerPoint Presentation</vt:lpstr>
      <vt:lpstr>PowerPoint Presentation</vt:lpstr>
      <vt:lpstr>INTRODUCTION                   TO     “ARTIFICIAL INTELLIGENCE”</vt:lpstr>
      <vt:lpstr>PowerPoint Presentation</vt:lpstr>
      <vt:lpstr>PowerPoint Presentation</vt:lpstr>
      <vt:lpstr>History of AI</vt:lpstr>
      <vt:lpstr>Dartmouth conference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cp:lastModifiedBy>Narayana reddy Chinnapureddy</cp:lastModifiedBy>
  <cp:revision>111</cp:revision>
  <dcterms:created xsi:type="dcterms:W3CDTF">2017-12-05T15:43:13Z</dcterms:created>
  <dcterms:modified xsi:type="dcterms:W3CDTF">2020-01-30T11:41:10Z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2012-12-30T00:00:00Z</vt:filetime>
  </property>
  <property fmtid="{D5CDD505-2E9C-101B-9397-08002B2CF9AE}" pid="3" name="Creator">
    <vt:lpwstr>Microsoft® Office PowerPoint® 2007</vt:lpwstr>
  </property>
  <property fmtid="{D5CDD505-2E9C-101B-9397-08002B2CF9AE}" pid="4" name="LastSaved">
    <vt:filetime>2017-12-05T00:00:00Z</vt:filetime>
  </property>
</Properties>
</file>