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Lst>
  <p:sldIdLst>
    <p:sldId id="256" r:id="rId2"/>
    <p:sldId id="257" r:id="rId3"/>
    <p:sldId id="258" r:id="rId4"/>
    <p:sldId id="259" r:id="rId5"/>
    <p:sldId id="260" r:id="rId6"/>
    <p:sldId id="284" r:id="rId7"/>
    <p:sldId id="271" r:id="rId8"/>
    <p:sldId id="261" r:id="rId9"/>
    <p:sldId id="285" r:id="rId10"/>
    <p:sldId id="280" r:id="rId11"/>
    <p:sldId id="286" r:id="rId12"/>
    <p:sldId id="272" r:id="rId13"/>
    <p:sldId id="262" r:id="rId14"/>
    <p:sldId id="287" r:id="rId15"/>
    <p:sldId id="263" r:id="rId16"/>
    <p:sldId id="275" r:id="rId17"/>
    <p:sldId id="276" r:id="rId18"/>
    <p:sldId id="277" r:id="rId19"/>
    <p:sldId id="278" r:id="rId20"/>
    <p:sldId id="273" r:id="rId21"/>
    <p:sldId id="281" r:id="rId22"/>
    <p:sldId id="274" r:id="rId23"/>
    <p:sldId id="265" r:id="rId24"/>
    <p:sldId id="270" r:id="rId25"/>
    <p:sldId id="282" r:id="rId26"/>
    <p:sldId id="279" r:id="rId27"/>
    <p:sldId id="268" r:id="rId28"/>
    <p:sldId id="288"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71B190-AFAB-4548-890D-EE540E794172}" type="datetimeFigureOut">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D9F18AB-17C1-4A51-B081-D5BF2ED3115B}" type="slidenum">
              <a:rPr lang="en-IN" smtClean="0"/>
              <a:t>‹#›</a:t>
            </a:fld>
            <a:endParaRPr lang="en-IN"/>
          </a:p>
        </p:txBody>
      </p:sp>
    </p:spTree>
    <p:extLst>
      <p:ext uri="{BB962C8B-B14F-4D97-AF65-F5344CB8AC3E}">
        <p14:creationId xmlns:p14="http://schemas.microsoft.com/office/powerpoint/2010/main" val="399744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1B190-AFAB-4548-890D-EE540E794172}" type="datetimeFigureOut">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9F18AB-17C1-4A51-B081-D5BF2ED3115B}" type="slidenum">
              <a:rPr lang="en-IN" smtClean="0"/>
              <a:t>‹#›</a:t>
            </a:fld>
            <a:endParaRPr lang="en-IN"/>
          </a:p>
        </p:txBody>
      </p:sp>
    </p:spTree>
    <p:extLst>
      <p:ext uri="{BB962C8B-B14F-4D97-AF65-F5344CB8AC3E}">
        <p14:creationId xmlns:p14="http://schemas.microsoft.com/office/powerpoint/2010/main" val="662966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1B190-AFAB-4548-890D-EE540E794172}" type="datetimeFigureOut">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9F18AB-17C1-4A51-B081-D5BF2ED3115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17448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A71B190-AFAB-4548-890D-EE540E794172}" type="datetimeFigureOut">
              <a:rPr lang="en-IN" smtClean="0"/>
              <a:t>26-09-2018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9F18AB-17C1-4A51-B081-D5BF2ED3115B}" type="slidenum">
              <a:rPr lang="en-IN" smtClean="0"/>
              <a:t>‹#›</a:t>
            </a:fld>
            <a:endParaRPr lang="en-IN"/>
          </a:p>
        </p:txBody>
      </p:sp>
    </p:spTree>
    <p:extLst>
      <p:ext uri="{BB962C8B-B14F-4D97-AF65-F5344CB8AC3E}">
        <p14:creationId xmlns:p14="http://schemas.microsoft.com/office/powerpoint/2010/main" val="2447709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A71B190-AFAB-4548-890D-EE540E794172}" type="datetimeFigureOut">
              <a:rPr lang="en-IN" smtClean="0"/>
              <a:t>26-09-2018</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9F18AB-17C1-4A51-B081-D5BF2ED3115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7476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A71B190-AFAB-4548-890D-EE540E794172}" type="datetimeFigureOut">
              <a:rPr lang="en-IN" smtClean="0"/>
              <a:t>26-09-2018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9F18AB-17C1-4A51-B081-D5BF2ED3115B}" type="slidenum">
              <a:rPr lang="en-IN" smtClean="0"/>
              <a:t>‹#›</a:t>
            </a:fld>
            <a:endParaRPr lang="en-IN"/>
          </a:p>
        </p:txBody>
      </p:sp>
    </p:spTree>
    <p:extLst>
      <p:ext uri="{BB962C8B-B14F-4D97-AF65-F5344CB8AC3E}">
        <p14:creationId xmlns:p14="http://schemas.microsoft.com/office/powerpoint/2010/main" val="2179080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1B190-AFAB-4548-890D-EE540E794172}" type="datetimeFigureOut">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9F18AB-17C1-4A51-B081-D5BF2ED3115B}" type="slidenum">
              <a:rPr lang="en-IN" smtClean="0"/>
              <a:t>‹#›</a:t>
            </a:fld>
            <a:endParaRPr lang="en-IN"/>
          </a:p>
        </p:txBody>
      </p:sp>
    </p:spTree>
    <p:extLst>
      <p:ext uri="{BB962C8B-B14F-4D97-AF65-F5344CB8AC3E}">
        <p14:creationId xmlns:p14="http://schemas.microsoft.com/office/powerpoint/2010/main" val="3797901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1B190-AFAB-4548-890D-EE540E794172}" type="datetimeFigureOut">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9F18AB-17C1-4A51-B081-D5BF2ED3115B}" type="slidenum">
              <a:rPr lang="en-IN" smtClean="0"/>
              <a:t>‹#›</a:t>
            </a:fld>
            <a:endParaRPr lang="en-IN"/>
          </a:p>
        </p:txBody>
      </p:sp>
    </p:spTree>
    <p:extLst>
      <p:ext uri="{BB962C8B-B14F-4D97-AF65-F5344CB8AC3E}">
        <p14:creationId xmlns:p14="http://schemas.microsoft.com/office/powerpoint/2010/main" val="54640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1B190-AFAB-4548-890D-EE540E794172}" type="datetimeFigureOut">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9F18AB-17C1-4A51-B081-D5BF2ED3115B}" type="slidenum">
              <a:rPr lang="en-IN" smtClean="0"/>
              <a:t>‹#›</a:t>
            </a:fld>
            <a:endParaRPr lang="en-IN"/>
          </a:p>
        </p:txBody>
      </p:sp>
    </p:spTree>
    <p:extLst>
      <p:ext uri="{BB962C8B-B14F-4D97-AF65-F5344CB8AC3E}">
        <p14:creationId xmlns:p14="http://schemas.microsoft.com/office/powerpoint/2010/main" val="130745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1B190-AFAB-4548-890D-EE540E794172}" type="datetimeFigureOut">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9F18AB-17C1-4A51-B081-D5BF2ED3115B}" type="slidenum">
              <a:rPr lang="en-IN" smtClean="0"/>
              <a:t>‹#›</a:t>
            </a:fld>
            <a:endParaRPr lang="en-IN"/>
          </a:p>
        </p:txBody>
      </p:sp>
    </p:spTree>
    <p:extLst>
      <p:ext uri="{BB962C8B-B14F-4D97-AF65-F5344CB8AC3E}">
        <p14:creationId xmlns:p14="http://schemas.microsoft.com/office/powerpoint/2010/main" val="1787948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71B190-AFAB-4548-890D-EE540E794172}" type="datetimeFigureOut">
              <a:rPr lang="en-IN" smtClean="0"/>
              <a:t>26-09-2018</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D9F18AB-17C1-4A51-B081-D5BF2ED3115B}" type="slidenum">
              <a:rPr lang="en-IN" smtClean="0"/>
              <a:t>‹#›</a:t>
            </a:fld>
            <a:endParaRPr lang="en-IN"/>
          </a:p>
        </p:txBody>
      </p:sp>
    </p:spTree>
    <p:extLst>
      <p:ext uri="{BB962C8B-B14F-4D97-AF65-F5344CB8AC3E}">
        <p14:creationId xmlns:p14="http://schemas.microsoft.com/office/powerpoint/2010/main" val="133075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71B190-AFAB-4548-890D-EE540E794172}" type="datetimeFigureOut">
              <a:rPr lang="en-IN" smtClean="0"/>
              <a:t>26-09-2018</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D9F18AB-17C1-4A51-B081-D5BF2ED3115B}" type="slidenum">
              <a:rPr lang="en-IN" smtClean="0"/>
              <a:t>‹#›</a:t>
            </a:fld>
            <a:endParaRPr lang="en-IN"/>
          </a:p>
        </p:txBody>
      </p:sp>
    </p:spTree>
    <p:extLst>
      <p:ext uri="{BB962C8B-B14F-4D97-AF65-F5344CB8AC3E}">
        <p14:creationId xmlns:p14="http://schemas.microsoft.com/office/powerpoint/2010/main" val="220291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71B190-AFAB-4548-890D-EE540E794172}" type="datetimeFigureOut">
              <a:rPr lang="en-IN" smtClean="0"/>
              <a:t>26-09-2018</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D9F18AB-17C1-4A51-B081-D5BF2ED3115B}" type="slidenum">
              <a:rPr lang="en-IN" smtClean="0"/>
              <a:t>‹#›</a:t>
            </a:fld>
            <a:endParaRPr lang="en-IN"/>
          </a:p>
        </p:txBody>
      </p:sp>
    </p:spTree>
    <p:extLst>
      <p:ext uri="{BB962C8B-B14F-4D97-AF65-F5344CB8AC3E}">
        <p14:creationId xmlns:p14="http://schemas.microsoft.com/office/powerpoint/2010/main" val="186789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1B190-AFAB-4548-890D-EE540E794172}" type="datetimeFigureOut">
              <a:rPr lang="en-IN" smtClean="0"/>
              <a:t>26-09-2018</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D9F18AB-17C1-4A51-B081-D5BF2ED3115B}" type="slidenum">
              <a:rPr lang="en-IN" smtClean="0"/>
              <a:t>‹#›</a:t>
            </a:fld>
            <a:endParaRPr lang="en-IN"/>
          </a:p>
        </p:txBody>
      </p:sp>
    </p:spTree>
    <p:extLst>
      <p:ext uri="{BB962C8B-B14F-4D97-AF65-F5344CB8AC3E}">
        <p14:creationId xmlns:p14="http://schemas.microsoft.com/office/powerpoint/2010/main" val="858608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1B190-AFAB-4548-890D-EE540E794172}" type="datetimeFigureOut">
              <a:rPr lang="en-IN" smtClean="0"/>
              <a:t>26-09-2018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D9F18AB-17C1-4A51-B081-D5BF2ED3115B}" type="slidenum">
              <a:rPr lang="en-IN" smtClean="0"/>
              <a:t>‹#›</a:t>
            </a:fld>
            <a:endParaRPr lang="en-IN"/>
          </a:p>
        </p:txBody>
      </p:sp>
    </p:spTree>
    <p:extLst>
      <p:ext uri="{BB962C8B-B14F-4D97-AF65-F5344CB8AC3E}">
        <p14:creationId xmlns:p14="http://schemas.microsoft.com/office/powerpoint/2010/main" val="4262228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1B190-AFAB-4548-890D-EE540E794172}" type="datetimeFigureOut">
              <a:rPr lang="en-IN" smtClean="0"/>
              <a:t>26-09-2018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9F18AB-17C1-4A51-B081-D5BF2ED3115B}" type="slidenum">
              <a:rPr lang="en-IN" smtClean="0"/>
              <a:t>‹#›</a:t>
            </a:fld>
            <a:endParaRPr lang="en-IN"/>
          </a:p>
        </p:txBody>
      </p:sp>
    </p:spTree>
    <p:extLst>
      <p:ext uri="{BB962C8B-B14F-4D97-AF65-F5344CB8AC3E}">
        <p14:creationId xmlns:p14="http://schemas.microsoft.com/office/powerpoint/2010/main" val="415836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A71B190-AFAB-4548-890D-EE540E794172}" type="datetimeFigureOut">
              <a:rPr lang="en-IN" smtClean="0"/>
              <a:t>26-09-2018</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D9F18AB-17C1-4A51-B081-D5BF2ED3115B}" type="slidenum">
              <a:rPr lang="en-IN" smtClean="0"/>
              <a:t>‹#›</a:t>
            </a:fld>
            <a:endParaRPr lang="en-IN"/>
          </a:p>
        </p:txBody>
      </p:sp>
    </p:spTree>
    <p:extLst>
      <p:ext uri="{BB962C8B-B14F-4D97-AF65-F5344CB8AC3E}">
        <p14:creationId xmlns:p14="http://schemas.microsoft.com/office/powerpoint/2010/main" val="3469345525"/>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 id="2147484015" r:id="rId13"/>
    <p:sldLayoutId id="2147484016" r:id="rId14"/>
    <p:sldLayoutId id="2147484017" r:id="rId15"/>
    <p:sldLayoutId id="214748401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29.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Title 3"/>
          <p:cNvSpPr>
            <a:spLocks noGrp="1"/>
          </p:cNvSpPr>
          <p:nvPr>
            <p:ph type="title"/>
          </p:nvPr>
        </p:nvSpPr>
        <p:spPr>
          <a:xfrm>
            <a:off x="1754487" y="489398"/>
            <a:ext cx="8877717" cy="3333449"/>
          </a:xfrm>
        </p:spPr>
        <p:txBody>
          <a:bodyPr>
            <a:normAutofit fontScale="90000"/>
          </a:bodyPr>
          <a:lstStyle/>
          <a:p>
            <a:r>
              <a:rPr lang="en-IN" sz="2700" dirty="0" smtClean="0">
                <a:latin typeface="Rockwell" panose="02060603020205020403" pitchFamily="18" charset="0"/>
                <a:ea typeface="Tahoma" panose="020B0604030504040204" pitchFamily="34" charset="0"/>
                <a:cs typeface="Tahoma" panose="020B0604030504040204" pitchFamily="34" charset="0"/>
              </a:rPr>
              <a:t>A PRESENTATION ON </a:t>
            </a:r>
            <a:r>
              <a:rPr lang="en-IN" dirty="0" smtClean="0">
                <a:latin typeface="Rockwell" panose="02060603020205020403" pitchFamily="18" charset="0"/>
                <a:ea typeface="Tahoma" panose="020B0604030504040204" pitchFamily="34" charset="0"/>
                <a:cs typeface="Tahoma" panose="020B0604030504040204" pitchFamily="34" charset="0"/>
              </a:rPr>
              <a:t/>
            </a:r>
            <a:br>
              <a:rPr lang="en-IN" dirty="0" smtClean="0">
                <a:latin typeface="Rockwell" panose="02060603020205020403" pitchFamily="18" charset="0"/>
                <a:ea typeface="Tahoma" panose="020B0604030504040204" pitchFamily="34" charset="0"/>
                <a:cs typeface="Tahoma" panose="020B0604030504040204" pitchFamily="34" charset="0"/>
              </a:rPr>
            </a:br>
            <a:r>
              <a:rPr lang="en-IN" dirty="0" smtClean="0">
                <a:latin typeface="Rockwell" panose="02060603020205020403" pitchFamily="18" charset="0"/>
                <a:ea typeface="Tahoma" panose="020B0604030504040204" pitchFamily="34" charset="0"/>
                <a:cs typeface="Tahoma" panose="020B0604030504040204" pitchFamily="34" charset="0"/>
              </a:rPr>
              <a:t>                  </a:t>
            </a:r>
            <a:br>
              <a:rPr lang="en-IN" dirty="0" smtClean="0">
                <a:latin typeface="Rockwell" panose="02060603020205020403" pitchFamily="18" charset="0"/>
                <a:ea typeface="Tahoma" panose="020B0604030504040204" pitchFamily="34" charset="0"/>
                <a:cs typeface="Tahoma" panose="020B0604030504040204" pitchFamily="34" charset="0"/>
              </a:rPr>
            </a:br>
            <a:r>
              <a:rPr lang="en-IN" dirty="0">
                <a:latin typeface="Rockwell" panose="02060603020205020403" pitchFamily="18" charset="0"/>
                <a:ea typeface="Tahoma" panose="020B0604030504040204" pitchFamily="34" charset="0"/>
                <a:cs typeface="Tahoma" panose="020B0604030504040204" pitchFamily="34" charset="0"/>
              </a:rPr>
              <a:t> </a:t>
            </a:r>
            <a:r>
              <a:rPr lang="en-IN" dirty="0" smtClean="0">
                <a:latin typeface="Rockwell" panose="02060603020205020403" pitchFamily="18" charset="0"/>
                <a:ea typeface="Tahoma" panose="020B0604030504040204" pitchFamily="34" charset="0"/>
                <a:cs typeface="Tahoma" panose="020B0604030504040204" pitchFamily="34" charset="0"/>
              </a:rPr>
              <a:t>       </a:t>
            </a:r>
            <a:r>
              <a:rPr lang="en-IN" sz="2200" dirty="0" smtClean="0">
                <a:latin typeface="Rockwell" panose="02060603020205020403" pitchFamily="18" charset="0"/>
                <a:ea typeface="Tahoma" panose="020B0604030504040204" pitchFamily="34" charset="0"/>
                <a:cs typeface="Tahoma" panose="020B0604030504040204" pitchFamily="34" charset="0"/>
              </a:rPr>
              <a:t>BY </a:t>
            </a:r>
            <a:r>
              <a:rPr lang="en-IN" dirty="0" smtClean="0">
                <a:latin typeface="Rockwell" panose="02060603020205020403" pitchFamily="18" charset="0"/>
                <a:ea typeface="Tahoma" panose="020B0604030504040204" pitchFamily="34" charset="0"/>
                <a:cs typeface="Tahoma" panose="020B0604030504040204" pitchFamily="34" charset="0"/>
              </a:rPr>
              <a:t>   </a:t>
            </a:r>
            <a:br>
              <a:rPr lang="en-IN" dirty="0" smtClean="0">
                <a:latin typeface="Rockwell" panose="02060603020205020403" pitchFamily="18" charset="0"/>
                <a:ea typeface="Tahoma" panose="020B0604030504040204" pitchFamily="34" charset="0"/>
                <a:cs typeface="Tahoma" panose="020B0604030504040204" pitchFamily="34" charset="0"/>
              </a:rPr>
            </a:br>
            <a:r>
              <a:rPr lang="en-IN" dirty="0">
                <a:latin typeface="Rockwell" panose="02060603020205020403" pitchFamily="18" charset="0"/>
                <a:ea typeface="Tahoma" panose="020B0604030504040204" pitchFamily="34" charset="0"/>
                <a:cs typeface="Tahoma" panose="020B0604030504040204" pitchFamily="34" charset="0"/>
              </a:rPr>
              <a:t> </a:t>
            </a:r>
            <a:r>
              <a:rPr lang="en-IN" dirty="0" smtClean="0">
                <a:latin typeface="Rockwell" panose="02060603020205020403" pitchFamily="18" charset="0"/>
                <a:ea typeface="Tahoma" panose="020B0604030504040204" pitchFamily="34" charset="0"/>
                <a:cs typeface="Tahoma" panose="020B0604030504040204" pitchFamily="34" charset="0"/>
              </a:rPr>
              <a:t>      </a:t>
            </a:r>
            <a:br>
              <a:rPr lang="en-IN" dirty="0" smtClean="0">
                <a:latin typeface="Rockwell" panose="02060603020205020403" pitchFamily="18" charset="0"/>
                <a:ea typeface="Tahoma" panose="020B0604030504040204" pitchFamily="34" charset="0"/>
                <a:cs typeface="Tahoma" panose="020B0604030504040204" pitchFamily="34" charset="0"/>
              </a:rPr>
            </a:br>
            <a:r>
              <a:rPr lang="en-IN" dirty="0">
                <a:solidFill>
                  <a:srgbClr val="FF0000"/>
                </a:solidFill>
                <a:latin typeface="Rockwell" panose="02060603020205020403" pitchFamily="18" charset="0"/>
                <a:ea typeface="Tahoma" panose="020B0604030504040204" pitchFamily="34" charset="0"/>
                <a:cs typeface="Tahoma" panose="020B0604030504040204" pitchFamily="34" charset="0"/>
              </a:rPr>
              <a:t> </a:t>
            </a:r>
            <a:r>
              <a:rPr lang="en-IN" dirty="0" smtClean="0">
                <a:solidFill>
                  <a:srgbClr val="FF0000"/>
                </a:solidFill>
                <a:latin typeface="Rockwell" panose="02060603020205020403" pitchFamily="18" charset="0"/>
                <a:ea typeface="Tahoma" panose="020B0604030504040204" pitchFamily="34" charset="0"/>
                <a:cs typeface="Tahoma" panose="020B0604030504040204" pitchFamily="34" charset="0"/>
              </a:rPr>
              <a:t>     </a:t>
            </a:r>
            <a:r>
              <a:rPr lang="en-IN" b="1" dirty="0" smtClean="0">
                <a:solidFill>
                  <a:srgbClr val="FF0000"/>
                </a:solidFill>
                <a:effectLst>
                  <a:outerShdw blurRad="38100" dist="38100" dir="2700000" algn="tl">
                    <a:srgbClr val="000000">
                      <a:alpha val="43137"/>
                    </a:srgbClr>
                  </a:outerShdw>
                </a:effectLst>
                <a:latin typeface="Rockwell" panose="02060603020205020403" pitchFamily="18" charset="0"/>
                <a:ea typeface="Tahoma" panose="020B0604030504040204" pitchFamily="34" charset="0"/>
                <a:cs typeface="Tahoma" panose="020B0604030504040204" pitchFamily="34" charset="0"/>
              </a:rPr>
              <a:t>NARAYANA </a:t>
            </a:r>
            <a:r>
              <a:rPr lang="en-IN" b="1" dirty="0">
                <a:solidFill>
                  <a:srgbClr val="FF0000"/>
                </a:solidFill>
                <a:effectLst>
                  <a:outerShdw blurRad="38100" dist="38100" dir="2700000" algn="tl">
                    <a:srgbClr val="000000">
                      <a:alpha val="43137"/>
                    </a:srgbClr>
                  </a:outerShdw>
                </a:effectLst>
                <a:latin typeface="Rockwell" panose="02060603020205020403" pitchFamily="18" charset="0"/>
                <a:ea typeface="Tahoma" panose="020B0604030504040204" pitchFamily="34" charset="0"/>
                <a:cs typeface="Tahoma" panose="020B0604030504040204" pitchFamily="34" charset="0"/>
              </a:rPr>
              <a:t>REDDY CHINNAPU REDDY    </a:t>
            </a:r>
            <a:r>
              <a:rPr lang="en-IN" b="1" dirty="0">
                <a:effectLst>
                  <a:outerShdw blurRad="38100" dist="38100" dir="2700000" algn="tl">
                    <a:srgbClr val="000000">
                      <a:alpha val="43137"/>
                    </a:srgbClr>
                  </a:outerShdw>
                </a:effectLst>
                <a:latin typeface="Rockwell" panose="02060603020205020403" pitchFamily="18" charset="0"/>
                <a:ea typeface="Tahoma" panose="020B0604030504040204" pitchFamily="34" charset="0"/>
                <a:cs typeface="Tahoma" panose="020B0604030504040204" pitchFamily="34" charset="0"/>
              </a:rPr>
              <a:t/>
            </a:r>
            <a:br>
              <a:rPr lang="en-IN" b="1" dirty="0">
                <a:effectLst>
                  <a:outerShdw blurRad="38100" dist="38100" dir="2700000" algn="tl">
                    <a:srgbClr val="000000">
                      <a:alpha val="43137"/>
                    </a:srgbClr>
                  </a:outerShdw>
                </a:effectLst>
                <a:latin typeface="Rockwell" panose="02060603020205020403" pitchFamily="18" charset="0"/>
                <a:ea typeface="Tahoma" panose="020B0604030504040204" pitchFamily="34" charset="0"/>
                <a:cs typeface="Tahoma" panose="020B0604030504040204" pitchFamily="34" charset="0"/>
              </a:rPr>
            </a:br>
            <a:r>
              <a:rPr lang="en-IN" b="1" dirty="0" smtClean="0">
                <a:effectLst>
                  <a:outerShdw blurRad="38100" dist="38100" dir="2700000" algn="tl">
                    <a:srgbClr val="000000">
                      <a:alpha val="43137"/>
                    </a:srgbClr>
                  </a:outerShdw>
                </a:effectLst>
                <a:latin typeface="Rockwell" panose="02060603020205020403" pitchFamily="18" charset="0"/>
                <a:ea typeface="Tahoma" panose="020B0604030504040204" pitchFamily="34" charset="0"/>
                <a:cs typeface="Tahoma" panose="020B0604030504040204" pitchFamily="34" charset="0"/>
              </a:rPr>
              <a:t>                                                          </a:t>
            </a:r>
            <a:endParaRPr lang="en-IN" b="1" dirty="0">
              <a:effectLst>
                <a:outerShdw blurRad="38100" dist="38100" dir="2700000" algn="tl">
                  <a:srgbClr val="000000">
                    <a:alpha val="43137"/>
                  </a:srgbClr>
                </a:outerShdw>
              </a:effectLst>
              <a:latin typeface="Rockwell" panose="02060603020205020403" pitchFamily="18"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4141" y="360609"/>
            <a:ext cx="3486150" cy="666750"/>
          </a:xfrm>
          <a:prstGeom prst="rect">
            <a:avLst/>
          </a:prstGeom>
        </p:spPr>
      </p:pic>
    </p:spTree>
    <p:extLst>
      <p:ext uri="{BB962C8B-B14F-4D97-AF65-F5344CB8AC3E}">
        <p14:creationId xmlns:p14="http://schemas.microsoft.com/office/powerpoint/2010/main" val="4154746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6930" y="263502"/>
            <a:ext cx="8911687" cy="792566"/>
          </a:xfrm>
        </p:spPr>
        <p:txBody>
          <a:bodyPr/>
          <a:lstStyle/>
          <a:p>
            <a:r>
              <a:rPr lang="en-IN" b="1" dirty="0" smtClean="0">
                <a:latin typeface="Rockwell" panose="02060603020205020403" pitchFamily="18" charset="0"/>
              </a:rPr>
              <a:t>HYDROCARBON FUEL CELL (GAS)</a:t>
            </a:r>
            <a:endParaRPr lang="en-IN" b="1" dirty="0">
              <a:latin typeface="Rockwell" panose="020606030202050204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92390" y="659785"/>
            <a:ext cx="2549356" cy="5419043"/>
          </a:xfrm>
        </p:spPr>
      </p:pic>
      <p:sp>
        <p:nvSpPr>
          <p:cNvPr id="5" name="Rectangle 4"/>
          <p:cNvSpPr/>
          <p:nvPr/>
        </p:nvSpPr>
        <p:spPr>
          <a:xfrm>
            <a:off x="1526930" y="1146220"/>
            <a:ext cx="8132885" cy="4893647"/>
          </a:xfrm>
          <a:prstGeom prst="rect">
            <a:avLst/>
          </a:prstGeom>
        </p:spPr>
        <p:txBody>
          <a:bodyPr wrap="square">
            <a:spAutoFit/>
          </a:bodyPr>
          <a:lstStyle/>
          <a:p>
            <a:pPr marL="285750" indent="-285750" algn="just">
              <a:buFont typeface="Wingdings" panose="05000000000000000000" pitchFamily="2" charset="2"/>
              <a:buChar char="Ø"/>
            </a:pPr>
            <a:r>
              <a:rPr lang="en-IN" sz="2400" dirty="0">
                <a:latin typeface="Rockwell" panose="02060603020205020403" pitchFamily="18" charset="0"/>
              </a:rPr>
              <a:t>The fuel cell is basically an energy-conversion device in which chemical energy is isothermally converted into dc electricity</a:t>
            </a:r>
            <a:r>
              <a:rPr lang="en-IN" sz="2400" dirty="0" smtClean="0">
                <a:latin typeface="Rockwell" panose="02060603020205020403" pitchFamily="18" charset="0"/>
              </a:rPr>
              <a:t>.</a:t>
            </a:r>
          </a:p>
          <a:p>
            <a:pPr marL="285750" indent="-285750" algn="just">
              <a:buFont typeface="Wingdings" panose="05000000000000000000" pitchFamily="2" charset="2"/>
              <a:buChar char="Ø"/>
            </a:pPr>
            <a:r>
              <a:rPr lang="en-IN" sz="2400" dirty="0" smtClean="0">
                <a:latin typeface="Rockwell" panose="02060603020205020403" pitchFamily="18" charset="0"/>
              </a:rPr>
              <a:t> </a:t>
            </a:r>
            <a:r>
              <a:rPr lang="en-IN" sz="2400" dirty="0">
                <a:latin typeface="Rockwell" panose="02060603020205020403" pitchFamily="18" charset="0"/>
              </a:rPr>
              <a:t>Several types of fuel cell systems have been developed, including the hydrogen-oxygen system used in certain space missions, but many of them employ fuels that are expensive and not readily available</a:t>
            </a:r>
            <a:r>
              <a:rPr lang="en-IN" sz="2400" dirty="0" smtClean="0">
                <a:latin typeface="Rockwell" panose="02060603020205020403" pitchFamily="18" charset="0"/>
              </a:rPr>
              <a:t>.</a:t>
            </a:r>
          </a:p>
          <a:p>
            <a:pPr marL="285750" indent="-285750" algn="just">
              <a:buFont typeface="Wingdings" panose="05000000000000000000" pitchFamily="2" charset="2"/>
              <a:buChar char="Ø"/>
            </a:pPr>
            <a:r>
              <a:rPr lang="en-IN" sz="2400" dirty="0" smtClean="0">
                <a:latin typeface="Rockwell" panose="02060603020205020403" pitchFamily="18" charset="0"/>
              </a:rPr>
              <a:t> </a:t>
            </a:r>
            <a:r>
              <a:rPr lang="en-IN" sz="2400" dirty="0">
                <a:latin typeface="Rockwell" panose="02060603020205020403" pitchFamily="18" charset="0"/>
              </a:rPr>
              <a:t>Considerable research and development work is being done on hydrocarbon-air systems, which use air and "real-world" fuels</a:t>
            </a:r>
            <a:r>
              <a:rPr lang="en-IN" sz="2400" dirty="0" smtClean="0">
                <a:latin typeface="Rockwell" panose="02060603020205020403" pitchFamily="18" charset="0"/>
              </a:rPr>
              <a:t>.</a:t>
            </a:r>
          </a:p>
          <a:p>
            <a:pPr marL="285750" indent="-285750" algn="just">
              <a:buFont typeface="Wingdings" panose="05000000000000000000" pitchFamily="2" charset="2"/>
              <a:buChar char="Ø"/>
            </a:pPr>
            <a:r>
              <a:rPr lang="en-IN" sz="2400" dirty="0" smtClean="0">
                <a:latin typeface="Rockwell" panose="02060603020205020403" pitchFamily="18" charset="0"/>
              </a:rPr>
              <a:t> </a:t>
            </a:r>
            <a:r>
              <a:rPr lang="en-IN" sz="2400" dirty="0">
                <a:latin typeface="Rockwell" panose="02060603020205020403" pitchFamily="18" charset="0"/>
              </a:rPr>
              <a:t>In the direct-oxidation cells, the hydrocarbon fuel is oxidized directly at the fuel electrode</a:t>
            </a:r>
            <a:r>
              <a:rPr lang="en-IN" sz="2400" dirty="0" smtClean="0">
                <a:latin typeface="Rockwell" panose="02060603020205020403" pitchFamily="18" charset="0"/>
              </a:rPr>
              <a:t>.</a:t>
            </a:r>
          </a:p>
        </p:txBody>
      </p:sp>
    </p:spTree>
    <p:extLst>
      <p:ext uri="{BB962C8B-B14F-4D97-AF65-F5344CB8AC3E}">
        <p14:creationId xmlns:p14="http://schemas.microsoft.com/office/powerpoint/2010/main" val="503929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286" y="160086"/>
            <a:ext cx="8911687" cy="822553"/>
          </a:xfrm>
        </p:spPr>
        <p:txBody>
          <a:bodyPr/>
          <a:lstStyle/>
          <a:p>
            <a:r>
              <a:rPr lang="en-IN" b="1" dirty="0" smtClean="0">
                <a:latin typeface="Rockwell" panose="02060603020205020403" pitchFamily="18" charset="0"/>
              </a:rPr>
              <a:t>Contd…</a:t>
            </a:r>
            <a:endParaRPr lang="en-IN" b="1" dirty="0">
              <a:latin typeface="Rockwell" panose="02060603020205020403" pitchFamily="18" charset="0"/>
            </a:endParaRPr>
          </a:p>
        </p:txBody>
      </p:sp>
      <p:sp>
        <p:nvSpPr>
          <p:cNvPr id="3" name="Content Placeholder 2"/>
          <p:cNvSpPr>
            <a:spLocks noGrp="1"/>
          </p:cNvSpPr>
          <p:nvPr>
            <p:ph idx="1"/>
          </p:nvPr>
        </p:nvSpPr>
        <p:spPr>
          <a:xfrm>
            <a:off x="1610286" y="1232847"/>
            <a:ext cx="8915400" cy="4649337"/>
          </a:xfrm>
        </p:spPr>
        <p:txBody>
          <a:bodyPr/>
          <a:lstStyle/>
          <a:p>
            <a:pPr marL="285750" indent="-285750" algn="just">
              <a:buFont typeface="Wingdings" panose="05000000000000000000" pitchFamily="2" charset="2"/>
              <a:buChar char="Ø"/>
            </a:pPr>
            <a:r>
              <a:rPr lang="en-IN" dirty="0"/>
              <a:t> </a:t>
            </a:r>
            <a:r>
              <a:rPr lang="en-IN" sz="2400" dirty="0">
                <a:latin typeface="Rockwell" panose="02060603020205020403" pitchFamily="18" charset="0"/>
              </a:rPr>
              <a:t>Because of reaction problems at the electrode, these cells are still in their early stages of development.</a:t>
            </a:r>
          </a:p>
          <a:p>
            <a:pPr marL="285750" indent="-285750" algn="just">
              <a:buFont typeface="Wingdings" panose="05000000000000000000" pitchFamily="2" charset="2"/>
              <a:buChar char="Ø"/>
            </a:pPr>
            <a:r>
              <a:rPr lang="en-IN" sz="2400" dirty="0">
                <a:latin typeface="Rockwell" panose="02060603020205020403" pitchFamily="18" charset="0"/>
              </a:rPr>
              <a:t>In the indirect-oxidation cells, now in the systems engineering development stage, the hydrocarbon fuel is converted into an impure hydrogen, which may then be purified to a certain degree and injected into the fuel cell modules.</a:t>
            </a:r>
          </a:p>
          <a:p>
            <a:pPr marL="285750" indent="-285750" algn="just">
              <a:buFont typeface="Wingdings" panose="05000000000000000000" pitchFamily="2" charset="2"/>
              <a:buChar char="Ø"/>
            </a:pPr>
            <a:r>
              <a:rPr lang="en-IN" sz="2400" dirty="0">
                <a:latin typeface="Rockwell" panose="02060603020205020403" pitchFamily="18" charset="0"/>
              </a:rPr>
              <a:t> Initial applications will probably be in the military, because of the fuel flexibility and ease of maintenance inherent in these fuel cell systems.</a:t>
            </a:r>
          </a:p>
          <a:p>
            <a:pPr algn="just"/>
            <a:endParaRPr lang="en-IN" dirty="0"/>
          </a:p>
        </p:txBody>
      </p:sp>
    </p:spTree>
    <p:extLst>
      <p:ext uri="{BB962C8B-B14F-4D97-AF65-F5344CB8AC3E}">
        <p14:creationId xmlns:p14="http://schemas.microsoft.com/office/powerpoint/2010/main" val="299373323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9933" y="171921"/>
            <a:ext cx="8911687" cy="783442"/>
          </a:xfrm>
        </p:spPr>
        <p:txBody>
          <a:bodyPr>
            <a:noAutofit/>
          </a:bodyPr>
          <a:lstStyle/>
          <a:p>
            <a:r>
              <a:rPr lang="en-IN" b="1" dirty="0" smtClean="0">
                <a:latin typeface="Rockwell" panose="02060603020205020403" pitchFamily="18" charset="0"/>
              </a:rPr>
              <a:t>AMMONIA–OXYGEN FUEL CELL</a:t>
            </a:r>
            <a:br>
              <a:rPr lang="en-IN" b="1" dirty="0" smtClean="0">
                <a:latin typeface="Rockwell" panose="02060603020205020403" pitchFamily="18" charset="0"/>
              </a:rPr>
            </a:br>
            <a:endParaRPr lang="en-IN" b="1" dirty="0">
              <a:latin typeface="Rockwell" panose="02060603020205020403" pitchFamily="18" charset="0"/>
            </a:endParaRPr>
          </a:p>
        </p:txBody>
      </p:sp>
      <p:sp>
        <p:nvSpPr>
          <p:cNvPr id="3" name="Rectangle 2"/>
          <p:cNvSpPr/>
          <p:nvPr/>
        </p:nvSpPr>
        <p:spPr>
          <a:xfrm>
            <a:off x="1659933" y="1116444"/>
            <a:ext cx="6668792" cy="5744008"/>
          </a:xfrm>
          <a:prstGeom prst="rect">
            <a:avLst/>
          </a:prstGeom>
        </p:spPr>
        <p:txBody>
          <a:bodyPr wrap="square">
            <a:spAutoFit/>
          </a:bodyPr>
          <a:lstStyle/>
          <a:p>
            <a:pPr marL="514350" indent="-285750" algn="just">
              <a:lnSpc>
                <a:spcPct val="89000"/>
              </a:lnSpc>
              <a:spcAft>
                <a:spcPts val="0"/>
              </a:spcAft>
              <a:buFont typeface="Wingdings" panose="05000000000000000000" pitchFamily="2" charset="2"/>
              <a:buChar char="Ø"/>
            </a:pPr>
            <a:r>
              <a:rPr lang="en-IN" sz="2400" dirty="0">
                <a:latin typeface="Rockwell" panose="02060603020205020403" pitchFamily="18" charset="0"/>
                <a:ea typeface="Times New Roman" panose="02020603050405020304" pitchFamily="18" charset="0"/>
                <a:cs typeface="Arial" panose="020B0604020202020204" pitchFamily="34" charset="0"/>
              </a:rPr>
              <a:t>A diagram of the operating principle of direct ammonia fuel cells based on an alkaline electrolyte is shown in </a:t>
            </a:r>
            <a:r>
              <a:rPr lang="en-IN" sz="2400" dirty="0" smtClean="0">
                <a:latin typeface="Rockwell" panose="02060603020205020403" pitchFamily="18" charset="0"/>
                <a:ea typeface="Times New Roman" panose="02020603050405020304" pitchFamily="18" charset="0"/>
                <a:cs typeface="Arial" panose="020B0604020202020204" pitchFamily="34" charset="0"/>
              </a:rPr>
              <a:t>Figure.</a:t>
            </a:r>
          </a:p>
          <a:p>
            <a:pPr marL="514350" indent="-285750" algn="just">
              <a:lnSpc>
                <a:spcPct val="89000"/>
              </a:lnSpc>
              <a:spcAft>
                <a:spcPts val="0"/>
              </a:spcAft>
              <a:buFont typeface="Wingdings" panose="05000000000000000000" pitchFamily="2" charset="2"/>
              <a:buChar char="Ø"/>
            </a:pPr>
            <a:r>
              <a:rPr lang="en-IN" sz="2400" dirty="0" smtClean="0">
                <a:latin typeface="Rockwell" panose="02060603020205020403" pitchFamily="18" charset="0"/>
                <a:ea typeface="Times New Roman" panose="02020603050405020304" pitchFamily="18" charset="0"/>
                <a:cs typeface="Arial" panose="020B0604020202020204" pitchFamily="34" charset="0"/>
              </a:rPr>
              <a:t> </a:t>
            </a:r>
            <a:r>
              <a:rPr lang="en-IN" sz="2400" dirty="0">
                <a:latin typeface="Rockwell" panose="02060603020205020403" pitchFamily="18" charset="0"/>
                <a:ea typeface="Times New Roman" panose="02020603050405020304" pitchFamily="18" charset="0"/>
                <a:cs typeface="Arial" panose="020B0604020202020204" pitchFamily="34" charset="0"/>
              </a:rPr>
              <a:t>At the cathode, oxygen is reduced to OH</a:t>
            </a:r>
            <a:r>
              <a:rPr lang="en-IN" sz="2400" baseline="30000" dirty="0">
                <a:latin typeface="Rockwell" panose="02060603020205020403" pitchFamily="18" charset="0"/>
                <a:ea typeface="Times New Roman" panose="02020603050405020304" pitchFamily="18" charset="0"/>
                <a:cs typeface="Arial" panose="020B0604020202020204" pitchFamily="34" charset="0"/>
              </a:rPr>
              <a:t>−</a:t>
            </a:r>
            <a:r>
              <a:rPr lang="en-IN" sz="2400" dirty="0">
                <a:latin typeface="Rockwell" panose="02060603020205020403" pitchFamily="18" charset="0"/>
                <a:ea typeface="Times New Roman" panose="02020603050405020304" pitchFamily="18" charset="0"/>
                <a:cs typeface="Arial" panose="020B0604020202020204" pitchFamily="34" charset="0"/>
              </a:rPr>
              <a:t> ions in the presence of water, as in other alkaline fuel cells. </a:t>
            </a:r>
            <a:endParaRPr lang="en-IN" sz="2400" dirty="0" smtClean="0">
              <a:latin typeface="Rockwell" panose="02060603020205020403" pitchFamily="18" charset="0"/>
              <a:ea typeface="Times New Roman" panose="02020603050405020304" pitchFamily="18" charset="0"/>
              <a:cs typeface="Arial" panose="020B0604020202020204" pitchFamily="34" charset="0"/>
            </a:endParaRPr>
          </a:p>
          <a:p>
            <a:pPr marL="514350" indent="-285750" algn="just">
              <a:lnSpc>
                <a:spcPct val="89000"/>
              </a:lnSpc>
              <a:spcAft>
                <a:spcPts val="0"/>
              </a:spcAft>
              <a:buFont typeface="Wingdings" panose="05000000000000000000" pitchFamily="2" charset="2"/>
              <a:buChar char="Ø"/>
            </a:pPr>
            <a:r>
              <a:rPr lang="en-IN" sz="2400" dirty="0" smtClean="0">
                <a:latin typeface="Rockwell" panose="02060603020205020403" pitchFamily="18" charset="0"/>
                <a:ea typeface="Times New Roman" panose="02020603050405020304" pitchFamily="18" charset="0"/>
                <a:cs typeface="Arial" panose="020B0604020202020204" pitchFamily="34" charset="0"/>
              </a:rPr>
              <a:t>This </a:t>
            </a:r>
            <a:r>
              <a:rPr lang="en-IN" sz="2400" dirty="0">
                <a:latin typeface="Rockwell" panose="02060603020205020403" pitchFamily="18" charset="0"/>
                <a:ea typeface="Times New Roman" panose="02020603050405020304" pitchFamily="18" charset="0"/>
                <a:cs typeface="Arial" panose="020B0604020202020204" pitchFamily="34" charset="0"/>
              </a:rPr>
              <a:t>yields hydroxide ions which then transfer to the anode and react with ammonia to form nitrogen and </a:t>
            </a:r>
            <a:r>
              <a:rPr lang="en-IN" sz="2400" dirty="0" smtClean="0">
                <a:latin typeface="Rockwell" panose="02060603020205020403" pitchFamily="18" charset="0"/>
                <a:ea typeface="Times New Roman" panose="02020603050405020304" pitchFamily="18" charset="0"/>
                <a:cs typeface="Arial" panose="020B0604020202020204" pitchFamily="34" charset="0"/>
              </a:rPr>
              <a:t>water</a:t>
            </a:r>
          </a:p>
          <a:p>
            <a:pPr marL="228600" algn="just">
              <a:lnSpc>
                <a:spcPct val="89000"/>
              </a:lnSpc>
              <a:spcAft>
                <a:spcPts val="0"/>
              </a:spcAft>
            </a:pPr>
            <a:endParaRPr lang="en-IN" sz="2400" dirty="0" smtClean="0">
              <a:latin typeface="Rockwell" panose="02060603020205020403" pitchFamily="18" charset="0"/>
              <a:ea typeface="Times New Roman" panose="02020603050405020304" pitchFamily="18" charset="0"/>
              <a:cs typeface="Arial" panose="020B0604020202020204" pitchFamily="34" charset="0"/>
            </a:endParaRPr>
          </a:p>
          <a:p>
            <a:pPr marL="514350" indent="-285750" algn="just">
              <a:lnSpc>
                <a:spcPct val="89000"/>
              </a:lnSpc>
              <a:buFont typeface="Wingdings" panose="05000000000000000000" pitchFamily="2" charset="2"/>
              <a:buChar char="Ø"/>
            </a:pPr>
            <a:r>
              <a:rPr lang="en-IN" sz="2400" dirty="0">
                <a:latin typeface="Rockwell" panose="02060603020205020403" pitchFamily="18" charset="0"/>
              </a:rPr>
              <a:t>O</a:t>
            </a:r>
            <a:r>
              <a:rPr lang="en-IN" sz="2400" baseline="-25000" dirty="0">
                <a:latin typeface="Rockwell" panose="02060603020205020403" pitchFamily="18" charset="0"/>
              </a:rPr>
              <a:t>2</a:t>
            </a:r>
            <a:r>
              <a:rPr lang="en-IN" sz="2400" dirty="0">
                <a:latin typeface="Rockwell" panose="02060603020205020403" pitchFamily="18" charset="0"/>
              </a:rPr>
              <a:t> + 2H</a:t>
            </a:r>
            <a:r>
              <a:rPr lang="en-IN" sz="2400" baseline="-25000" dirty="0">
                <a:latin typeface="Rockwell" panose="02060603020205020403" pitchFamily="18" charset="0"/>
              </a:rPr>
              <a:t>2</a:t>
            </a:r>
            <a:r>
              <a:rPr lang="en-IN" sz="2400" dirty="0">
                <a:latin typeface="Rockwell" panose="02060603020205020403" pitchFamily="18" charset="0"/>
              </a:rPr>
              <a:t>O + 4e</a:t>
            </a:r>
            <a:r>
              <a:rPr lang="en-IN" sz="2400" baseline="30000" dirty="0">
                <a:latin typeface="Rockwell" panose="02060603020205020403" pitchFamily="18" charset="0"/>
              </a:rPr>
              <a:t>−</a:t>
            </a:r>
            <a:r>
              <a:rPr lang="en-IN" sz="2400" dirty="0">
                <a:latin typeface="Rockwell" panose="02060603020205020403" pitchFamily="18" charset="0"/>
              </a:rPr>
              <a:t> </a:t>
            </a:r>
            <a:r>
              <a:rPr lang="en-IN" sz="2400" i="1" dirty="0">
                <a:latin typeface="Rockwell" panose="02060603020205020403" pitchFamily="18" charset="0"/>
              </a:rPr>
              <a:t>→</a:t>
            </a:r>
            <a:r>
              <a:rPr lang="en-IN" sz="2400" dirty="0">
                <a:latin typeface="Rockwell" panose="02060603020205020403" pitchFamily="18" charset="0"/>
              </a:rPr>
              <a:t> 4 OH</a:t>
            </a:r>
            <a:r>
              <a:rPr lang="en-IN" sz="2400" baseline="30000" dirty="0">
                <a:latin typeface="Rockwell" panose="02060603020205020403" pitchFamily="18" charset="0"/>
              </a:rPr>
              <a:t>−</a:t>
            </a:r>
            <a:r>
              <a:rPr lang="en-IN" sz="2400" dirty="0">
                <a:latin typeface="Rockwell" panose="02060603020205020403" pitchFamily="18" charset="0"/>
              </a:rPr>
              <a:t>    cathode reaction   </a:t>
            </a:r>
            <a:r>
              <a:rPr lang="en-IN" sz="2400" i="1" dirty="0">
                <a:latin typeface="Rockwell" panose="02060603020205020403" pitchFamily="18" charset="0"/>
              </a:rPr>
              <a:t>E</a:t>
            </a:r>
            <a:r>
              <a:rPr lang="en-IN" sz="2400" baseline="30000" dirty="0">
                <a:latin typeface="Rockwell" panose="02060603020205020403" pitchFamily="18" charset="0"/>
              </a:rPr>
              <a:t>0</a:t>
            </a:r>
            <a:r>
              <a:rPr lang="en-IN" sz="2400" dirty="0">
                <a:latin typeface="Rockwell" panose="02060603020205020403" pitchFamily="18" charset="0"/>
              </a:rPr>
              <a:t> = + 0.40 V 2NH</a:t>
            </a:r>
            <a:r>
              <a:rPr lang="en-IN" sz="2400" baseline="-25000" dirty="0">
                <a:latin typeface="Rockwell" panose="02060603020205020403" pitchFamily="18" charset="0"/>
              </a:rPr>
              <a:t>3</a:t>
            </a:r>
            <a:r>
              <a:rPr lang="en-IN" sz="2400" dirty="0">
                <a:latin typeface="Rockwell" panose="02060603020205020403" pitchFamily="18" charset="0"/>
              </a:rPr>
              <a:t> + </a:t>
            </a:r>
            <a:r>
              <a:rPr lang="en-IN" sz="2400" dirty="0" smtClean="0">
                <a:latin typeface="Rockwell" panose="02060603020205020403" pitchFamily="18" charset="0"/>
              </a:rPr>
              <a:t>6</a:t>
            </a:r>
          </a:p>
          <a:p>
            <a:pPr marL="514350" indent="-285750" algn="just">
              <a:lnSpc>
                <a:spcPct val="89000"/>
              </a:lnSpc>
              <a:buFont typeface="Wingdings" panose="05000000000000000000" pitchFamily="2" charset="2"/>
              <a:buChar char="Ø"/>
            </a:pPr>
            <a:r>
              <a:rPr lang="en-IN" sz="2400" dirty="0" smtClean="0">
                <a:latin typeface="Rockwell" panose="02060603020205020403" pitchFamily="18" charset="0"/>
              </a:rPr>
              <a:t> </a:t>
            </a:r>
            <a:r>
              <a:rPr lang="en-IN" sz="2400" dirty="0">
                <a:latin typeface="Rockwell" panose="02060603020205020403" pitchFamily="18" charset="0"/>
              </a:rPr>
              <a:t>OH</a:t>
            </a:r>
            <a:r>
              <a:rPr lang="en-IN" sz="2400" baseline="30000" dirty="0">
                <a:latin typeface="Rockwell" panose="02060603020205020403" pitchFamily="18" charset="0"/>
              </a:rPr>
              <a:t>−</a:t>
            </a:r>
            <a:r>
              <a:rPr lang="en-IN" sz="2400" dirty="0">
                <a:latin typeface="Rockwell" panose="02060603020205020403" pitchFamily="18" charset="0"/>
              </a:rPr>
              <a:t> </a:t>
            </a:r>
            <a:r>
              <a:rPr lang="en-IN" sz="2400" i="1" dirty="0">
                <a:latin typeface="Rockwell" panose="02060603020205020403" pitchFamily="18" charset="0"/>
              </a:rPr>
              <a:t>→</a:t>
            </a:r>
            <a:r>
              <a:rPr lang="en-IN" sz="2400" dirty="0">
                <a:latin typeface="Rockwell" panose="02060603020205020403" pitchFamily="18" charset="0"/>
              </a:rPr>
              <a:t> N</a:t>
            </a:r>
            <a:r>
              <a:rPr lang="en-IN" sz="2400" baseline="-25000" dirty="0">
                <a:latin typeface="Rockwell" panose="02060603020205020403" pitchFamily="18" charset="0"/>
              </a:rPr>
              <a:t>2</a:t>
            </a:r>
            <a:r>
              <a:rPr lang="en-IN" sz="2400" dirty="0">
                <a:latin typeface="Rockwell" panose="02060603020205020403" pitchFamily="18" charset="0"/>
              </a:rPr>
              <a:t> + 6H</a:t>
            </a:r>
            <a:r>
              <a:rPr lang="en-IN" sz="2400" baseline="-25000" dirty="0">
                <a:latin typeface="Rockwell" panose="02060603020205020403" pitchFamily="18" charset="0"/>
              </a:rPr>
              <a:t>2</a:t>
            </a:r>
            <a:r>
              <a:rPr lang="en-IN" sz="2400" dirty="0">
                <a:latin typeface="Rockwell" panose="02060603020205020403" pitchFamily="18" charset="0"/>
              </a:rPr>
              <a:t>O + 6 e</a:t>
            </a:r>
            <a:r>
              <a:rPr lang="en-IN" sz="2400" baseline="30000" dirty="0">
                <a:latin typeface="Rockwell" panose="02060603020205020403" pitchFamily="18" charset="0"/>
              </a:rPr>
              <a:t>−</a:t>
            </a:r>
            <a:r>
              <a:rPr lang="en-IN" sz="2400" dirty="0">
                <a:latin typeface="Rockwell" panose="02060603020205020403" pitchFamily="18" charset="0"/>
              </a:rPr>
              <a:t>    anode reaction   </a:t>
            </a:r>
            <a:r>
              <a:rPr lang="en-IN" sz="2400" i="1" dirty="0">
                <a:latin typeface="Rockwell" panose="02060603020205020403" pitchFamily="18" charset="0"/>
              </a:rPr>
              <a:t>E</a:t>
            </a:r>
            <a:r>
              <a:rPr lang="en-IN" sz="2400" baseline="30000" dirty="0">
                <a:latin typeface="Rockwell" panose="02060603020205020403" pitchFamily="18" charset="0"/>
              </a:rPr>
              <a:t>0</a:t>
            </a:r>
            <a:r>
              <a:rPr lang="en-IN" sz="2400" dirty="0">
                <a:latin typeface="Rockwell" panose="02060603020205020403" pitchFamily="18" charset="0"/>
              </a:rPr>
              <a:t> = − 0.77 V 4NH</a:t>
            </a:r>
            <a:r>
              <a:rPr lang="en-IN" sz="2400" baseline="-25000" dirty="0">
                <a:latin typeface="Rockwell" panose="02060603020205020403" pitchFamily="18" charset="0"/>
              </a:rPr>
              <a:t>3</a:t>
            </a:r>
            <a:r>
              <a:rPr lang="en-IN" sz="2400" dirty="0">
                <a:latin typeface="Rockwell" panose="02060603020205020403" pitchFamily="18" charset="0"/>
              </a:rPr>
              <a:t> + 3 O</a:t>
            </a:r>
            <a:r>
              <a:rPr lang="en-IN" sz="2400" baseline="-25000" dirty="0">
                <a:latin typeface="Rockwell" panose="02060603020205020403" pitchFamily="18" charset="0"/>
              </a:rPr>
              <a:t>2</a:t>
            </a:r>
            <a:r>
              <a:rPr lang="en-IN" sz="2400" dirty="0">
                <a:latin typeface="Rockwell" panose="02060603020205020403" pitchFamily="18" charset="0"/>
              </a:rPr>
              <a:t> </a:t>
            </a:r>
            <a:r>
              <a:rPr lang="en-IN" sz="2400" i="1" dirty="0">
                <a:latin typeface="Rockwell" panose="02060603020205020403" pitchFamily="18" charset="0"/>
              </a:rPr>
              <a:t>→</a:t>
            </a:r>
            <a:r>
              <a:rPr lang="en-IN" sz="2400" dirty="0">
                <a:latin typeface="Rockwell" panose="02060603020205020403" pitchFamily="18" charset="0"/>
              </a:rPr>
              <a:t> </a:t>
            </a:r>
            <a:endParaRPr lang="en-IN" sz="2400" dirty="0" smtClean="0">
              <a:latin typeface="Rockwell" panose="02060603020205020403" pitchFamily="18" charset="0"/>
            </a:endParaRPr>
          </a:p>
          <a:p>
            <a:pPr marL="514350" indent="-285750" algn="just">
              <a:lnSpc>
                <a:spcPct val="89000"/>
              </a:lnSpc>
              <a:buFont typeface="Wingdings" panose="05000000000000000000" pitchFamily="2" charset="2"/>
              <a:buChar char="Ø"/>
            </a:pPr>
            <a:r>
              <a:rPr lang="en-IN" sz="2400" dirty="0" smtClean="0">
                <a:latin typeface="Rockwell" panose="02060603020205020403" pitchFamily="18" charset="0"/>
              </a:rPr>
              <a:t>2 </a:t>
            </a:r>
            <a:r>
              <a:rPr lang="en-IN" sz="2400" dirty="0">
                <a:latin typeface="Rockwell" panose="02060603020205020403" pitchFamily="18" charset="0"/>
              </a:rPr>
              <a:t>N</a:t>
            </a:r>
            <a:r>
              <a:rPr lang="en-IN" sz="2400" baseline="-25000" dirty="0">
                <a:latin typeface="Rockwell" panose="02060603020205020403" pitchFamily="18" charset="0"/>
              </a:rPr>
              <a:t>2</a:t>
            </a:r>
            <a:r>
              <a:rPr lang="en-IN" sz="2400" dirty="0">
                <a:latin typeface="Rockwell" panose="02060603020205020403" pitchFamily="18" charset="0"/>
              </a:rPr>
              <a:t> + 6 H</a:t>
            </a:r>
            <a:r>
              <a:rPr lang="en-IN" sz="2400" baseline="-25000" dirty="0">
                <a:latin typeface="Rockwell" panose="02060603020205020403" pitchFamily="18" charset="0"/>
              </a:rPr>
              <a:t>2</a:t>
            </a:r>
            <a:r>
              <a:rPr lang="en-IN" sz="2400" dirty="0">
                <a:latin typeface="Rockwell" panose="02060603020205020403" pitchFamily="18" charset="0"/>
              </a:rPr>
              <a:t>O   overall reaction   </a:t>
            </a:r>
            <a:r>
              <a:rPr lang="en-IN" sz="2400" i="1" dirty="0">
                <a:latin typeface="Rockwell" panose="02060603020205020403" pitchFamily="18" charset="0"/>
              </a:rPr>
              <a:t>E</a:t>
            </a:r>
            <a:r>
              <a:rPr lang="en-IN" sz="2400" baseline="30000" dirty="0">
                <a:latin typeface="Rockwell" panose="02060603020205020403" pitchFamily="18" charset="0"/>
              </a:rPr>
              <a:t>0</a:t>
            </a:r>
            <a:r>
              <a:rPr lang="en-IN" sz="2400" dirty="0">
                <a:latin typeface="Rockwell" panose="02060603020205020403" pitchFamily="18" charset="0"/>
              </a:rPr>
              <a:t> = + 1.17 V</a:t>
            </a:r>
          </a:p>
          <a:p>
            <a:pPr marL="514350" indent="-285750" algn="just">
              <a:lnSpc>
                <a:spcPct val="89000"/>
              </a:lnSpc>
              <a:spcAft>
                <a:spcPts val="0"/>
              </a:spcAft>
              <a:buFont typeface="Wingdings" panose="05000000000000000000" pitchFamily="2" charset="2"/>
              <a:buChar char="Ø"/>
            </a:pPr>
            <a:endParaRPr lang="en-IN" sz="2400" dirty="0">
              <a:latin typeface="Rockwell" panose="02060603020205020403" pitchFamily="18" charset="0"/>
              <a:ea typeface="Calibri" panose="020F0502020204030204" pitchFamily="34" charset="0"/>
              <a:cs typeface="Arial" panose="020B0604020202020204" pitchFamily="34" charset="0"/>
            </a:endParaRPr>
          </a:p>
          <a:p>
            <a:pPr algn="just">
              <a:lnSpc>
                <a:spcPts val="460"/>
              </a:lnSpc>
              <a:spcAft>
                <a:spcPts val="0"/>
              </a:spcAft>
            </a:pPr>
            <a:r>
              <a:rPr lang="en-IN" sz="2400" dirty="0">
                <a:latin typeface="Rockwell" panose="02060603020205020403" pitchFamily="18" charset="0"/>
                <a:ea typeface="Times New Roman" panose="02020603050405020304" pitchFamily="18" charset="0"/>
                <a:cs typeface="Arial" panose="020B0604020202020204" pitchFamily="34" charset="0"/>
              </a:rPr>
              <a:t> </a:t>
            </a:r>
            <a:endParaRPr lang="en-IN" sz="2400" dirty="0">
              <a:effectLst/>
              <a:latin typeface="Rockwell" panose="02060603020205020403" pitchFamily="18" charset="0"/>
              <a:ea typeface="Calibri" panose="020F050202020403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0510" y="1116444"/>
            <a:ext cx="3172266" cy="5194204"/>
          </a:xfrm>
          <a:prstGeom prst="rect">
            <a:avLst/>
          </a:prstGeom>
        </p:spPr>
      </p:pic>
    </p:spTree>
    <p:extLst>
      <p:ext uri="{BB962C8B-B14F-4D97-AF65-F5344CB8AC3E}">
        <p14:creationId xmlns:p14="http://schemas.microsoft.com/office/powerpoint/2010/main" val="2108466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96980" y="624110"/>
            <a:ext cx="10380371" cy="702414"/>
          </a:xfrm>
        </p:spPr>
        <p:txBody>
          <a:bodyPr>
            <a:normAutofit fontScale="90000"/>
          </a:bodyPr>
          <a:lstStyle/>
          <a:p>
            <a:r>
              <a:rPr lang="fr-FR" b="1" dirty="0" smtClean="0"/>
              <a:t>PROTON EXCHANGE MEMBRANE FUEL CELL (PEMFC)</a:t>
            </a:r>
            <a:br>
              <a:rPr lang="fr-FR" b="1" dirty="0" smtClean="0"/>
            </a:br>
            <a:endParaRPr lang="en-IN" dirty="0"/>
          </a:p>
        </p:txBody>
      </p:sp>
      <p:sp>
        <p:nvSpPr>
          <p:cNvPr id="6" name="Content Placeholder 5"/>
          <p:cNvSpPr>
            <a:spLocks noGrp="1"/>
          </p:cNvSpPr>
          <p:nvPr>
            <p:ph idx="1"/>
          </p:nvPr>
        </p:nvSpPr>
        <p:spPr>
          <a:xfrm>
            <a:off x="1287887" y="1326524"/>
            <a:ext cx="10216725" cy="5344732"/>
          </a:xfrm>
        </p:spPr>
        <p:txBody>
          <a:bodyPr>
            <a:noAutofit/>
          </a:bodyPr>
          <a:lstStyle/>
          <a:p>
            <a:pPr algn="just"/>
            <a:r>
              <a:rPr lang="en-IN" sz="2400" dirty="0" smtClean="0">
                <a:latin typeface="Rockwell" panose="02060603020205020403" pitchFamily="18" charset="0"/>
              </a:rPr>
              <a:t>Polymer </a:t>
            </a:r>
            <a:r>
              <a:rPr lang="en-IN" sz="2400" dirty="0">
                <a:latin typeface="Rockwell" panose="02060603020205020403" pitchFamily="18" charset="0"/>
              </a:rPr>
              <a:t>electrolyte membrane (PEM) fuel cells—also called proton exchange membrane fuel cells—deliver high power density and offer the advantages of low weight and volume compared with other fuel cells. PEM fuel cells use a solid polymer as an electrolyte and porous carbon electrodes containing a platinum or platinum alloy catalyst. They need only hydrogen, oxygen from the air, and water to operate. They are typically </a:t>
            </a:r>
            <a:r>
              <a:rPr lang="en-IN" sz="2400" dirty="0" smtClean="0">
                <a:latin typeface="Rockwell" panose="02060603020205020403" pitchFamily="18" charset="0"/>
              </a:rPr>
              <a:t>fuelled </a:t>
            </a:r>
            <a:r>
              <a:rPr lang="en-IN" sz="2400" dirty="0">
                <a:latin typeface="Rockwell" panose="02060603020205020403" pitchFamily="18" charset="0"/>
              </a:rPr>
              <a:t>with pure hydrogen supplied from storage tanks or reformers.</a:t>
            </a:r>
          </a:p>
          <a:p>
            <a:pPr algn="just"/>
            <a:r>
              <a:rPr lang="en-IN" sz="2400" dirty="0">
                <a:latin typeface="Rockwell" panose="02060603020205020403" pitchFamily="18" charset="0"/>
              </a:rPr>
              <a:t>PEM fuel cells operate at relatively low temperatures, around 80°C (176°F). Low-temperature operation allows them to start quickly (less warm-up time) and results in less wear on system components, resulting in better durability. However, it requires that a noble-metal catalyst (typically platinum) be used to separate the hydrogen's electrons and protons, adding to system cost. </a:t>
            </a:r>
          </a:p>
        </p:txBody>
      </p:sp>
    </p:spTree>
    <p:extLst>
      <p:ext uri="{BB962C8B-B14F-4D97-AF65-F5344CB8AC3E}">
        <p14:creationId xmlns:p14="http://schemas.microsoft.com/office/powerpoint/2010/main" val="40269008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934" y="255620"/>
            <a:ext cx="8911687" cy="1280890"/>
          </a:xfrm>
        </p:spPr>
        <p:txBody>
          <a:bodyPr/>
          <a:lstStyle/>
          <a:p>
            <a:r>
              <a:rPr lang="en-IN" b="1" dirty="0" smtClean="0">
                <a:latin typeface="Rockwell" panose="02060603020205020403" pitchFamily="18" charset="0"/>
              </a:rPr>
              <a:t>Contd…</a:t>
            </a:r>
            <a:endParaRPr lang="en-IN" b="1" dirty="0">
              <a:latin typeface="Rockwell" panose="02060603020205020403" pitchFamily="18" charset="0"/>
            </a:endParaRPr>
          </a:p>
        </p:txBody>
      </p:sp>
      <p:sp>
        <p:nvSpPr>
          <p:cNvPr id="3" name="Content Placeholder 2"/>
          <p:cNvSpPr>
            <a:spLocks noGrp="1"/>
          </p:cNvSpPr>
          <p:nvPr>
            <p:ph idx="1"/>
          </p:nvPr>
        </p:nvSpPr>
        <p:spPr>
          <a:xfrm>
            <a:off x="1623934" y="1110018"/>
            <a:ext cx="8915400" cy="5086066"/>
          </a:xfrm>
        </p:spPr>
        <p:txBody>
          <a:bodyPr/>
          <a:lstStyle/>
          <a:p>
            <a:pPr algn="just"/>
            <a:r>
              <a:rPr lang="en-IN" sz="2400" dirty="0">
                <a:latin typeface="Rockwell" panose="02060603020205020403" pitchFamily="18" charset="0"/>
              </a:rPr>
              <a:t>The platinum catalyst is also extremely sensitive to carbon monoxide poisoning, making it necessary to employ an additional reactor to reduce carbon monoxide in the fuel gas if the hydrogen is derived from a hydrocarbon fuel. This reactor also adds cost</a:t>
            </a:r>
            <a:r>
              <a:rPr lang="en-IN" sz="2400" dirty="0" smtClean="0">
                <a:latin typeface="Rockwell" panose="02060603020205020403" pitchFamily="18" charset="0"/>
              </a:rPr>
              <a:t>.</a:t>
            </a:r>
          </a:p>
          <a:p>
            <a:pPr marL="0" indent="0" algn="just">
              <a:buNone/>
            </a:pPr>
            <a:endParaRPr lang="en-IN" sz="2400" dirty="0">
              <a:latin typeface="Rockwell" panose="02060603020205020403" pitchFamily="18" charset="0"/>
            </a:endParaRPr>
          </a:p>
          <a:p>
            <a:pPr algn="just"/>
            <a:r>
              <a:rPr lang="en-IN" sz="2400" dirty="0">
                <a:latin typeface="Rockwell" panose="02060603020205020403" pitchFamily="18" charset="0"/>
              </a:rPr>
              <a:t>PEM fuel cells are used primarily for transportation applications and some stationary applications. Due to their fast start up time and favourable power-to-weight ratio, PEM fuel cells are particularly suitable for use in passenger vehicles, such as cars and buses.</a:t>
            </a:r>
          </a:p>
          <a:p>
            <a:endParaRPr lang="en-IN" dirty="0"/>
          </a:p>
        </p:txBody>
      </p:sp>
    </p:spTree>
    <p:extLst>
      <p:ext uri="{BB962C8B-B14F-4D97-AF65-F5344CB8AC3E}">
        <p14:creationId xmlns:p14="http://schemas.microsoft.com/office/powerpoint/2010/main" val="15600805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003" y="1349379"/>
            <a:ext cx="6757116" cy="4426190"/>
          </a:xfrm>
        </p:spPr>
      </p:pic>
      <p:sp>
        <p:nvSpPr>
          <p:cNvPr id="3" name="Rectangle 2"/>
          <p:cNvSpPr>
            <a:spLocks noChangeArrowheads="1"/>
          </p:cNvSpPr>
          <p:nvPr/>
        </p:nvSpPr>
        <p:spPr bwMode="auto">
          <a:xfrm>
            <a:off x="7289442" y="209102"/>
            <a:ext cx="4597757"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en-IN" sz="2000" dirty="0" smtClean="0">
                <a:latin typeface="Rockwell" panose="02060603020205020403" pitchFamily="18" charset="0"/>
              </a:rPr>
              <a:t>PEM </a:t>
            </a:r>
            <a:r>
              <a:rPr lang="en-IN" sz="2000" dirty="0">
                <a:latin typeface="Rockwell" panose="02060603020205020403" pitchFamily="18" charset="0"/>
              </a:rPr>
              <a:t>fuel cells operate at around 80°C and a practical efficiency of 60%. Power output is in the range of 5-200 kW.  They are ideal for transportation and portable power. Additional advantages are their high response, the small size and low cost.</a:t>
            </a:r>
          </a:p>
          <a:p>
            <a:pPr algn="just"/>
            <a:r>
              <a:rPr lang="en-IN" sz="2000" dirty="0">
                <a:latin typeface="Rockwell" panose="02060603020205020403" pitchFamily="18" charset="0"/>
              </a:rPr>
              <a:t>An attractive future development is the Direct Methanol Fuel Cell (DMFC). This uses methanol as a fuel for fuel cells by reforming it into hydrogen because of the capacity of safe hydrogen storage and transportation that methanol provides. DMFC is basically used in </a:t>
            </a:r>
            <a:r>
              <a:rPr lang="en-IN" sz="2000" dirty="0" smtClean="0">
                <a:latin typeface="Rockwell" panose="02060603020205020403" pitchFamily="18" charset="0"/>
              </a:rPr>
              <a:t>transportation</a:t>
            </a:r>
          </a:p>
          <a:p>
            <a:pPr algn="just"/>
            <a:endParaRPr lang="en-IN" sz="2000" dirty="0">
              <a:latin typeface="Rockwell" panose="02060603020205020403"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Rockwell" panose="02060603020205020403" pitchFamily="18" charset="0"/>
                <a:cs typeface="Times New Roman" panose="02020603050405020304" pitchFamily="18" charset="0"/>
              </a:rPr>
              <a:t>Electrochemical Equation:</a:t>
            </a:r>
            <a:endParaRPr kumimoji="0" lang="en-US" sz="2000" b="0" i="0" u="none" strike="noStrike" cap="none" normalizeH="0" baseline="0" dirty="0" smtClean="0">
              <a:ln>
                <a:noFill/>
              </a:ln>
              <a:effectLst/>
              <a:latin typeface="Rockwell" panose="02060603020205020403"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Rockwell" panose="02060603020205020403" pitchFamily="18" charset="0"/>
                <a:cs typeface="Times New Roman" panose="02020603050405020304" pitchFamily="18" charset="0"/>
              </a:rPr>
              <a:t>   Anode:        H</a:t>
            </a:r>
            <a:r>
              <a:rPr kumimoji="0" lang="en-US" sz="2000" b="0" i="0" u="none" strike="noStrike" cap="none" normalizeH="0" baseline="-30000" dirty="0" smtClean="0">
                <a:ln>
                  <a:noFill/>
                </a:ln>
                <a:effectLst/>
                <a:latin typeface="Rockwell" panose="02060603020205020403" pitchFamily="18" charset="0"/>
                <a:cs typeface="Times New Roman" panose="02020603050405020304" pitchFamily="18" charset="0"/>
              </a:rPr>
              <a:t>2</a:t>
            </a:r>
            <a:r>
              <a:rPr kumimoji="0" lang="en-US" sz="2000" b="0" i="0" u="none" strike="noStrike" cap="none" normalizeH="0" baseline="0" dirty="0" smtClean="0">
                <a:ln>
                  <a:noFill/>
                </a:ln>
                <a:effectLst/>
                <a:latin typeface="Rockwell" panose="02060603020205020403" pitchFamily="18" charset="0"/>
                <a:cs typeface="Times New Roman" panose="02020603050405020304" pitchFamily="18" charset="0"/>
              </a:rPr>
              <a:t>  ®2H</a:t>
            </a:r>
            <a:r>
              <a:rPr kumimoji="0" lang="en-US" sz="2000" b="0" i="0" u="none" strike="noStrike" cap="none" normalizeH="0" baseline="30000" dirty="0" smtClean="0">
                <a:ln>
                  <a:noFill/>
                </a:ln>
                <a:effectLst/>
                <a:latin typeface="Rockwell" panose="02060603020205020403" pitchFamily="18" charset="0"/>
                <a:cs typeface="Times New Roman" panose="02020603050405020304" pitchFamily="18" charset="0"/>
              </a:rPr>
              <a:t>+</a:t>
            </a:r>
            <a:r>
              <a:rPr kumimoji="0" lang="en-US" sz="2000" b="0" i="0" u="none" strike="noStrike" cap="none" normalizeH="0" baseline="0" dirty="0" smtClean="0">
                <a:ln>
                  <a:noFill/>
                </a:ln>
                <a:effectLst/>
                <a:latin typeface="Rockwell" panose="02060603020205020403" pitchFamily="18" charset="0"/>
                <a:cs typeface="Times New Roman" panose="02020603050405020304" pitchFamily="18" charset="0"/>
              </a:rPr>
              <a:t> + 2e</a:t>
            </a:r>
            <a:r>
              <a:rPr kumimoji="0" lang="en-US" sz="2000" b="0" i="0" u="none" strike="noStrike" cap="none" normalizeH="0" baseline="30000" dirty="0" smtClean="0">
                <a:ln>
                  <a:noFill/>
                </a:ln>
                <a:effectLst/>
                <a:latin typeface="Rockwell" panose="02060603020205020403" pitchFamily="18" charset="0"/>
                <a:cs typeface="Times New Roman" panose="02020603050405020304" pitchFamily="18" charset="0"/>
              </a:rPr>
              <a:t>-</a:t>
            </a:r>
            <a:endParaRPr kumimoji="0" lang="en-US" sz="2000" b="0" i="0" u="none" strike="noStrike" cap="none" normalizeH="0" baseline="0" dirty="0" smtClean="0">
              <a:ln>
                <a:noFill/>
              </a:ln>
              <a:effectLst/>
              <a:latin typeface="Rockwell" panose="02060603020205020403"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Rockwell" panose="02060603020205020403" pitchFamily="18" charset="0"/>
                <a:cs typeface="Times New Roman" panose="02020603050405020304" pitchFamily="18" charset="0"/>
              </a:rPr>
              <a:t>   Cathode:     ½ O</a:t>
            </a:r>
            <a:r>
              <a:rPr kumimoji="0" lang="en-US" sz="2000" b="0" i="0" u="none" strike="noStrike" cap="none" normalizeH="0" baseline="-30000" dirty="0" smtClean="0">
                <a:ln>
                  <a:noFill/>
                </a:ln>
                <a:effectLst/>
                <a:latin typeface="Rockwell" panose="02060603020205020403" pitchFamily="18" charset="0"/>
                <a:cs typeface="Times New Roman" panose="02020603050405020304" pitchFamily="18" charset="0"/>
              </a:rPr>
              <a:t>2</a:t>
            </a:r>
            <a:r>
              <a:rPr kumimoji="0" lang="en-US" sz="2000" b="0" i="0" u="none" strike="noStrike" cap="none" normalizeH="0" baseline="0" dirty="0" smtClean="0">
                <a:ln>
                  <a:noFill/>
                </a:ln>
                <a:effectLst/>
                <a:latin typeface="Rockwell" panose="02060603020205020403" pitchFamily="18" charset="0"/>
                <a:cs typeface="Times New Roman" panose="02020603050405020304" pitchFamily="18" charset="0"/>
              </a:rPr>
              <a:t> + 2H</a:t>
            </a:r>
            <a:r>
              <a:rPr kumimoji="0" lang="en-US" sz="2000" b="0" i="0" u="none" strike="noStrike" cap="none" normalizeH="0" baseline="30000" dirty="0" smtClean="0">
                <a:ln>
                  <a:noFill/>
                </a:ln>
                <a:effectLst/>
                <a:latin typeface="Rockwell" panose="02060603020205020403" pitchFamily="18" charset="0"/>
                <a:cs typeface="Times New Roman" panose="02020603050405020304" pitchFamily="18" charset="0"/>
              </a:rPr>
              <a:t>+</a:t>
            </a:r>
            <a:r>
              <a:rPr kumimoji="0" lang="en-US" sz="2000" b="0" i="0" u="none" strike="noStrike" cap="none" normalizeH="0" baseline="0" dirty="0" smtClean="0">
                <a:ln>
                  <a:noFill/>
                </a:ln>
                <a:effectLst/>
                <a:latin typeface="Rockwell" panose="02060603020205020403" pitchFamily="18" charset="0"/>
                <a:cs typeface="Times New Roman" panose="02020603050405020304" pitchFamily="18" charset="0"/>
              </a:rPr>
              <a:t> + 2e</a:t>
            </a:r>
            <a:r>
              <a:rPr kumimoji="0" lang="en-US" sz="2000" b="0" i="0" u="none" strike="noStrike" cap="none" normalizeH="0" baseline="30000" dirty="0" smtClean="0">
                <a:ln>
                  <a:noFill/>
                </a:ln>
                <a:effectLst/>
                <a:latin typeface="Rockwell" panose="02060603020205020403" pitchFamily="18" charset="0"/>
                <a:cs typeface="Times New Roman" panose="02020603050405020304" pitchFamily="18" charset="0"/>
              </a:rPr>
              <a:t>-  </a:t>
            </a:r>
            <a:r>
              <a:rPr kumimoji="0" lang="en-US" sz="2000" b="0" i="0" u="none" strike="noStrike" cap="none" normalizeH="0" baseline="0" dirty="0" smtClean="0">
                <a:ln>
                  <a:noFill/>
                </a:ln>
                <a:effectLst/>
                <a:latin typeface="Rockwell" panose="02060603020205020403" pitchFamily="18" charset="0"/>
                <a:cs typeface="Times New Roman" panose="02020603050405020304" pitchFamily="18" charset="0"/>
              </a:rPr>
              <a:t>® H</a:t>
            </a:r>
            <a:r>
              <a:rPr kumimoji="0" lang="en-US" sz="2000" b="0" i="0" u="none" strike="noStrike" cap="none" normalizeH="0" baseline="-30000" dirty="0" smtClean="0">
                <a:ln>
                  <a:noFill/>
                </a:ln>
                <a:effectLst/>
                <a:latin typeface="Rockwell" panose="02060603020205020403" pitchFamily="18" charset="0"/>
                <a:cs typeface="Times New Roman" panose="02020603050405020304" pitchFamily="18" charset="0"/>
              </a:rPr>
              <a:t>2</a:t>
            </a:r>
            <a:r>
              <a:rPr kumimoji="0" lang="en-US" sz="2000" b="0" i="0" u="none" strike="noStrike" cap="none" normalizeH="0" baseline="0" dirty="0" smtClean="0">
                <a:ln>
                  <a:noFill/>
                </a:ln>
                <a:effectLst/>
                <a:latin typeface="Rockwell" panose="02060603020205020403" pitchFamily="18" charset="0"/>
                <a:cs typeface="Times New Roman" panose="02020603050405020304" pitchFamily="18" charset="0"/>
              </a:rPr>
              <a:t>O</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Rockwell" panose="02060603020205020403" pitchFamily="18" charset="0"/>
                <a:cs typeface="Times New Roman" panose="02020603050405020304" pitchFamily="18" charset="0"/>
              </a:rPr>
              <a:t>     Cell:            H</a:t>
            </a:r>
            <a:r>
              <a:rPr kumimoji="0" lang="en-US" sz="2000" b="0" i="0" u="none" strike="noStrike" cap="none" normalizeH="0" baseline="-30000" dirty="0" smtClean="0">
                <a:ln>
                  <a:noFill/>
                </a:ln>
                <a:effectLst/>
                <a:latin typeface="Rockwell" panose="02060603020205020403" pitchFamily="18" charset="0"/>
                <a:cs typeface="Times New Roman" panose="02020603050405020304" pitchFamily="18" charset="0"/>
              </a:rPr>
              <a:t>2</a:t>
            </a:r>
            <a:r>
              <a:rPr kumimoji="0" lang="en-US" sz="2000" b="0" i="0" u="none" strike="noStrike" cap="none" normalizeH="0" baseline="0" dirty="0" smtClean="0">
                <a:ln>
                  <a:noFill/>
                </a:ln>
                <a:effectLst/>
                <a:latin typeface="Rockwell" panose="02060603020205020403" pitchFamily="18" charset="0"/>
                <a:cs typeface="Times New Roman" panose="02020603050405020304" pitchFamily="18" charset="0"/>
              </a:rPr>
              <a:t> + ½ O</a:t>
            </a:r>
            <a:r>
              <a:rPr kumimoji="0" lang="en-US" sz="2000" b="0" i="0" u="none" strike="noStrike" cap="none" normalizeH="0" baseline="-30000" dirty="0" smtClean="0">
                <a:ln>
                  <a:noFill/>
                </a:ln>
                <a:effectLst/>
                <a:latin typeface="Rockwell" panose="02060603020205020403" pitchFamily="18" charset="0"/>
                <a:cs typeface="Times New Roman" panose="02020603050405020304" pitchFamily="18" charset="0"/>
              </a:rPr>
              <a:t>2</a:t>
            </a:r>
            <a:r>
              <a:rPr kumimoji="0" lang="en-US" sz="2000" b="0" i="0" u="none" strike="noStrike" cap="none" normalizeH="0" baseline="0" dirty="0" smtClean="0">
                <a:ln>
                  <a:noFill/>
                </a:ln>
                <a:effectLst/>
                <a:latin typeface="Rockwell" panose="02060603020205020403" pitchFamily="18" charset="0"/>
                <a:cs typeface="Times New Roman" panose="02020603050405020304" pitchFamily="18" charset="0"/>
              </a:rPr>
              <a:t> </a:t>
            </a:r>
            <a:r>
              <a:rPr kumimoji="0" lang="en-US" sz="2000" b="0" i="0" u="none" strike="noStrike" cap="none" normalizeH="0" baseline="0" dirty="0" smtClean="0">
                <a:ln>
                  <a:noFill/>
                </a:ln>
                <a:effectLst/>
                <a:latin typeface="Rockwell" panose="02060603020205020403" pitchFamily="18" charset="0"/>
              </a:rPr>
              <a:t>®</a:t>
            </a:r>
            <a:r>
              <a:rPr kumimoji="0" lang="en-US" sz="2000" b="0" i="0" u="none" strike="noStrike" cap="none" normalizeH="0" baseline="0" dirty="0" smtClean="0">
                <a:ln>
                  <a:noFill/>
                </a:ln>
                <a:effectLst/>
                <a:latin typeface="Rockwell" panose="02060603020205020403" pitchFamily="18" charset="0"/>
                <a:cs typeface="Times New Roman" panose="02020603050405020304" pitchFamily="18" charset="0"/>
              </a:rPr>
              <a:t> H</a:t>
            </a:r>
            <a:r>
              <a:rPr kumimoji="0" lang="en-US" sz="2000" b="0" i="0" u="none" strike="noStrike" cap="none" normalizeH="0" baseline="-30000" dirty="0" smtClean="0">
                <a:ln>
                  <a:noFill/>
                </a:ln>
                <a:effectLst/>
                <a:latin typeface="Rockwell" panose="02060603020205020403" pitchFamily="18" charset="0"/>
                <a:cs typeface="Times New Roman" panose="02020603050405020304" pitchFamily="18" charset="0"/>
              </a:rPr>
              <a:t>2</a:t>
            </a:r>
            <a:r>
              <a:rPr kumimoji="0" lang="en-US" sz="2000" b="0" i="0" u="none" strike="noStrike" cap="none" normalizeH="0" baseline="0" dirty="0" smtClean="0">
                <a:ln>
                  <a:noFill/>
                </a:ln>
                <a:effectLst/>
                <a:latin typeface="Rockwell" panose="02060603020205020403" pitchFamily="18" charset="0"/>
                <a:cs typeface="Times New Roman" panose="02020603050405020304" pitchFamily="18" charset="0"/>
              </a:rPr>
              <a:t>O</a:t>
            </a:r>
            <a:r>
              <a:rPr kumimoji="0" lang="en-US" sz="2000" b="0" i="0" u="none" strike="noStrike" cap="none" normalizeH="0" baseline="0" dirty="0" smtClean="0">
                <a:ln>
                  <a:noFill/>
                </a:ln>
                <a:effectLst/>
                <a:latin typeface="Rockwell" panose="02060603020205020403" pitchFamily="18" charset="0"/>
              </a:rPr>
              <a:t> </a:t>
            </a:r>
          </a:p>
        </p:txBody>
      </p:sp>
    </p:spTree>
    <p:extLst>
      <p:ext uri="{BB962C8B-B14F-4D97-AF65-F5344CB8AC3E}">
        <p14:creationId xmlns:p14="http://schemas.microsoft.com/office/powerpoint/2010/main" val="152486362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829" y="242976"/>
            <a:ext cx="10367492" cy="813092"/>
          </a:xfrm>
        </p:spPr>
        <p:txBody>
          <a:bodyPr>
            <a:noAutofit/>
          </a:bodyPr>
          <a:lstStyle/>
          <a:p>
            <a:r>
              <a:rPr lang="en-IN" b="1" dirty="0" smtClean="0">
                <a:latin typeface="Rockwell" panose="02060603020205020403" pitchFamily="18" charset="0"/>
              </a:rPr>
              <a:t>SOLID OXIDE FUEL CELL (SOFC)</a:t>
            </a:r>
            <a:br>
              <a:rPr lang="en-IN" b="1" dirty="0" smtClean="0">
                <a:latin typeface="Rockwell" panose="02060603020205020403" pitchFamily="18" charset="0"/>
              </a:rPr>
            </a:br>
            <a:endParaRPr lang="en-IN" b="1" dirty="0">
              <a:latin typeface="Rockwell" panose="02060603020205020403" pitchFamily="18" charset="0"/>
            </a:endParaRPr>
          </a:p>
        </p:txBody>
      </p:sp>
      <p:sp>
        <p:nvSpPr>
          <p:cNvPr id="3" name="Content Placeholder 2"/>
          <p:cNvSpPr>
            <a:spLocks noGrp="1"/>
          </p:cNvSpPr>
          <p:nvPr>
            <p:ph idx="1"/>
          </p:nvPr>
        </p:nvSpPr>
        <p:spPr>
          <a:xfrm>
            <a:off x="1506829" y="1056068"/>
            <a:ext cx="10367492" cy="5801932"/>
          </a:xfrm>
        </p:spPr>
        <p:txBody>
          <a:bodyPr>
            <a:normAutofit/>
          </a:bodyPr>
          <a:lstStyle/>
          <a:p>
            <a:pPr algn="just">
              <a:buFont typeface="Wingdings" panose="05000000000000000000" pitchFamily="2" charset="2"/>
              <a:buChar char="Ø"/>
            </a:pPr>
            <a:r>
              <a:rPr lang="en-IN" sz="2400" dirty="0" smtClean="0">
                <a:latin typeface="Rockwell" panose="02060603020205020403" pitchFamily="18" charset="0"/>
              </a:rPr>
              <a:t>They </a:t>
            </a:r>
            <a:r>
              <a:rPr lang="en-IN" sz="2400" dirty="0">
                <a:latin typeface="Rockwell" panose="02060603020205020403" pitchFamily="18" charset="0"/>
              </a:rPr>
              <a:t>operate at high temperatures (1000-1100°C) and a practical efficiency 50-60%. They are not the most reactive because of the low conductivity of its ionic conducting </a:t>
            </a:r>
            <a:r>
              <a:rPr lang="en-IN" sz="2400" dirty="0" smtClean="0">
                <a:latin typeface="Rockwell" panose="02060603020205020403" pitchFamily="18" charset="0"/>
              </a:rPr>
              <a:t>electrolyte. Because </a:t>
            </a:r>
            <a:r>
              <a:rPr lang="en-IN" sz="2400" dirty="0">
                <a:latin typeface="Rockwell" panose="02060603020205020403" pitchFamily="18" charset="0"/>
              </a:rPr>
              <a:t>of the conductivity and heat, They have been used in large power plants which can use the cogeneration of steam for additional power. The primary drawback to this type of fuel cell is the cost of containment which requires ceramics which are difficult to fabricate in forms and shapes that can accommodate the high thermal stresses. They can be used in power back for </a:t>
            </a:r>
            <a:r>
              <a:rPr lang="en-IN" sz="2400" dirty="0" smtClean="0">
                <a:latin typeface="Rockwell" panose="02060603020205020403" pitchFamily="18" charset="0"/>
              </a:rPr>
              <a:t>outdoor </a:t>
            </a:r>
            <a:r>
              <a:rPr lang="en-IN" sz="2400" dirty="0">
                <a:latin typeface="Rockwell" panose="02060603020205020403" pitchFamily="18" charset="0"/>
              </a:rPr>
              <a:t>recreation (small tubular system) and in micro CHP systems in residences</a:t>
            </a:r>
          </a:p>
          <a:p>
            <a:pPr marL="0" indent="0" algn="just">
              <a:buNone/>
            </a:pPr>
            <a:endParaRPr lang="en-IN" sz="2400" dirty="0">
              <a:latin typeface="Rockwell" panose="02060603020205020403" pitchFamily="18" charset="0"/>
            </a:endParaRPr>
          </a:p>
        </p:txBody>
      </p:sp>
      <p:pic>
        <p:nvPicPr>
          <p:cNvPr id="4098" name="Picture 2" descr="http://www.esru.strath.ac.uk/EandE/Web_sites/00-01/fuel_cells/sofc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1697" y="4992876"/>
            <a:ext cx="3470605" cy="173546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6347169" y="4992877"/>
            <a:ext cx="509816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effectLst/>
                <a:latin typeface="Arial Narrow" panose="020B0606020202030204" pitchFamily="34" charset="0"/>
                <a:cs typeface="Times New Roman" panose="02020603050405020304" pitchFamily="18" charset="0"/>
              </a:rPr>
              <a:t>Electrochemical Equation:</a:t>
            </a:r>
            <a:endParaRPr kumimoji="0" lang="en-US" sz="18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Anode:        H</a:t>
            </a:r>
            <a:r>
              <a:rPr kumimoji="0" lang="en-US" sz="1800" b="0" i="0" u="none" strike="noStrike" cap="none" normalizeH="0" baseline="-30000" dirty="0" smtClean="0">
                <a:ln>
                  <a:noFill/>
                </a:ln>
                <a:effectLst/>
                <a:latin typeface="Times New Roman" panose="02020603050405020304" pitchFamily="18" charset="0"/>
                <a:cs typeface="Times New Roman" panose="02020603050405020304" pitchFamily="18" charset="0"/>
              </a:rPr>
              <a:t>2</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 O</a:t>
            </a:r>
            <a:r>
              <a:rPr kumimoji="0" lang="en-US" sz="1800" b="0" i="0" u="none" strike="noStrike" cap="none" normalizeH="0" baseline="-30000" dirty="0" smtClean="0">
                <a:ln>
                  <a:noFill/>
                </a:ln>
                <a:effectLst/>
                <a:latin typeface="Times New Roman" panose="02020603050405020304" pitchFamily="18" charset="0"/>
                <a:cs typeface="Times New Roman" panose="02020603050405020304" pitchFamily="18" charset="0"/>
              </a:rPr>
              <a:t>2</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smtClean="0">
                <a:ln>
                  <a:noFill/>
                </a:ln>
                <a:effectLst/>
                <a:latin typeface="Symbol" panose="05050102010706020507" pitchFamily="18" charset="2"/>
                <a:cs typeface="Times New Roman" panose="02020603050405020304" pitchFamily="18" charset="0"/>
              </a:rPr>
              <a:t>®</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H</a:t>
            </a:r>
            <a:r>
              <a:rPr kumimoji="0" lang="en-US" sz="1800" b="0" i="0" u="none" strike="noStrike" cap="none" normalizeH="0" baseline="-30000" dirty="0" smtClean="0">
                <a:ln>
                  <a:noFill/>
                </a:ln>
                <a:effectLst/>
                <a:latin typeface="Times New Roman" panose="02020603050405020304" pitchFamily="18" charset="0"/>
                <a:cs typeface="Times New Roman" panose="02020603050405020304" pitchFamily="18" charset="0"/>
              </a:rPr>
              <a:t>2</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O + 2 e</a:t>
            </a:r>
            <a:r>
              <a:rPr kumimoji="0" lang="en-US" sz="1800" b="0" i="0" u="none" strike="noStrike" cap="none" normalizeH="0" baseline="30000" dirty="0" smtClean="0">
                <a:ln>
                  <a:noFill/>
                </a:ln>
                <a:effectLst/>
                <a:latin typeface="Times New Roman" panose="02020603050405020304" pitchFamily="18" charset="0"/>
                <a:cs typeface="Times New Roman" panose="02020603050405020304" pitchFamily="18" charset="0"/>
              </a:rPr>
              <a:t>-</a:t>
            </a:r>
            <a:endParaRPr kumimoji="0" lang="en-US" sz="18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Cathode:     ½ O</a:t>
            </a:r>
            <a:r>
              <a:rPr kumimoji="0" lang="en-US" sz="1800" b="0" i="0" u="none" strike="noStrike" cap="none" normalizeH="0" baseline="-30000" dirty="0" smtClean="0">
                <a:ln>
                  <a:noFill/>
                </a:ln>
                <a:effectLst/>
                <a:latin typeface="Times New Roman" panose="02020603050405020304" pitchFamily="18" charset="0"/>
                <a:cs typeface="Times New Roman" panose="02020603050405020304" pitchFamily="18" charset="0"/>
              </a:rPr>
              <a:t>2</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+ 2e</a:t>
            </a:r>
            <a:r>
              <a:rPr kumimoji="0" lang="en-US" sz="1800" b="0" i="0" u="none" strike="noStrike" cap="none" normalizeH="0" baseline="30000" dirty="0" smtClean="0">
                <a:ln>
                  <a:noFill/>
                </a:ln>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smtClean="0">
                <a:ln>
                  <a:noFill/>
                </a:ln>
                <a:effectLst/>
                <a:latin typeface="Symbol" panose="05050102010706020507" pitchFamily="18" charset="2"/>
                <a:cs typeface="Times New Roman" panose="02020603050405020304" pitchFamily="18" charset="0"/>
              </a:rPr>
              <a:t>®</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O</a:t>
            </a:r>
            <a:r>
              <a:rPr kumimoji="0" lang="en-US" sz="1800" b="0" i="0" u="none" strike="noStrike" cap="none" normalizeH="0" baseline="30000" dirty="0" smtClean="0">
                <a:ln>
                  <a:noFill/>
                </a:ln>
                <a:effectLst/>
                <a:latin typeface="Times New Roman" panose="02020603050405020304" pitchFamily="18" charset="0"/>
                <a:cs typeface="Times New Roman" panose="02020603050405020304" pitchFamily="18" charset="0"/>
              </a:rPr>
              <a:t>2-</a:t>
            </a:r>
            <a:endParaRPr kumimoji="0" lang="en-US" sz="12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effectLst/>
                <a:latin typeface="Times New Roman" panose="02020603050405020304" pitchFamily="18" charset="0"/>
                <a:cs typeface="Times New Roman" panose="02020603050405020304" pitchFamily="18" charset="0"/>
              </a:rPr>
              <a:t>                                Cell:            H</a:t>
            </a:r>
            <a:r>
              <a:rPr kumimoji="0" lang="en-US" sz="1200" b="0" i="0" u="none" strike="noStrike" cap="none" normalizeH="0" baseline="-30000" dirty="0" smtClean="0">
                <a:ln>
                  <a:noFill/>
                </a:ln>
                <a:effectLst/>
                <a:latin typeface="Times New Roman" panose="02020603050405020304" pitchFamily="18" charset="0"/>
                <a:cs typeface="Times New Roman" panose="02020603050405020304" pitchFamily="18" charset="0"/>
              </a:rPr>
              <a:t>2</a:t>
            </a:r>
            <a:r>
              <a:rPr kumimoji="0" lang="en-US" sz="1200" b="0" i="0" u="none" strike="noStrike" cap="none" normalizeH="0" baseline="0" dirty="0" smtClean="0">
                <a:ln>
                  <a:noFill/>
                </a:ln>
                <a:effectLst/>
                <a:latin typeface="Times New Roman" panose="02020603050405020304" pitchFamily="18" charset="0"/>
                <a:cs typeface="Times New Roman" panose="02020603050405020304" pitchFamily="18" charset="0"/>
              </a:rPr>
              <a:t> + ½ O</a:t>
            </a:r>
            <a:r>
              <a:rPr kumimoji="0" lang="en-US" sz="1200" b="0" i="0" u="none" strike="noStrike" cap="none" normalizeH="0" baseline="-30000" dirty="0" smtClean="0">
                <a:ln>
                  <a:noFill/>
                </a:ln>
                <a:effectLst/>
                <a:latin typeface="Times New Roman" panose="02020603050405020304" pitchFamily="18" charset="0"/>
                <a:cs typeface="Times New Roman" panose="02020603050405020304" pitchFamily="18" charset="0"/>
              </a:rPr>
              <a:t>2</a:t>
            </a:r>
            <a:r>
              <a:rPr kumimoji="0" lang="en-US" sz="12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sz="1200" b="0" i="0" u="none" strike="noStrike" cap="none" normalizeH="0" baseline="0" dirty="0" smtClean="0">
                <a:ln>
                  <a:noFill/>
                </a:ln>
                <a:effectLst/>
                <a:latin typeface="Symbol" panose="05050102010706020507" pitchFamily="18" charset="2"/>
              </a:rPr>
              <a:t>®</a:t>
            </a:r>
            <a:r>
              <a:rPr kumimoji="0" lang="en-US" sz="1200" b="0" i="0" u="none" strike="noStrike" cap="none" normalizeH="0" baseline="0" dirty="0" smtClean="0">
                <a:ln>
                  <a:noFill/>
                </a:ln>
                <a:effectLst/>
                <a:latin typeface="Times New Roman" panose="02020603050405020304" pitchFamily="18" charset="0"/>
                <a:cs typeface="Times New Roman" panose="02020603050405020304" pitchFamily="18" charset="0"/>
              </a:rPr>
              <a:t> H</a:t>
            </a:r>
            <a:r>
              <a:rPr kumimoji="0" lang="en-US" sz="1200" b="0" i="0" u="none" strike="noStrike" cap="none" normalizeH="0" baseline="-30000" dirty="0" smtClean="0">
                <a:ln>
                  <a:noFill/>
                </a:ln>
                <a:effectLst/>
                <a:latin typeface="Times New Roman" panose="02020603050405020304" pitchFamily="18" charset="0"/>
                <a:cs typeface="Times New Roman" panose="02020603050405020304" pitchFamily="18" charset="0"/>
              </a:rPr>
              <a:t>2</a:t>
            </a:r>
            <a:r>
              <a:rPr kumimoji="0" lang="en-US" sz="1200" b="0" i="0" u="none" strike="noStrike" cap="none" normalizeH="0" baseline="0" dirty="0" smtClean="0">
                <a:ln>
                  <a:noFill/>
                </a:ln>
                <a:effectLst/>
                <a:latin typeface="Times New Roman" panose="02020603050405020304" pitchFamily="18" charset="0"/>
                <a:cs typeface="Times New Roman" panose="02020603050405020304" pitchFamily="18" charset="0"/>
              </a:rPr>
              <a:t>O</a:t>
            </a:r>
            <a:r>
              <a:rPr kumimoji="0" lang="en-US" sz="1100" b="0" i="0" u="none" strike="noStrike" cap="none" normalizeH="0" baseline="0" dirty="0" smtClean="0">
                <a:ln>
                  <a:noFill/>
                </a:ln>
                <a:effectLst/>
              </a:rPr>
              <a:t> </a:t>
            </a:r>
            <a:endParaRPr kumimoji="0" lang="en-US" sz="1800" b="0" i="0" u="none" strike="noStrike" cap="none" normalizeH="0" baseline="0" dirty="0" smtClean="0">
              <a:ln>
                <a:noFill/>
              </a:ln>
              <a:effectLst/>
            </a:endParaRPr>
          </a:p>
        </p:txBody>
      </p:sp>
    </p:spTree>
    <p:extLst>
      <p:ext uri="{BB962C8B-B14F-4D97-AF65-F5344CB8AC3E}">
        <p14:creationId xmlns:p14="http://schemas.microsoft.com/office/powerpoint/2010/main" val="261361985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374" y="276380"/>
            <a:ext cx="9843238" cy="959992"/>
          </a:xfrm>
        </p:spPr>
        <p:txBody>
          <a:bodyPr>
            <a:normAutofit fontScale="90000"/>
          </a:bodyPr>
          <a:lstStyle/>
          <a:p>
            <a:r>
              <a:rPr lang="it-IT" b="1" dirty="0" smtClean="0">
                <a:latin typeface="Rockwell" panose="02060603020205020403" pitchFamily="18" charset="0"/>
              </a:rPr>
              <a:t>MOLTEN CARBONATE FUEL CELL (MCFC)</a:t>
            </a:r>
            <a:endParaRPr lang="en-IN" dirty="0">
              <a:latin typeface="Rockwell" panose="02060603020205020403" pitchFamily="18" charset="0"/>
            </a:endParaRPr>
          </a:p>
        </p:txBody>
      </p:sp>
      <p:sp>
        <p:nvSpPr>
          <p:cNvPr id="3" name="Content Placeholder 2"/>
          <p:cNvSpPr>
            <a:spLocks noGrp="1"/>
          </p:cNvSpPr>
          <p:nvPr>
            <p:ph idx="1"/>
          </p:nvPr>
        </p:nvSpPr>
        <p:spPr>
          <a:xfrm>
            <a:off x="1661374" y="1236371"/>
            <a:ext cx="9843238" cy="5499279"/>
          </a:xfrm>
        </p:spPr>
        <p:txBody>
          <a:bodyPr>
            <a:normAutofit/>
          </a:bodyPr>
          <a:lstStyle/>
          <a:p>
            <a:pPr algn="just"/>
            <a:r>
              <a:rPr lang="en-IN" sz="2400" dirty="0">
                <a:latin typeface="Rockwell" panose="02060603020205020403" pitchFamily="18" charset="0"/>
              </a:rPr>
              <a:t>They operate at 600°C and can use CO as a fuel input on the cathode side but need hydrogen on the anode. The temperature is high enough to be used for additional power production through cogeneration of steam. The efficiency of these type of fuel cells has risen to 50% in a combined (electrical and steam) cycle. They can also be used in mega-watt size power plants because of their heat. </a:t>
            </a:r>
          </a:p>
        </p:txBody>
      </p:sp>
      <p:sp>
        <p:nvSpPr>
          <p:cNvPr id="5" name="Rectangle 3"/>
          <p:cNvSpPr>
            <a:spLocks noChangeArrowheads="1"/>
          </p:cNvSpPr>
          <p:nvPr/>
        </p:nvSpPr>
        <p:spPr bwMode="auto">
          <a:xfrm>
            <a:off x="5616899" y="4519658"/>
            <a:ext cx="588771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effectLst/>
                <a:latin typeface="Arial Narrow" panose="020B0606020202030204" pitchFamily="34" charset="0"/>
                <a:cs typeface="Times New Roman" panose="02020603050405020304" pitchFamily="18" charset="0"/>
              </a:rPr>
              <a:t>Electrochemical Equation</a:t>
            </a:r>
            <a:r>
              <a:rPr kumimoji="0" lang="en-US" sz="1800" b="0" i="0" u="none" strike="noStrike" cap="none" normalizeH="0" baseline="0" dirty="0" smtClean="0">
                <a:ln>
                  <a:noFill/>
                </a:ln>
                <a:effectLst/>
                <a:latin typeface="Arial Narrow" panose="020B0606020202030204" pitchFamily="34" charset="0"/>
                <a:cs typeface="Times New Roman" panose="02020603050405020304" pitchFamily="18" charset="0"/>
              </a:rPr>
              <a:t>:</a:t>
            </a:r>
            <a:endParaRPr kumimoji="0" lang="en-US" sz="18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Anode:        H</a:t>
            </a:r>
            <a:r>
              <a:rPr kumimoji="0" lang="en-US" sz="1800" b="0" i="0" u="none" strike="noStrike" cap="none" normalizeH="0" baseline="-30000" dirty="0" smtClean="0">
                <a:ln>
                  <a:noFill/>
                </a:ln>
                <a:effectLst/>
                <a:latin typeface="Times New Roman" panose="02020603050405020304" pitchFamily="18" charset="0"/>
                <a:cs typeface="Times New Roman" panose="02020603050405020304" pitchFamily="18" charset="0"/>
              </a:rPr>
              <a:t>2</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 CO</a:t>
            </a:r>
            <a:r>
              <a:rPr kumimoji="0" lang="en-US" sz="1800" b="0" i="0" u="none" strike="noStrike" cap="none" normalizeH="0" baseline="-30000" dirty="0" smtClean="0">
                <a:ln>
                  <a:noFill/>
                </a:ln>
                <a:effectLst/>
                <a:latin typeface="Times New Roman" panose="02020603050405020304" pitchFamily="18" charset="0"/>
                <a:cs typeface="Times New Roman" panose="02020603050405020304" pitchFamily="18" charset="0"/>
              </a:rPr>
              <a:t>3</a:t>
            </a:r>
            <a:r>
              <a:rPr kumimoji="0" lang="en-US" sz="1800" b="0" i="0" u="none" strike="noStrike" cap="none" normalizeH="0" baseline="30000" dirty="0" smtClean="0">
                <a:ln>
                  <a:noFill/>
                </a:ln>
                <a:effectLst/>
                <a:latin typeface="Times New Roman" panose="02020603050405020304" pitchFamily="18" charset="0"/>
                <a:cs typeface="Times New Roman" panose="02020603050405020304" pitchFamily="18" charset="0"/>
              </a:rPr>
              <a:t>2-</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smtClean="0">
                <a:ln>
                  <a:noFill/>
                </a:ln>
                <a:effectLst/>
                <a:latin typeface="Symbol" panose="05050102010706020507" pitchFamily="18" charset="2"/>
                <a:cs typeface="Times New Roman" panose="02020603050405020304" pitchFamily="18" charset="0"/>
              </a:rPr>
              <a:t>®</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H</a:t>
            </a:r>
            <a:r>
              <a:rPr kumimoji="0" lang="en-US" sz="1800" b="0" i="0" u="none" strike="noStrike" cap="none" normalizeH="0" baseline="-30000" dirty="0" smtClean="0">
                <a:ln>
                  <a:noFill/>
                </a:ln>
                <a:effectLst/>
                <a:latin typeface="Times New Roman" panose="02020603050405020304" pitchFamily="18" charset="0"/>
                <a:cs typeface="Times New Roman" panose="02020603050405020304" pitchFamily="18" charset="0"/>
              </a:rPr>
              <a:t>2</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O +CO</a:t>
            </a:r>
            <a:r>
              <a:rPr kumimoji="0" lang="en-US" sz="1800" b="0" i="0" u="none" strike="noStrike" cap="none" normalizeH="0" baseline="-30000" dirty="0" smtClean="0">
                <a:ln>
                  <a:noFill/>
                </a:ln>
                <a:effectLst/>
                <a:latin typeface="Times New Roman" panose="02020603050405020304" pitchFamily="18" charset="0"/>
                <a:cs typeface="Times New Roman" panose="02020603050405020304" pitchFamily="18" charset="0"/>
              </a:rPr>
              <a:t>2</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  2 e</a:t>
            </a:r>
            <a:r>
              <a:rPr kumimoji="0" lang="en-US" sz="1800" b="0" i="0" u="none" strike="noStrike" cap="none" normalizeH="0" baseline="30000" dirty="0" smtClean="0">
                <a:ln>
                  <a:noFill/>
                </a:ln>
                <a:effectLst/>
                <a:latin typeface="Times New Roman" panose="02020603050405020304" pitchFamily="18" charset="0"/>
                <a:cs typeface="Times New Roman" panose="02020603050405020304" pitchFamily="18" charset="0"/>
              </a:rPr>
              <a:t>-</a:t>
            </a:r>
            <a:endParaRPr kumimoji="0" lang="en-US" sz="18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Cathode:     ½ O</a:t>
            </a:r>
            <a:r>
              <a:rPr kumimoji="0" lang="en-US" sz="1800" b="0" i="0" u="none" strike="noStrike" cap="none" normalizeH="0" baseline="-30000" dirty="0" smtClean="0">
                <a:ln>
                  <a:noFill/>
                </a:ln>
                <a:effectLst/>
                <a:latin typeface="Times New Roman" panose="02020603050405020304" pitchFamily="18" charset="0"/>
                <a:cs typeface="Times New Roman" panose="02020603050405020304" pitchFamily="18" charset="0"/>
              </a:rPr>
              <a:t>2</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 CO</a:t>
            </a:r>
            <a:r>
              <a:rPr kumimoji="0" lang="en-US" sz="1800" b="0" i="0" u="none" strike="noStrike" cap="none" normalizeH="0" baseline="-30000" dirty="0" smtClean="0">
                <a:ln>
                  <a:noFill/>
                </a:ln>
                <a:effectLst/>
                <a:latin typeface="Times New Roman" panose="02020603050405020304" pitchFamily="18" charset="0"/>
                <a:cs typeface="Times New Roman" panose="02020603050405020304" pitchFamily="18" charset="0"/>
              </a:rPr>
              <a:t>2</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+ 2e</a:t>
            </a:r>
            <a:r>
              <a:rPr kumimoji="0" lang="en-US" sz="1800" b="0" i="0" u="none" strike="noStrike" cap="none" normalizeH="0" baseline="30000" dirty="0" smtClean="0">
                <a:ln>
                  <a:noFill/>
                </a:ln>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smtClean="0">
                <a:ln>
                  <a:noFill/>
                </a:ln>
                <a:effectLst/>
                <a:latin typeface="Symbol" panose="05050102010706020507" pitchFamily="18" charset="2"/>
                <a:cs typeface="Times New Roman" panose="02020603050405020304" pitchFamily="18" charset="0"/>
              </a:rPr>
              <a:t>®</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CO</a:t>
            </a:r>
            <a:r>
              <a:rPr kumimoji="0" lang="en-US" sz="1800" b="0" i="0" u="none" strike="noStrike" cap="none" normalizeH="0" baseline="-30000" dirty="0" smtClean="0">
                <a:ln>
                  <a:noFill/>
                </a:ln>
                <a:effectLst/>
                <a:latin typeface="Times New Roman" panose="02020603050405020304" pitchFamily="18" charset="0"/>
                <a:cs typeface="Times New Roman" panose="02020603050405020304" pitchFamily="18" charset="0"/>
              </a:rPr>
              <a:t>3</a:t>
            </a:r>
            <a:r>
              <a:rPr kumimoji="0" lang="en-US" sz="1800" b="0" i="0" u="none" strike="noStrike" cap="none" normalizeH="0" baseline="30000" dirty="0" smtClean="0">
                <a:ln>
                  <a:noFill/>
                </a:ln>
                <a:effectLst/>
                <a:latin typeface="Times New Roman" panose="02020603050405020304" pitchFamily="18" charset="0"/>
                <a:cs typeface="Times New Roman" panose="02020603050405020304" pitchFamily="18" charset="0"/>
              </a:rPr>
              <a:t>2-</a:t>
            </a:r>
            <a:endParaRPr kumimoji="0" lang="en-US" sz="12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effectLst/>
                <a:latin typeface="Times New Roman" panose="02020603050405020304" pitchFamily="18" charset="0"/>
                <a:cs typeface="Times New Roman" panose="02020603050405020304" pitchFamily="18" charset="0"/>
              </a:rPr>
              <a:t>                     Cell:            H</a:t>
            </a:r>
            <a:r>
              <a:rPr kumimoji="0" lang="en-US" sz="1200" b="0" i="0" u="none" strike="noStrike" cap="none" normalizeH="0" baseline="-30000" dirty="0" smtClean="0">
                <a:ln>
                  <a:noFill/>
                </a:ln>
                <a:effectLst/>
                <a:latin typeface="Times New Roman" panose="02020603050405020304" pitchFamily="18" charset="0"/>
                <a:cs typeface="Times New Roman" panose="02020603050405020304" pitchFamily="18" charset="0"/>
              </a:rPr>
              <a:t>2</a:t>
            </a:r>
            <a:r>
              <a:rPr kumimoji="0" lang="en-US" sz="1200" b="0" i="0" u="none" strike="noStrike" cap="none" normalizeH="0" baseline="0" dirty="0" smtClean="0">
                <a:ln>
                  <a:noFill/>
                </a:ln>
                <a:effectLst/>
                <a:latin typeface="Times New Roman" panose="02020603050405020304" pitchFamily="18" charset="0"/>
                <a:cs typeface="Times New Roman" panose="02020603050405020304" pitchFamily="18" charset="0"/>
              </a:rPr>
              <a:t> + ½ O</a:t>
            </a:r>
            <a:r>
              <a:rPr kumimoji="0" lang="en-US" sz="1200" b="0" i="0" u="none" strike="noStrike" cap="none" normalizeH="0" baseline="-30000" dirty="0" smtClean="0">
                <a:ln>
                  <a:noFill/>
                </a:ln>
                <a:effectLst/>
                <a:latin typeface="Times New Roman" panose="02020603050405020304" pitchFamily="18" charset="0"/>
                <a:cs typeface="Times New Roman" panose="02020603050405020304" pitchFamily="18" charset="0"/>
              </a:rPr>
              <a:t>2</a:t>
            </a:r>
            <a:r>
              <a:rPr kumimoji="0" lang="en-US" sz="1200" b="0" i="0" u="none" strike="noStrike" cap="none" normalizeH="0" baseline="0" dirty="0" smtClean="0">
                <a:ln>
                  <a:noFill/>
                </a:ln>
                <a:effectLst/>
                <a:latin typeface="Times New Roman" panose="02020603050405020304" pitchFamily="18" charset="0"/>
                <a:cs typeface="Times New Roman" panose="02020603050405020304" pitchFamily="18" charset="0"/>
              </a:rPr>
              <a:t> + CO</a:t>
            </a:r>
            <a:r>
              <a:rPr kumimoji="0" lang="en-US" sz="1200" b="0" i="0" u="none" strike="noStrike" cap="none" normalizeH="0" baseline="-30000" dirty="0" smtClean="0">
                <a:ln>
                  <a:noFill/>
                </a:ln>
                <a:effectLst/>
                <a:latin typeface="Times New Roman" panose="02020603050405020304" pitchFamily="18" charset="0"/>
                <a:cs typeface="Times New Roman" panose="02020603050405020304" pitchFamily="18" charset="0"/>
              </a:rPr>
              <a:t>2</a:t>
            </a:r>
            <a:r>
              <a:rPr kumimoji="0" lang="en-US" sz="12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sz="1200" b="0" i="0" u="none" strike="noStrike" cap="none" normalizeH="0" baseline="0" dirty="0" smtClean="0">
                <a:ln>
                  <a:noFill/>
                </a:ln>
                <a:effectLst/>
                <a:latin typeface="Symbol" panose="05050102010706020507" pitchFamily="18" charset="2"/>
              </a:rPr>
              <a:t>®</a:t>
            </a:r>
            <a:r>
              <a:rPr kumimoji="0" lang="en-US" sz="1200" b="0" i="0" u="none" strike="noStrike" cap="none" normalizeH="0" baseline="0" dirty="0" smtClean="0">
                <a:ln>
                  <a:noFill/>
                </a:ln>
                <a:effectLst/>
                <a:latin typeface="Times New Roman" panose="02020603050405020304" pitchFamily="18" charset="0"/>
                <a:cs typeface="Times New Roman" panose="02020603050405020304" pitchFamily="18" charset="0"/>
              </a:rPr>
              <a:t> H</a:t>
            </a:r>
            <a:r>
              <a:rPr kumimoji="0" lang="en-US" sz="1200" b="0" i="0" u="none" strike="noStrike" cap="none" normalizeH="0" baseline="-30000" dirty="0" smtClean="0">
                <a:ln>
                  <a:noFill/>
                </a:ln>
                <a:effectLst/>
                <a:latin typeface="Times New Roman" panose="02020603050405020304" pitchFamily="18" charset="0"/>
                <a:cs typeface="Times New Roman" panose="02020603050405020304" pitchFamily="18" charset="0"/>
              </a:rPr>
              <a:t>2</a:t>
            </a:r>
            <a:r>
              <a:rPr kumimoji="0" lang="en-US" sz="1200" b="0" i="0" u="none" strike="noStrike" cap="none" normalizeH="0" baseline="0" dirty="0" smtClean="0">
                <a:ln>
                  <a:noFill/>
                </a:ln>
                <a:effectLst/>
                <a:latin typeface="Times New Roman" panose="02020603050405020304" pitchFamily="18" charset="0"/>
                <a:cs typeface="Times New Roman" panose="02020603050405020304" pitchFamily="18" charset="0"/>
              </a:rPr>
              <a:t>O + CO</a:t>
            </a:r>
            <a:r>
              <a:rPr kumimoji="0" lang="en-US" sz="1200" b="0" i="0" u="none" strike="noStrike" cap="none" normalizeH="0" baseline="-30000" dirty="0" smtClean="0">
                <a:ln>
                  <a:noFill/>
                </a:ln>
                <a:effectLst/>
                <a:latin typeface="Times New Roman" panose="02020603050405020304" pitchFamily="18" charset="0"/>
                <a:cs typeface="Times New Roman" panose="02020603050405020304" pitchFamily="18" charset="0"/>
              </a:rPr>
              <a:t>2</a:t>
            </a:r>
            <a:r>
              <a:rPr kumimoji="0" lang="en-US" sz="1100" b="0" i="0" u="none" strike="noStrike" cap="none" normalizeH="0" baseline="0" dirty="0" smtClean="0">
                <a:ln>
                  <a:noFill/>
                </a:ln>
                <a:effectLst/>
              </a:rPr>
              <a:t> </a:t>
            </a:r>
            <a:endParaRPr kumimoji="0" lang="en-US" sz="1800" b="0" i="0" u="none" strike="noStrike" cap="none" normalizeH="0" baseline="0" dirty="0" smtClean="0">
              <a:ln>
                <a:noFill/>
              </a:ln>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352" y="3622681"/>
            <a:ext cx="2567570" cy="3112969"/>
          </a:xfrm>
          <a:prstGeom prst="rect">
            <a:avLst/>
          </a:prstGeom>
        </p:spPr>
      </p:pic>
    </p:spTree>
    <p:extLst>
      <p:ext uri="{BB962C8B-B14F-4D97-AF65-F5344CB8AC3E}">
        <p14:creationId xmlns:p14="http://schemas.microsoft.com/office/powerpoint/2010/main" val="77561042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950" y="340775"/>
            <a:ext cx="9907632" cy="934233"/>
          </a:xfrm>
        </p:spPr>
        <p:txBody>
          <a:bodyPr/>
          <a:lstStyle/>
          <a:p>
            <a:r>
              <a:rPr lang="en-IN" b="1" dirty="0" smtClean="0">
                <a:latin typeface="Rockwell" panose="02060603020205020403" pitchFamily="18" charset="0"/>
              </a:rPr>
              <a:t>PHOSPHORIC ACID FUEL CELL (PAFC)</a:t>
            </a:r>
            <a:endParaRPr lang="en-IN" dirty="0">
              <a:latin typeface="Rockwell" panose="02060603020205020403" pitchFamily="18" charset="0"/>
            </a:endParaRPr>
          </a:p>
        </p:txBody>
      </p:sp>
      <p:sp>
        <p:nvSpPr>
          <p:cNvPr id="4" name="Rectangle 1"/>
          <p:cNvSpPr>
            <a:spLocks noGrp="1" noChangeArrowheads="1"/>
          </p:cNvSpPr>
          <p:nvPr>
            <p:ph idx="1"/>
          </p:nvPr>
        </p:nvSpPr>
        <p:spPr bwMode="auto">
          <a:xfrm>
            <a:off x="1171977" y="967232"/>
            <a:ext cx="10805375"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b="0" i="0" u="none" strike="noStrike" cap="none" normalizeH="0" baseline="0" dirty="0" smtClean="0">
                <a:ln>
                  <a:noFill/>
                </a:ln>
                <a:effectLst/>
                <a:latin typeface="Rockwell" panose="02060603020205020403" pitchFamily="18" charset="0"/>
                <a:cs typeface="Times New Roman" panose="02020603050405020304" pitchFamily="18" charset="0"/>
              </a:rPr>
              <a:t>PAFCs have an operating temperature of 200 °C. The efficiency of this system is much lower than that of the other systems at  40%. It is the FC that has mostly been exploited, mainly due to its high grade heat, which can be used in small-scale CHP especially at military sites and UPS systems fuelled with hydrogen, natural gas, LPG and methane from waste water purification plants.</a:t>
            </a:r>
          </a:p>
          <a:p>
            <a:pPr marL="0" marR="0" lvl="0" indent="0" algn="just" defTabSz="914400" rtl="0" eaLnBrk="0" fontAlgn="base" latinLnBrk="0" hangingPunct="0">
              <a:lnSpc>
                <a:spcPct val="100000"/>
              </a:lnSpc>
              <a:spcBef>
                <a:spcPct val="0"/>
              </a:spcBef>
              <a:spcAft>
                <a:spcPct val="0"/>
              </a:spcAft>
              <a:buClrTx/>
              <a:buSzTx/>
              <a:buNone/>
              <a:tabLst/>
            </a:pPr>
            <a:endParaRPr kumimoji="0" lang="en-US" sz="2000" b="0" i="0" u="none" strike="noStrike" cap="none" normalizeH="0" baseline="0" dirty="0" smtClean="0">
              <a:ln>
                <a:noFill/>
              </a:ln>
              <a:effectLst/>
              <a:latin typeface="Rockwell" panose="02060603020205020403"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b="0" i="0" u="none" strike="noStrike" cap="none" normalizeH="0" baseline="0" dirty="0" smtClean="0">
                <a:ln>
                  <a:noFill/>
                </a:ln>
                <a:effectLst/>
                <a:latin typeface="Rockwell" panose="02060603020205020403" pitchFamily="18" charset="0"/>
                <a:cs typeface="Times New Roman" panose="02020603050405020304" pitchFamily="18" charset="0"/>
              </a:rPr>
              <a:t>The power output varies from 200 kW to 20 MW. The main disadvantage is that it has no self-starting capability, because at lower temperatures (40-50 °C) freezing of concentrated Phosphoric Acid occurs. In order to reduce losses, the cathode catalyst and the reformer need to be improved.</a:t>
            </a:r>
          </a:p>
          <a:p>
            <a:pPr marL="0" lvl="0" indent="0" algn="just" defTabSz="914400">
              <a:buClrTx/>
              <a:buNone/>
            </a:pPr>
            <a:endParaRPr lang="en-US" sz="2400" b="1" dirty="0">
              <a:latin typeface="Rockwell" panose="02060603020205020403" pitchFamily="18" charset="0"/>
              <a:cs typeface="Times New Roman" panose="02020603050405020304" pitchFamily="18" charset="0"/>
            </a:endParaRPr>
          </a:p>
          <a:p>
            <a:pPr marL="0" lvl="0" indent="0" algn="just" defTabSz="914400">
              <a:buClrTx/>
              <a:buNone/>
            </a:pPr>
            <a:r>
              <a:rPr lang="en-US" sz="2400" b="1" dirty="0" smtClean="0">
                <a:latin typeface="Rockwell" panose="02060603020205020403" pitchFamily="18" charset="0"/>
                <a:cs typeface="Times New Roman" panose="02020603050405020304" pitchFamily="18" charset="0"/>
              </a:rPr>
              <a:t>Electrochemical </a:t>
            </a:r>
            <a:r>
              <a:rPr lang="en-US" sz="2400" b="1" dirty="0">
                <a:latin typeface="Rockwell" panose="02060603020205020403" pitchFamily="18" charset="0"/>
                <a:cs typeface="Times New Roman" panose="02020603050405020304" pitchFamily="18" charset="0"/>
              </a:rPr>
              <a:t>Equation</a:t>
            </a:r>
            <a:r>
              <a:rPr lang="en-US" sz="2400" dirty="0">
                <a:latin typeface="Rockwell" panose="02060603020205020403" pitchFamily="18" charset="0"/>
                <a:cs typeface="Times New Roman" panose="02020603050405020304" pitchFamily="18" charset="0"/>
              </a:rPr>
              <a:t>:</a:t>
            </a:r>
            <a:endParaRPr lang="en-US" sz="2400" dirty="0">
              <a:latin typeface="Rockwell" panose="02060603020205020403" pitchFamily="18" charset="0"/>
            </a:endParaRPr>
          </a:p>
          <a:p>
            <a:pPr marL="0" lvl="0" indent="0" algn="just" defTabSz="914400">
              <a:buClrTx/>
              <a:buNone/>
            </a:pPr>
            <a:r>
              <a:rPr lang="en-US" sz="2400" dirty="0">
                <a:latin typeface="Rockwell" panose="02060603020205020403" pitchFamily="18" charset="0"/>
                <a:cs typeface="Times New Roman" panose="02020603050405020304" pitchFamily="18" charset="0"/>
              </a:rPr>
              <a:t>Anode:        H</a:t>
            </a:r>
            <a:r>
              <a:rPr lang="en-US" sz="2400" baseline="-30000" dirty="0">
                <a:latin typeface="Rockwell" panose="02060603020205020403" pitchFamily="18" charset="0"/>
                <a:cs typeface="Times New Roman" panose="02020603050405020304" pitchFamily="18" charset="0"/>
              </a:rPr>
              <a:t>2</a:t>
            </a:r>
            <a:r>
              <a:rPr lang="en-US" sz="2400" dirty="0">
                <a:latin typeface="Rockwell" panose="02060603020205020403" pitchFamily="18" charset="0"/>
                <a:cs typeface="Times New Roman" panose="02020603050405020304" pitchFamily="18" charset="0"/>
              </a:rPr>
              <a:t>  ®2H</a:t>
            </a:r>
            <a:r>
              <a:rPr lang="en-US" sz="2400" baseline="30000" dirty="0">
                <a:latin typeface="Rockwell" panose="02060603020205020403" pitchFamily="18" charset="0"/>
                <a:cs typeface="Times New Roman" panose="02020603050405020304" pitchFamily="18" charset="0"/>
              </a:rPr>
              <a:t>+</a:t>
            </a:r>
            <a:r>
              <a:rPr lang="en-US" sz="2400" dirty="0">
                <a:latin typeface="Rockwell" panose="02060603020205020403" pitchFamily="18" charset="0"/>
                <a:cs typeface="Times New Roman" panose="02020603050405020304" pitchFamily="18" charset="0"/>
              </a:rPr>
              <a:t> + 2e</a:t>
            </a:r>
            <a:r>
              <a:rPr lang="en-US" sz="2400" baseline="30000" dirty="0">
                <a:latin typeface="Rockwell" panose="02060603020205020403" pitchFamily="18" charset="0"/>
                <a:cs typeface="Times New Roman" panose="02020603050405020304" pitchFamily="18" charset="0"/>
              </a:rPr>
              <a:t>-</a:t>
            </a:r>
            <a:endParaRPr lang="en-US" sz="2400" dirty="0">
              <a:latin typeface="Rockwell" panose="02060603020205020403" pitchFamily="18" charset="0"/>
            </a:endParaRPr>
          </a:p>
          <a:p>
            <a:pPr marL="0" lvl="0" indent="0" algn="just" defTabSz="914400">
              <a:buClrTx/>
              <a:buNone/>
            </a:pPr>
            <a:r>
              <a:rPr lang="en-US" sz="2400" dirty="0">
                <a:latin typeface="Rockwell" panose="02060603020205020403" pitchFamily="18" charset="0"/>
                <a:cs typeface="Times New Roman" panose="02020603050405020304" pitchFamily="18" charset="0"/>
              </a:rPr>
              <a:t>Cathode:     ½ O</a:t>
            </a:r>
            <a:r>
              <a:rPr lang="en-US" sz="2400" baseline="-30000" dirty="0">
                <a:latin typeface="Rockwell" panose="02060603020205020403" pitchFamily="18" charset="0"/>
                <a:cs typeface="Times New Roman" panose="02020603050405020304" pitchFamily="18" charset="0"/>
              </a:rPr>
              <a:t>2</a:t>
            </a:r>
            <a:r>
              <a:rPr lang="en-US" sz="2400" dirty="0">
                <a:latin typeface="Rockwell" panose="02060603020205020403" pitchFamily="18" charset="0"/>
                <a:cs typeface="Times New Roman" panose="02020603050405020304" pitchFamily="18" charset="0"/>
              </a:rPr>
              <a:t> + 2H</a:t>
            </a:r>
            <a:r>
              <a:rPr lang="en-US" sz="2400" baseline="30000" dirty="0">
                <a:latin typeface="Rockwell" panose="02060603020205020403" pitchFamily="18" charset="0"/>
                <a:cs typeface="Times New Roman" panose="02020603050405020304" pitchFamily="18" charset="0"/>
              </a:rPr>
              <a:t>+</a:t>
            </a:r>
            <a:r>
              <a:rPr lang="en-US" sz="2400" dirty="0">
                <a:latin typeface="Rockwell" panose="02060603020205020403" pitchFamily="18" charset="0"/>
                <a:cs typeface="Times New Roman" panose="02020603050405020304" pitchFamily="18" charset="0"/>
              </a:rPr>
              <a:t> + 2e</a:t>
            </a:r>
            <a:r>
              <a:rPr lang="en-US" sz="2400" baseline="30000" dirty="0">
                <a:latin typeface="Rockwell" panose="02060603020205020403" pitchFamily="18" charset="0"/>
                <a:cs typeface="Times New Roman" panose="02020603050405020304" pitchFamily="18" charset="0"/>
              </a:rPr>
              <a:t>-  </a:t>
            </a:r>
            <a:r>
              <a:rPr lang="en-US" sz="2400" dirty="0">
                <a:latin typeface="Rockwell" panose="02060603020205020403" pitchFamily="18" charset="0"/>
                <a:cs typeface="Times New Roman" panose="02020603050405020304" pitchFamily="18" charset="0"/>
              </a:rPr>
              <a:t>® H</a:t>
            </a:r>
            <a:r>
              <a:rPr lang="en-US" sz="2400" baseline="-30000" dirty="0">
                <a:latin typeface="Rockwell" panose="02060603020205020403" pitchFamily="18" charset="0"/>
                <a:cs typeface="Times New Roman" panose="02020603050405020304" pitchFamily="18" charset="0"/>
              </a:rPr>
              <a:t>2</a:t>
            </a:r>
            <a:r>
              <a:rPr lang="en-US" sz="2400" dirty="0">
                <a:latin typeface="Rockwell" panose="02060603020205020403" pitchFamily="18" charset="0"/>
                <a:cs typeface="Times New Roman" panose="02020603050405020304" pitchFamily="18" charset="0"/>
              </a:rPr>
              <a:t>O</a:t>
            </a:r>
            <a:endParaRPr lang="en-US" sz="1600" dirty="0">
              <a:latin typeface="Rockwell" panose="02060603020205020403" pitchFamily="18" charset="0"/>
              <a:cs typeface="Times New Roman" panose="02020603050405020304" pitchFamily="18" charset="0"/>
            </a:endParaRPr>
          </a:p>
          <a:p>
            <a:pPr marL="0" lvl="0" indent="0" algn="just" defTabSz="914400">
              <a:buClrTx/>
              <a:buNone/>
            </a:pPr>
            <a:r>
              <a:rPr lang="en-US" sz="1600" dirty="0">
                <a:latin typeface="Rockwell" panose="02060603020205020403" pitchFamily="18" charset="0"/>
                <a:cs typeface="Times New Roman" panose="02020603050405020304" pitchFamily="18" charset="0"/>
              </a:rPr>
              <a:t>Cell:            H</a:t>
            </a:r>
            <a:r>
              <a:rPr lang="en-US" sz="1600" baseline="-30000" dirty="0">
                <a:latin typeface="Rockwell" panose="02060603020205020403" pitchFamily="18" charset="0"/>
                <a:cs typeface="Times New Roman" panose="02020603050405020304" pitchFamily="18" charset="0"/>
              </a:rPr>
              <a:t>2</a:t>
            </a:r>
            <a:r>
              <a:rPr lang="en-US" sz="1600" dirty="0">
                <a:latin typeface="Rockwell" panose="02060603020205020403" pitchFamily="18" charset="0"/>
                <a:cs typeface="Times New Roman" panose="02020603050405020304" pitchFamily="18" charset="0"/>
              </a:rPr>
              <a:t> + ½ O</a:t>
            </a:r>
            <a:r>
              <a:rPr lang="en-US" sz="1600" baseline="-30000" dirty="0">
                <a:latin typeface="Rockwell" panose="02060603020205020403" pitchFamily="18" charset="0"/>
                <a:cs typeface="Times New Roman" panose="02020603050405020304" pitchFamily="18" charset="0"/>
              </a:rPr>
              <a:t>2</a:t>
            </a:r>
            <a:r>
              <a:rPr lang="en-US" sz="1600" dirty="0">
                <a:latin typeface="Rockwell" panose="02060603020205020403" pitchFamily="18" charset="0"/>
                <a:cs typeface="Times New Roman" panose="02020603050405020304" pitchFamily="18" charset="0"/>
              </a:rPr>
              <a:t> </a:t>
            </a:r>
            <a:r>
              <a:rPr lang="en-US" sz="1600" dirty="0">
                <a:latin typeface="Rockwell" panose="02060603020205020403" pitchFamily="18" charset="0"/>
              </a:rPr>
              <a:t>®</a:t>
            </a:r>
            <a:r>
              <a:rPr lang="en-US" sz="1600" dirty="0">
                <a:latin typeface="Rockwell" panose="02060603020205020403" pitchFamily="18" charset="0"/>
                <a:cs typeface="Times New Roman" panose="02020603050405020304" pitchFamily="18" charset="0"/>
              </a:rPr>
              <a:t> H</a:t>
            </a:r>
            <a:r>
              <a:rPr lang="en-US" sz="1600" baseline="-30000" dirty="0">
                <a:latin typeface="Rockwell" panose="02060603020205020403" pitchFamily="18" charset="0"/>
                <a:cs typeface="Times New Roman" panose="02020603050405020304" pitchFamily="18" charset="0"/>
              </a:rPr>
              <a:t>2</a:t>
            </a:r>
            <a:r>
              <a:rPr lang="en-US" sz="1600" dirty="0">
                <a:latin typeface="Rockwell" panose="02060603020205020403" pitchFamily="18" charset="0"/>
                <a:cs typeface="Times New Roman" panose="02020603050405020304" pitchFamily="18" charset="0"/>
              </a:rPr>
              <a:t>O</a:t>
            </a:r>
            <a:r>
              <a:rPr lang="en-US" sz="1400" dirty="0">
                <a:latin typeface="Rockwell" panose="02060603020205020403" pitchFamily="18" charset="0"/>
              </a:rPr>
              <a:t> </a:t>
            </a:r>
            <a:endParaRPr lang="en-US" sz="2400" dirty="0">
              <a:latin typeface="Rockwell" panose="02060603020205020403" pitchFamily="18"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sz="2400" b="0" i="0" u="none" strike="noStrike" cap="none" normalizeH="0" baseline="0" dirty="0" smtClean="0">
              <a:ln>
                <a:noFill/>
              </a:ln>
              <a:effectLst/>
              <a:latin typeface="Rockwell" panose="02060603020205020403"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Rockwell" panose="02060603020205020403"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b="1" dirty="0" smtClean="0">
              <a:solidFill>
                <a:srgbClr val="00FFFF"/>
              </a:solidFill>
              <a:latin typeface="Rockwell" panose="02060603020205020403"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5261" y="3921887"/>
            <a:ext cx="2926322" cy="2883779"/>
          </a:xfrm>
          <a:prstGeom prst="rect">
            <a:avLst/>
          </a:prstGeom>
        </p:spPr>
      </p:pic>
    </p:spTree>
    <p:extLst>
      <p:ext uri="{BB962C8B-B14F-4D97-AF65-F5344CB8AC3E}">
        <p14:creationId xmlns:p14="http://schemas.microsoft.com/office/powerpoint/2010/main" val="16512050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646" y="250623"/>
            <a:ext cx="10170039" cy="612262"/>
          </a:xfrm>
        </p:spPr>
        <p:txBody>
          <a:bodyPr>
            <a:noAutofit/>
          </a:bodyPr>
          <a:lstStyle/>
          <a:p>
            <a:r>
              <a:rPr lang="en-IN" b="1" dirty="0" smtClean="0">
                <a:latin typeface="Rockwell" panose="02060603020205020403" pitchFamily="18" charset="0"/>
              </a:rPr>
              <a:t>ALKALINE FUEL CELL (AFC)</a:t>
            </a:r>
            <a:endParaRPr lang="en-IN" dirty="0">
              <a:latin typeface="Rockwell" panose="02060603020205020403" pitchFamily="18" charset="0"/>
            </a:endParaRPr>
          </a:p>
        </p:txBody>
      </p:sp>
      <p:sp>
        <p:nvSpPr>
          <p:cNvPr id="3" name="Content Placeholder 2"/>
          <p:cNvSpPr>
            <a:spLocks noGrp="1"/>
          </p:cNvSpPr>
          <p:nvPr>
            <p:ph idx="1"/>
          </p:nvPr>
        </p:nvSpPr>
        <p:spPr>
          <a:xfrm>
            <a:off x="1665646" y="978794"/>
            <a:ext cx="9745036" cy="5563674"/>
          </a:xfrm>
        </p:spPr>
        <p:txBody>
          <a:bodyPr>
            <a:normAutofit/>
          </a:bodyPr>
          <a:lstStyle/>
          <a:p>
            <a:pPr algn="just"/>
            <a:r>
              <a:rPr lang="en-IN" sz="2400" dirty="0">
                <a:latin typeface="Rockwell" panose="02060603020205020403" pitchFamily="18" charset="0"/>
              </a:rPr>
              <a:t>The operating temperature of AFCs is about 70°C and their power output is 10-100 kW. They have been widely used for space and defense applications, where pure hydrogen is used. Their excessive cost and sensitivity to CO</a:t>
            </a:r>
            <a:r>
              <a:rPr lang="en-IN" sz="2400" baseline="-25000" dirty="0">
                <a:latin typeface="Rockwell" panose="02060603020205020403" pitchFamily="18" charset="0"/>
              </a:rPr>
              <a:t>2</a:t>
            </a:r>
            <a:r>
              <a:rPr lang="en-IN" sz="2400" dirty="0">
                <a:latin typeface="Rockwell" panose="02060603020205020403" pitchFamily="18" charset="0"/>
              </a:rPr>
              <a:t> , have restricted their research and </a:t>
            </a:r>
            <a:r>
              <a:rPr lang="en-IN" sz="2400" dirty="0" smtClean="0">
                <a:latin typeface="Rockwell" panose="02060603020205020403" pitchFamily="18" charset="0"/>
              </a:rPr>
              <a:t>development</a:t>
            </a:r>
            <a:r>
              <a:rPr lang="en-IN" sz="2400" dirty="0">
                <a:latin typeface="Rockwell" panose="02060603020205020403" pitchFamily="18" charset="0"/>
              </a:rPr>
              <a:t>, no matter their high efficiency and power </a:t>
            </a:r>
            <a:r>
              <a:rPr lang="en-IN" sz="2400" dirty="0" smtClean="0">
                <a:latin typeface="Rockwell" panose="02060603020205020403" pitchFamily="18" charset="0"/>
              </a:rPr>
              <a:t>density.</a:t>
            </a:r>
          </a:p>
          <a:p>
            <a:pPr marL="0" lvl="0" indent="0" algn="just" defTabSz="914400" eaLnBrk="0" fontAlgn="base" hangingPunct="0">
              <a:spcBef>
                <a:spcPct val="0"/>
              </a:spcBef>
              <a:spcAft>
                <a:spcPct val="0"/>
              </a:spcAft>
              <a:buClrTx/>
              <a:buNone/>
            </a:pPr>
            <a:endParaRPr lang="en-US" sz="2400" b="1" dirty="0" smtClean="0">
              <a:solidFill>
                <a:schemeClr val="tx1"/>
              </a:solidFill>
              <a:latin typeface="Rockwell" panose="02060603020205020403" pitchFamily="18" charset="0"/>
              <a:cs typeface="Times New Roman" panose="02020603050405020304" pitchFamily="18" charset="0"/>
            </a:endParaRPr>
          </a:p>
          <a:p>
            <a:pPr marL="0" lvl="0" indent="0" algn="just" defTabSz="914400" eaLnBrk="0" fontAlgn="base" hangingPunct="0">
              <a:spcBef>
                <a:spcPct val="0"/>
              </a:spcBef>
              <a:spcAft>
                <a:spcPct val="0"/>
              </a:spcAft>
              <a:buClrTx/>
              <a:buNone/>
            </a:pPr>
            <a:endParaRPr lang="en-US" sz="2400" b="1" dirty="0">
              <a:solidFill>
                <a:schemeClr val="tx1"/>
              </a:solidFill>
              <a:latin typeface="Rockwell" panose="02060603020205020403" pitchFamily="18" charset="0"/>
              <a:cs typeface="Times New Roman" panose="02020603050405020304" pitchFamily="18" charset="0"/>
            </a:endParaRPr>
          </a:p>
          <a:p>
            <a:pPr marL="0" indent="0" algn="just">
              <a:buNone/>
            </a:pPr>
            <a:endParaRPr lang="en-IN" sz="2400" dirty="0">
              <a:latin typeface="Rockwell" panose="02060603020205020403"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159" y="3374456"/>
            <a:ext cx="3220832" cy="3283921"/>
          </a:xfrm>
          <a:prstGeom prst="rect">
            <a:avLst/>
          </a:prstGeom>
        </p:spPr>
      </p:pic>
      <p:sp>
        <p:nvSpPr>
          <p:cNvPr id="6" name="Rectangle 5"/>
          <p:cNvSpPr/>
          <p:nvPr/>
        </p:nvSpPr>
        <p:spPr>
          <a:xfrm>
            <a:off x="5909481" y="4233468"/>
            <a:ext cx="5389584" cy="1107996"/>
          </a:xfrm>
          <a:prstGeom prst="rect">
            <a:avLst/>
          </a:prstGeom>
        </p:spPr>
        <p:txBody>
          <a:bodyPr wrap="square">
            <a:spAutoFit/>
          </a:bodyPr>
          <a:lstStyle/>
          <a:p>
            <a:pPr lvl="0" algn="just" eaLnBrk="0" fontAlgn="base" hangingPunct="0">
              <a:spcBef>
                <a:spcPct val="0"/>
              </a:spcBef>
              <a:spcAft>
                <a:spcPct val="0"/>
              </a:spcAft>
            </a:pPr>
            <a:r>
              <a:rPr lang="en-US" b="1" dirty="0">
                <a:latin typeface="Arial Narrow" panose="020B0606020202030204" pitchFamily="34" charset="0"/>
                <a:cs typeface="Times New Roman" panose="02020603050405020304" pitchFamily="18" charset="0"/>
              </a:rPr>
              <a:t> </a:t>
            </a:r>
            <a:r>
              <a:rPr lang="en-US" b="1" dirty="0" smtClean="0">
                <a:latin typeface="Arial Narrow" panose="020B0606020202030204" pitchFamily="34" charset="0"/>
                <a:cs typeface="Times New Roman" panose="02020603050405020304" pitchFamily="18" charset="0"/>
              </a:rPr>
              <a:t>                    Electrochemical </a:t>
            </a:r>
            <a:r>
              <a:rPr lang="en-US" b="1" dirty="0">
                <a:latin typeface="Arial Narrow" panose="020B0606020202030204" pitchFamily="34" charset="0"/>
                <a:cs typeface="Times New Roman" panose="02020603050405020304" pitchFamily="18" charset="0"/>
              </a:rPr>
              <a:t>Equation:</a:t>
            </a:r>
            <a:endParaRPr lang="en-US" dirty="0"/>
          </a:p>
          <a:p>
            <a:pPr lvl="0" algn="just" eaLnBrk="0" fontAlgn="base" hangingPunct="0">
              <a:spcBef>
                <a:spcPct val="0"/>
              </a:spcBef>
              <a:spcAft>
                <a:spcPct val="0"/>
              </a:spcAft>
            </a:pPr>
            <a:r>
              <a:rPr lang="en-IN" dirty="0"/>
              <a:t>                   </a:t>
            </a:r>
            <a:r>
              <a:rPr lang="en-US" dirty="0">
                <a:latin typeface="Times New Roman" panose="02020603050405020304" pitchFamily="18" charset="0"/>
                <a:cs typeface="Times New Roman" panose="02020603050405020304" pitchFamily="18" charset="0"/>
              </a:rPr>
              <a:t>Anode:        H</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+ 2(OH)</a:t>
            </a:r>
            <a:r>
              <a:rPr lang="en-US" baseline="30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a:latin typeface="Symbol" panose="05050102010706020507" pitchFamily="18" charset="2"/>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2H</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O  +  2 e</a:t>
            </a:r>
            <a:r>
              <a:rPr lang="en-US" baseline="30000" dirty="0">
                <a:latin typeface="Times New Roman" panose="02020603050405020304" pitchFamily="18" charset="0"/>
                <a:cs typeface="Times New Roman" panose="02020603050405020304" pitchFamily="18" charset="0"/>
              </a:rPr>
              <a:t>-</a:t>
            </a:r>
            <a:endParaRPr lang="en-US" dirty="0"/>
          </a:p>
          <a:p>
            <a:pPr lvl="0"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                     Cathode:     ½ O</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HO</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+ 2e</a:t>
            </a:r>
            <a:r>
              <a:rPr lang="en-US" baseline="30000" dirty="0">
                <a:latin typeface="Times New Roman" panose="02020603050405020304" pitchFamily="18" charset="0"/>
                <a:cs typeface="Times New Roman" panose="02020603050405020304" pitchFamily="18" charset="0"/>
              </a:rPr>
              <a:t>-  </a:t>
            </a:r>
            <a:r>
              <a:rPr lang="en-US" dirty="0">
                <a:latin typeface="Symbol" panose="05050102010706020507" pitchFamily="18" charset="2"/>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2(OH)</a:t>
            </a:r>
            <a:r>
              <a:rPr lang="en-US" baseline="300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en-US" sz="1200" dirty="0">
                <a:latin typeface="Times New Roman" panose="02020603050405020304" pitchFamily="18" charset="0"/>
                <a:cs typeface="Times New Roman" panose="02020603050405020304" pitchFamily="18" charset="0"/>
              </a:rPr>
              <a:t>                                Cell:            H</a:t>
            </a:r>
            <a:r>
              <a:rPr lang="en-US" sz="1200" baseline="-30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 ½ O</a:t>
            </a:r>
            <a:r>
              <a:rPr lang="en-US" sz="1200" baseline="-30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 CO</a:t>
            </a:r>
            <a:r>
              <a:rPr lang="en-US" sz="1200" baseline="-30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a:t>
            </a:r>
            <a:r>
              <a:rPr lang="en-US" sz="1200" dirty="0">
                <a:latin typeface="Symbol" panose="05050102010706020507" pitchFamily="18" charset="2"/>
              </a:rPr>
              <a:t>®</a:t>
            </a:r>
            <a:r>
              <a:rPr lang="en-US" sz="1200" dirty="0">
                <a:latin typeface="Times New Roman" panose="02020603050405020304" pitchFamily="18" charset="0"/>
                <a:cs typeface="Times New Roman" panose="02020603050405020304" pitchFamily="18" charset="0"/>
              </a:rPr>
              <a:t> H</a:t>
            </a:r>
            <a:r>
              <a:rPr lang="en-US" sz="1200" baseline="-30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O</a:t>
            </a:r>
            <a:r>
              <a:rPr lang="en-US" sz="1100" dirty="0"/>
              <a:t> </a:t>
            </a:r>
            <a:endParaRPr lang="en-IN" dirty="0"/>
          </a:p>
        </p:txBody>
      </p:sp>
    </p:spTree>
    <p:extLst>
      <p:ext uri="{BB962C8B-B14F-4D97-AF65-F5344CB8AC3E}">
        <p14:creationId xmlns:p14="http://schemas.microsoft.com/office/powerpoint/2010/main" val="310589912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796" y="727141"/>
            <a:ext cx="9144065" cy="1280890"/>
          </a:xfrm>
        </p:spPr>
        <p:txBody>
          <a:bodyPr/>
          <a:lstStyle/>
          <a:p>
            <a:r>
              <a:rPr lang="en-IN" dirty="0" smtClean="0"/>
              <a:t> </a:t>
            </a:r>
            <a:r>
              <a:rPr lang="en-IN" b="1" dirty="0" smtClean="0">
                <a:solidFill>
                  <a:schemeClr val="tx1"/>
                </a:solidFill>
                <a:latin typeface="Rockwell" panose="02060603020205020403" pitchFamily="18" charset="0"/>
              </a:rPr>
              <a:t>WHAT IS FUEL CELL…..???</a:t>
            </a:r>
            <a:endParaRPr lang="en-IN" b="1" dirty="0">
              <a:solidFill>
                <a:schemeClr val="tx1"/>
              </a:solidFill>
              <a:latin typeface="Rockwell" panose="02060603020205020403" pitchFamily="18" charset="0"/>
            </a:endParaRPr>
          </a:p>
        </p:txBody>
      </p:sp>
      <p:sp>
        <p:nvSpPr>
          <p:cNvPr id="6" name="Content Placeholder 5"/>
          <p:cNvSpPr>
            <a:spLocks noGrp="1"/>
          </p:cNvSpPr>
          <p:nvPr>
            <p:ph idx="1"/>
          </p:nvPr>
        </p:nvSpPr>
        <p:spPr>
          <a:xfrm>
            <a:off x="643943" y="1673181"/>
            <a:ext cx="11372045" cy="4817771"/>
          </a:xfrm>
        </p:spPr>
        <p:txBody>
          <a:bodyPr>
            <a:normAutofit/>
          </a:bodyPr>
          <a:lstStyle/>
          <a:p>
            <a:r>
              <a:rPr lang="en-IN" sz="2400" dirty="0">
                <a:latin typeface="Rockwell" panose="02060603020205020403" pitchFamily="18" charset="0"/>
                <a:cs typeface="Times New Roman" panose="02020603050405020304" pitchFamily="18" charset="0"/>
              </a:rPr>
              <a:t>A fuel cell is an electrochemical cell that converts the chemical energy </a:t>
            </a:r>
            <a:r>
              <a:rPr lang="en-IN" sz="2400" dirty="0" smtClean="0">
                <a:latin typeface="Rockwell" panose="02060603020205020403" pitchFamily="18" charset="0"/>
                <a:cs typeface="Times New Roman" panose="02020603050405020304" pitchFamily="18" charset="0"/>
              </a:rPr>
              <a:t>into electrical energy </a:t>
            </a:r>
            <a:r>
              <a:rPr lang="en-IN" sz="2400" dirty="0">
                <a:latin typeface="Rockwell" panose="02060603020205020403" pitchFamily="18" charset="0"/>
                <a:cs typeface="Times New Roman" panose="02020603050405020304" pitchFamily="18" charset="0"/>
              </a:rPr>
              <a:t>through an electrochemical reaction of hydrogen fuel with oxygen or another oxidizing </a:t>
            </a:r>
            <a:r>
              <a:rPr lang="en-IN" sz="2400" dirty="0" smtClean="0">
                <a:latin typeface="Rockwell" panose="02060603020205020403" pitchFamily="18" charset="0"/>
                <a:cs typeface="Times New Roman" panose="02020603050405020304" pitchFamily="18" charset="0"/>
              </a:rPr>
              <a:t>agent.</a:t>
            </a:r>
          </a:p>
          <a:p>
            <a:r>
              <a:rPr lang="en-IN" sz="2400" dirty="0" smtClean="0">
                <a:latin typeface="Rockwell" panose="02060603020205020403" pitchFamily="18" charset="0"/>
                <a:cs typeface="Times New Roman" panose="02020603050405020304" pitchFamily="18" charset="0"/>
              </a:rPr>
              <a:t>It requires continuous supply of a fuel and an oxidant to generate D.C electric power.</a:t>
            </a:r>
          </a:p>
          <a:p>
            <a:r>
              <a:rPr lang="en-IN" sz="2400" dirty="0">
                <a:latin typeface="Rockwell" panose="02060603020205020403" pitchFamily="18" charset="0"/>
              </a:rPr>
              <a:t>Every fuel cell has two electrodes </a:t>
            </a:r>
            <a:r>
              <a:rPr lang="en-IN" sz="2400" dirty="0" smtClean="0">
                <a:latin typeface="Rockwell" panose="02060603020205020403" pitchFamily="18" charset="0"/>
              </a:rPr>
              <a:t>called, respectively, the anode </a:t>
            </a:r>
            <a:r>
              <a:rPr lang="en-IN" sz="2400" dirty="0">
                <a:latin typeface="Rockwell" panose="02060603020205020403" pitchFamily="18" charset="0"/>
              </a:rPr>
              <a:t>and cathode. The reactions that produce electricity take place at the electrodes</a:t>
            </a:r>
            <a:r>
              <a:rPr lang="en-IN" sz="2400" dirty="0" smtClean="0">
                <a:latin typeface="Rockwell" panose="02060603020205020403" pitchFamily="18" charset="0"/>
              </a:rPr>
              <a:t>.</a:t>
            </a:r>
          </a:p>
          <a:p>
            <a:r>
              <a:rPr lang="en-IN" sz="2400" dirty="0">
                <a:latin typeface="Rockwell" panose="02060603020205020403" pitchFamily="18" charset="0"/>
              </a:rPr>
              <a:t>fuel cell also has an electrolyte, which carries electrically charged particles from one electrode to the other, and a catalyst, which speeds the reactions at the electrodes</a:t>
            </a:r>
            <a:r>
              <a:rPr lang="en-IN" sz="2400" dirty="0" smtClean="0">
                <a:latin typeface="Rockwell" panose="02060603020205020403" pitchFamily="18" charset="0"/>
              </a:rPr>
              <a:t>.</a:t>
            </a:r>
          </a:p>
          <a:p>
            <a:pPr marL="0" indent="0">
              <a:buNone/>
            </a:pPr>
            <a:endParaRPr lang="en-IN" sz="2400" dirty="0" smtClean="0"/>
          </a:p>
          <a:p>
            <a:pPr marL="0" indent="0">
              <a:buNone/>
            </a:pPr>
            <a:endParaRPr lang="en-IN" sz="2400" dirty="0">
              <a:latin typeface="+mj-lt"/>
              <a:cs typeface="Times New Roman" panose="02020603050405020304" pitchFamily="18" charset="0"/>
            </a:endParaRPr>
          </a:p>
        </p:txBody>
      </p:sp>
    </p:spTree>
    <p:extLst>
      <p:ext uri="{BB962C8B-B14F-4D97-AF65-F5344CB8AC3E}">
        <p14:creationId xmlns:p14="http://schemas.microsoft.com/office/powerpoint/2010/main" val="89983994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327896"/>
            <a:ext cx="10002613" cy="753929"/>
          </a:xfrm>
        </p:spPr>
        <p:txBody>
          <a:bodyPr/>
          <a:lstStyle/>
          <a:p>
            <a:r>
              <a:rPr lang="en-IN" b="1" dirty="0" smtClean="0">
                <a:latin typeface="Rockwell" panose="02060603020205020403" pitchFamily="18" charset="0"/>
              </a:rPr>
              <a:t>VI- CHARACTERISTICS</a:t>
            </a:r>
            <a:endParaRPr lang="en-IN" b="1" dirty="0">
              <a:latin typeface="Rockwell" panose="02060603020205020403" pitchFamily="18" charset="0"/>
            </a:endParaRPr>
          </a:p>
        </p:txBody>
      </p:sp>
      <p:sp>
        <p:nvSpPr>
          <p:cNvPr id="5" name="Rectangle 2"/>
          <p:cNvSpPr>
            <a:spLocks noChangeArrowheads="1"/>
          </p:cNvSpPr>
          <p:nvPr/>
        </p:nvSpPr>
        <p:spPr bwMode="auto">
          <a:xfrm>
            <a:off x="3321897" y="3347921"/>
            <a:ext cx="1314497" cy="254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1050" dirty="0" smtClean="0"/>
              <a:t>time(seconds)</a:t>
            </a:r>
            <a:endParaRPr lang="en-IN" sz="1050" dirty="0"/>
          </a:p>
        </p:txBody>
      </p:sp>
      <p:pic>
        <p:nvPicPr>
          <p:cNvPr id="15" name="Content Placeholder 1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4039" y="1223493"/>
            <a:ext cx="5130211" cy="3778250"/>
          </a:xfrm>
        </p:spPr>
      </p:pic>
      <p:sp>
        <p:nvSpPr>
          <p:cNvPr id="16" name="Rectangle 15"/>
          <p:cNvSpPr/>
          <p:nvPr/>
        </p:nvSpPr>
        <p:spPr>
          <a:xfrm>
            <a:off x="1502299" y="5001743"/>
            <a:ext cx="4925798" cy="830997"/>
          </a:xfrm>
          <a:prstGeom prst="rect">
            <a:avLst/>
          </a:prstGeom>
        </p:spPr>
        <p:txBody>
          <a:bodyPr wrap="square">
            <a:spAutoFit/>
          </a:bodyPr>
          <a:lstStyle/>
          <a:p>
            <a:r>
              <a:rPr lang="en-IN" sz="2400" dirty="0">
                <a:latin typeface="Rockwell" panose="02060603020205020403" pitchFamily="18" charset="0"/>
              </a:rPr>
              <a:t>V-I CHARACTERISTICS OF PEM FUEL CELL</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7319" y="1436753"/>
            <a:ext cx="4456090" cy="3351729"/>
          </a:xfrm>
          <a:prstGeom prst="rect">
            <a:avLst/>
          </a:prstGeom>
        </p:spPr>
      </p:pic>
      <p:sp>
        <p:nvSpPr>
          <p:cNvPr id="18" name="Rectangle 17"/>
          <p:cNvSpPr/>
          <p:nvPr/>
        </p:nvSpPr>
        <p:spPr>
          <a:xfrm>
            <a:off x="7409375" y="5001743"/>
            <a:ext cx="4054744" cy="1569660"/>
          </a:xfrm>
          <a:prstGeom prst="rect">
            <a:avLst/>
          </a:prstGeom>
        </p:spPr>
        <p:txBody>
          <a:bodyPr wrap="square">
            <a:spAutoFit/>
          </a:bodyPr>
          <a:lstStyle/>
          <a:p>
            <a:r>
              <a:rPr lang="en-IN" sz="2400" dirty="0" smtClean="0">
                <a:latin typeface="Rockwell" panose="02060603020205020403" pitchFamily="18" charset="0"/>
              </a:rPr>
              <a:t>POLARIZATION AND POWER FOR TYPICAL PEM CELL</a:t>
            </a:r>
          </a:p>
          <a:p>
            <a:endParaRPr lang="en-IN" sz="2400" dirty="0">
              <a:latin typeface="Rockwell" panose="02060603020205020403" pitchFamily="18" charset="0"/>
            </a:endParaRPr>
          </a:p>
        </p:txBody>
      </p:sp>
    </p:spTree>
    <p:extLst>
      <p:ext uri="{BB962C8B-B14F-4D97-AF65-F5344CB8AC3E}">
        <p14:creationId xmlns:p14="http://schemas.microsoft.com/office/powerpoint/2010/main" val="265579866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130" y="343761"/>
            <a:ext cx="4657725" cy="28765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3158" y="400911"/>
            <a:ext cx="4552950" cy="2819400"/>
          </a:xfrm>
          <a:prstGeom prst="rect">
            <a:avLst/>
          </a:prstGeom>
        </p:spPr>
      </p:pic>
      <p:sp>
        <p:nvSpPr>
          <p:cNvPr id="6" name="Rectangle 5"/>
          <p:cNvSpPr/>
          <p:nvPr/>
        </p:nvSpPr>
        <p:spPr>
          <a:xfrm>
            <a:off x="1646582" y="3272841"/>
            <a:ext cx="4498819" cy="923330"/>
          </a:xfrm>
          <a:prstGeom prst="rect">
            <a:avLst/>
          </a:prstGeom>
        </p:spPr>
        <p:txBody>
          <a:bodyPr wrap="square">
            <a:spAutoFit/>
          </a:bodyPr>
          <a:lstStyle/>
          <a:p>
            <a:r>
              <a:rPr lang="en-IN" b="1" dirty="0">
                <a:latin typeface="Rockwell" panose="02060603020205020403" pitchFamily="18" charset="0"/>
              </a:rPr>
              <a:t>Performance comparison of typical PEMFC </a:t>
            </a:r>
            <a:r>
              <a:rPr lang="en-IN" b="1" dirty="0" smtClean="0">
                <a:latin typeface="Rockwell" panose="02060603020205020403" pitchFamily="18" charset="0"/>
              </a:rPr>
              <a:t>vs. </a:t>
            </a:r>
            <a:r>
              <a:rPr lang="en-IN" b="1" dirty="0">
                <a:latin typeface="Rockwell" panose="02060603020205020403" pitchFamily="18" charset="0"/>
              </a:rPr>
              <a:t>typical SOFC</a:t>
            </a:r>
            <a:r>
              <a:rPr lang="en-IN" dirty="0">
                <a:latin typeface="Rockwell" panose="02060603020205020403" pitchFamily="18" charset="0"/>
              </a:rPr>
              <a:t/>
            </a:r>
            <a:br>
              <a:rPr lang="en-IN" dirty="0">
                <a:latin typeface="Rockwell" panose="02060603020205020403" pitchFamily="18" charset="0"/>
              </a:rPr>
            </a:br>
            <a:endParaRPr lang="en-IN" dirty="0">
              <a:latin typeface="Rockwell" panose="02060603020205020403" pitchFamily="18" charset="0"/>
            </a:endParaRPr>
          </a:p>
        </p:txBody>
      </p:sp>
      <p:sp>
        <p:nvSpPr>
          <p:cNvPr id="7" name="Rectangle 6"/>
          <p:cNvSpPr/>
          <p:nvPr/>
        </p:nvSpPr>
        <p:spPr>
          <a:xfrm>
            <a:off x="6677626" y="3272841"/>
            <a:ext cx="4552951" cy="646331"/>
          </a:xfrm>
          <a:prstGeom prst="rect">
            <a:avLst/>
          </a:prstGeom>
        </p:spPr>
        <p:txBody>
          <a:bodyPr wrap="square">
            <a:spAutoFit/>
          </a:bodyPr>
          <a:lstStyle/>
          <a:p>
            <a:r>
              <a:rPr lang="en-IN" b="1" dirty="0" smtClean="0">
                <a:solidFill>
                  <a:srgbClr val="111111"/>
                </a:solidFill>
                <a:latin typeface="Rockwell" panose="02060603020205020403" pitchFamily="18" charset="0"/>
              </a:rPr>
              <a:t>Ideal </a:t>
            </a:r>
            <a:r>
              <a:rPr lang="en-IN" b="1" dirty="0">
                <a:solidFill>
                  <a:srgbClr val="111111"/>
                </a:solidFill>
                <a:latin typeface="Rockwell" panose="02060603020205020403" pitchFamily="18" charset="0"/>
              </a:rPr>
              <a:t>and actual performance curves of a PEMFC</a:t>
            </a:r>
            <a:endParaRPr lang="en-IN" b="1" i="0" dirty="0">
              <a:solidFill>
                <a:srgbClr val="111111"/>
              </a:solidFill>
              <a:effectLst/>
              <a:latin typeface="Rockwell" panose="02060603020205020403" pitchFamily="18"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7130" y="4195858"/>
            <a:ext cx="4705350" cy="2333625"/>
          </a:xfrm>
          <a:prstGeom prst="rect">
            <a:avLst/>
          </a:prstGeom>
        </p:spPr>
      </p:pic>
      <p:sp>
        <p:nvSpPr>
          <p:cNvPr id="9" name="Rectangle 8"/>
          <p:cNvSpPr/>
          <p:nvPr/>
        </p:nvSpPr>
        <p:spPr>
          <a:xfrm>
            <a:off x="9545016" y="4716339"/>
            <a:ext cx="2485428" cy="646331"/>
          </a:xfrm>
          <a:prstGeom prst="rect">
            <a:avLst/>
          </a:prstGeom>
        </p:spPr>
        <p:txBody>
          <a:bodyPr wrap="square">
            <a:spAutoFit/>
          </a:bodyPr>
          <a:lstStyle/>
          <a:p>
            <a:r>
              <a:rPr lang="en-IN" dirty="0">
                <a:solidFill>
                  <a:srgbClr val="111111"/>
                </a:solidFill>
                <a:latin typeface="Rockwell" panose="02060603020205020403" pitchFamily="18" charset="0"/>
              </a:rPr>
              <a:t>Performance curve of a </a:t>
            </a:r>
            <a:r>
              <a:rPr lang="en-IN" dirty="0" smtClean="0">
                <a:solidFill>
                  <a:srgbClr val="111111"/>
                </a:solidFill>
                <a:latin typeface="Rockwell" panose="02060603020205020403" pitchFamily="18" charset="0"/>
              </a:rPr>
              <a:t>PEMFC fuel </a:t>
            </a:r>
            <a:r>
              <a:rPr lang="en-IN" dirty="0">
                <a:solidFill>
                  <a:srgbClr val="111111"/>
                </a:solidFill>
                <a:latin typeface="Rockwell" panose="02060603020205020403" pitchFamily="18" charset="0"/>
              </a:rPr>
              <a:t>cell </a:t>
            </a:r>
            <a:endParaRPr lang="en-IN" b="0" i="0" dirty="0">
              <a:solidFill>
                <a:srgbClr val="111111"/>
              </a:solidFill>
              <a:effectLst/>
              <a:latin typeface="Rockwell" panose="02060603020205020403" pitchFamily="18" charset="0"/>
            </a:endParaRP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822" y="4252180"/>
            <a:ext cx="3082748" cy="2220980"/>
          </a:xfrm>
          <a:prstGeom prst="rect">
            <a:avLst/>
          </a:prstGeom>
        </p:spPr>
      </p:pic>
    </p:spTree>
    <p:extLst>
      <p:ext uri="{BB962C8B-B14F-4D97-AF65-F5344CB8AC3E}">
        <p14:creationId xmlns:p14="http://schemas.microsoft.com/office/powerpoint/2010/main" val="22676539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131" y="309093"/>
            <a:ext cx="9204123" cy="695459"/>
          </a:xfrm>
        </p:spPr>
        <p:txBody>
          <a:bodyPr>
            <a:noAutofit/>
          </a:bodyPr>
          <a:lstStyle/>
          <a:p>
            <a:r>
              <a:rPr lang="en-IN" b="1" dirty="0" smtClean="0">
                <a:latin typeface="Rockwell" panose="02060603020205020403" pitchFamily="18" charset="0"/>
              </a:rPr>
              <a:t>COMPARISION OF FUEL CELLS</a:t>
            </a:r>
            <a:br>
              <a:rPr lang="en-IN" b="1" dirty="0" smtClean="0">
                <a:latin typeface="Rockwell" panose="02060603020205020403" pitchFamily="18" charset="0"/>
              </a:rPr>
            </a:br>
            <a:endParaRPr lang="en-IN" b="1" dirty="0">
              <a:latin typeface="Rockwell" panose="02060603020205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08467214"/>
              </p:ext>
            </p:extLst>
          </p:nvPr>
        </p:nvGraphicFramePr>
        <p:xfrm>
          <a:off x="1614130" y="1120460"/>
          <a:ext cx="10182918" cy="5525039"/>
        </p:xfrm>
        <a:graphic>
          <a:graphicData uri="http://schemas.openxmlformats.org/drawingml/2006/table">
            <a:tbl>
              <a:tblPr/>
              <a:tblGrid>
                <a:gridCol w="1629268"/>
                <a:gridCol w="1934753"/>
                <a:gridCol w="2545730"/>
                <a:gridCol w="2138414"/>
                <a:gridCol w="1934753"/>
              </a:tblGrid>
              <a:tr h="837127">
                <a:tc>
                  <a:txBody>
                    <a:bodyPr/>
                    <a:lstStyle/>
                    <a:p>
                      <a:r>
                        <a:rPr lang="en-IN" sz="1100" dirty="0">
                          <a:solidFill>
                            <a:schemeClr val="bg1"/>
                          </a:solidFill>
                        </a:rPr>
                        <a:t> </a:t>
                      </a:r>
                      <a:r>
                        <a:rPr lang="en-IN" sz="1100" b="1" dirty="0" smtClean="0">
                          <a:solidFill>
                            <a:schemeClr val="bg1"/>
                          </a:solidFill>
                        </a:rPr>
                        <a:t>ASPECT</a:t>
                      </a:r>
                      <a:endParaRPr lang="en-IN" sz="1100" b="1" dirty="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b="1" dirty="0">
                          <a:solidFill>
                            <a:schemeClr val="bg1"/>
                          </a:solidFill>
                          <a:latin typeface="Arial Narrow" panose="020B0606020202030204" pitchFamily="34" charset="0"/>
                        </a:rPr>
                        <a:t>Solid Oxide</a:t>
                      </a:r>
                      <a:endParaRPr lang="en-IN" sz="1100" dirty="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b="1">
                          <a:solidFill>
                            <a:schemeClr val="bg1"/>
                          </a:solidFill>
                          <a:latin typeface="Arial Narrow" panose="020B0606020202030204" pitchFamily="34" charset="0"/>
                        </a:rPr>
                        <a:t>Molten Carbonate</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b="1" dirty="0">
                          <a:solidFill>
                            <a:schemeClr val="bg1"/>
                          </a:solidFill>
                          <a:latin typeface="Arial Narrow" panose="020B0606020202030204" pitchFamily="34" charset="0"/>
                        </a:rPr>
                        <a:t>Phosphoric Acid</a:t>
                      </a:r>
                      <a:endParaRPr lang="en-IN" sz="1100" dirty="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b="1">
                          <a:solidFill>
                            <a:schemeClr val="bg1"/>
                          </a:solidFill>
                          <a:latin typeface="Arial Narrow" panose="020B0606020202030204" pitchFamily="34" charset="0"/>
                        </a:rPr>
                        <a:t>Proton Exchange Membrane</a:t>
                      </a:r>
                      <a:endParaRPr lang="en-IN" sz="1100">
                        <a:solidFill>
                          <a:schemeClr val="bg1"/>
                        </a:solidFill>
                      </a:endParaRPr>
                    </a:p>
                  </a:txBody>
                  <a:tcPr marL="57246" marR="57246" marT="28623" marB="28623" anchor="ctr">
                    <a:lnL>
                      <a:noFill/>
                    </a:lnL>
                    <a:lnR>
                      <a:noFill/>
                    </a:lnR>
                    <a:lnT>
                      <a:noFill/>
                    </a:lnT>
                    <a:lnB>
                      <a:noFill/>
                    </a:lnB>
                    <a:solidFill>
                      <a:srgbClr val="800080"/>
                    </a:solidFill>
                  </a:tcPr>
                </a:tc>
              </a:tr>
              <a:tr h="585989">
                <a:tc>
                  <a:txBody>
                    <a:bodyPr/>
                    <a:lstStyle/>
                    <a:p>
                      <a:r>
                        <a:rPr lang="en-IN" sz="1100">
                          <a:solidFill>
                            <a:schemeClr val="bg1"/>
                          </a:solidFill>
                          <a:latin typeface="Arial Narrow" panose="020B0606020202030204" pitchFamily="34" charset="0"/>
                        </a:rPr>
                        <a:t>Electrolyte </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a:solidFill>
                            <a:schemeClr val="bg1"/>
                          </a:solidFill>
                          <a:latin typeface="Arial Narrow" panose="020B0606020202030204" pitchFamily="34" charset="0"/>
                        </a:rPr>
                        <a:t>Yttria-Stabilised Zirconia</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a:solidFill>
                            <a:schemeClr val="bg1"/>
                          </a:solidFill>
                          <a:latin typeface="Arial Narrow" panose="020B0606020202030204" pitchFamily="34" charset="0"/>
                        </a:rPr>
                        <a:t>Alkali Carbonates Mixture</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a:solidFill>
                            <a:schemeClr val="bg1"/>
                          </a:solidFill>
                          <a:latin typeface="Arial Narrow" panose="020B0606020202030204" pitchFamily="34" charset="0"/>
                        </a:rPr>
                        <a:t>Phosphoric Acid</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a:solidFill>
                            <a:schemeClr val="bg1"/>
                          </a:solidFill>
                          <a:latin typeface="Arial Narrow" panose="020B0606020202030204" pitchFamily="34" charset="0"/>
                        </a:rPr>
                        <a:t>Ion Exchange Membrane</a:t>
                      </a:r>
                      <a:endParaRPr lang="en-IN" sz="1100">
                        <a:solidFill>
                          <a:schemeClr val="bg1"/>
                        </a:solidFill>
                      </a:endParaRPr>
                    </a:p>
                  </a:txBody>
                  <a:tcPr marL="57246" marR="57246" marT="28623" marB="28623" anchor="ctr">
                    <a:lnL>
                      <a:noFill/>
                    </a:lnL>
                    <a:lnR>
                      <a:noFill/>
                    </a:lnR>
                    <a:lnT>
                      <a:noFill/>
                    </a:lnT>
                    <a:lnB>
                      <a:noFill/>
                    </a:lnB>
                    <a:solidFill>
                      <a:srgbClr val="800080"/>
                    </a:solidFill>
                  </a:tcPr>
                </a:tc>
              </a:tr>
              <a:tr h="837127">
                <a:tc>
                  <a:txBody>
                    <a:bodyPr/>
                    <a:lstStyle/>
                    <a:p>
                      <a:r>
                        <a:rPr lang="en-IN" sz="1100">
                          <a:solidFill>
                            <a:schemeClr val="bg1"/>
                          </a:solidFill>
                          <a:latin typeface="Arial Narrow" panose="020B0606020202030204" pitchFamily="34" charset="0"/>
                        </a:rPr>
                        <a:t>Operating Temperature (°C)</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dirty="0">
                          <a:solidFill>
                            <a:schemeClr val="bg1"/>
                          </a:solidFill>
                          <a:latin typeface="Arial Narrow" panose="020B0606020202030204" pitchFamily="34" charset="0"/>
                        </a:rPr>
                        <a:t>1000</a:t>
                      </a:r>
                      <a:endParaRPr lang="en-IN" sz="1100" dirty="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a:solidFill>
                            <a:schemeClr val="bg1"/>
                          </a:solidFill>
                          <a:latin typeface="Arial Narrow" panose="020B0606020202030204" pitchFamily="34" charset="0"/>
                        </a:rPr>
                        <a:t>650</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a:solidFill>
                            <a:schemeClr val="bg1"/>
                          </a:solidFill>
                          <a:latin typeface="Arial Narrow" panose="020B0606020202030204" pitchFamily="34" charset="0"/>
                        </a:rPr>
                        <a:t>200</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a:solidFill>
                            <a:schemeClr val="bg1"/>
                          </a:solidFill>
                          <a:latin typeface="Arial Narrow" panose="020B0606020202030204" pitchFamily="34" charset="0"/>
                        </a:rPr>
                        <a:t>80</a:t>
                      </a:r>
                      <a:endParaRPr lang="en-IN" sz="1100">
                        <a:solidFill>
                          <a:schemeClr val="bg1"/>
                        </a:solidFill>
                      </a:endParaRPr>
                    </a:p>
                  </a:txBody>
                  <a:tcPr marL="57246" marR="57246" marT="28623" marB="28623" anchor="ctr">
                    <a:lnL>
                      <a:noFill/>
                    </a:lnL>
                    <a:lnR>
                      <a:noFill/>
                    </a:lnR>
                    <a:lnT>
                      <a:noFill/>
                    </a:lnT>
                    <a:lnB>
                      <a:noFill/>
                    </a:lnB>
                    <a:solidFill>
                      <a:srgbClr val="800080"/>
                    </a:solidFill>
                  </a:tcPr>
                </a:tc>
              </a:tr>
              <a:tr h="585989">
                <a:tc>
                  <a:txBody>
                    <a:bodyPr/>
                    <a:lstStyle/>
                    <a:p>
                      <a:r>
                        <a:rPr lang="en-IN" sz="1100">
                          <a:solidFill>
                            <a:schemeClr val="bg1"/>
                          </a:solidFill>
                          <a:latin typeface="Arial Narrow" panose="020B0606020202030204" pitchFamily="34" charset="0"/>
                        </a:rPr>
                        <a:t>Charge Carrier</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800">
                          <a:solidFill>
                            <a:schemeClr val="bg1"/>
                          </a:solidFill>
                          <a:effectLst/>
                          <a:latin typeface="Arial Narrow" panose="020B0606020202030204" pitchFamily="34" charset="0"/>
                        </a:rPr>
                        <a:t>O</a:t>
                      </a:r>
                      <a:r>
                        <a:rPr lang="en-IN" sz="800" baseline="30000">
                          <a:solidFill>
                            <a:schemeClr val="bg1"/>
                          </a:solidFill>
                          <a:effectLst/>
                          <a:latin typeface="Arial Narrow" panose="020B0606020202030204" pitchFamily="34" charset="0"/>
                        </a:rPr>
                        <a:t>=</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800">
                          <a:solidFill>
                            <a:schemeClr val="bg1"/>
                          </a:solidFill>
                          <a:effectLst/>
                          <a:latin typeface="Times New Roman" panose="02020603050405020304" pitchFamily="18" charset="0"/>
                        </a:rPr>
                        <a:t>CO</a:t>
                      </a:r>
                      <a:r>
                        <a:rPr lang="en-IN" sz="800" baseline="-25000">
                          <a:solidFill>
                            <a:schemeClr val="bg1"/>
                          </a:solidFill>
                          <a:effectLst/>
                          <a:latin typeface="Times New Roman" panose="02020603050405020304" pitchFamily="18" charset="0"/>
                        </a:rPr>
                        <a:t>3</a:t>
                      </a:r>
                      <a:r>
                        <a:rPr lang="en-IN" sz="800" baseline="30000">
                          <a:solidFill>
                            <a:schemeClr val="bg1"/>
                          </a:solidFill>
                          <a:effectLst/>
                          <a:latin typeface="Times New Roman" panose="02020603050405020304" pitchFamily="18" charset="0"/>
                        </a:rPr>
                        <a:t>=</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800">
                          <a:solidFill>
                            <a:schemeClr val="bg1"/>
                          </a:solidFill>
                          <a:effectLst/>
                          <a:latin typeface="Arial Narrow" panose="020B0606020202030204" pitchFamily="34" charset="0"/>
                        </a:rPr>
                        <a:t>H</a:t>
                      </a:r>
                      <a:r>
                        <a:rPr lang="en-IN" sz="800" baseline="30000">
                          <a:solidFill>
                            <a:schemeClr val="bg1"/>
                          </a:solidFill>
                          <a:effectLst/>
                          <a:latin typeface="Arial Narrow" panose="020B0606020202030204" pitchFamily="34" charset="0"/>
                        </a:rPr>
                        <a:t>+</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800">
                          <a:solidFill>
                            <a:schemeClr val="bg1"/>
                          </a:solidFill>
                          <a:effectLst/>
                          <a:latin typeface="Arial Narrow" panose="020B0606020202030204" pitchFamily="34" charset="0"/>
                        </a:rPr>
                        <a:t>H</a:t>
                      </a:r>
                      <a:r>
                        <a:rPr lang="en-IN" sz="800" baseline="30000">
                          <a:solidFill>
                            <a:schemeClr val="bg1"/>
                          </a:solidFill>
                          <a:effectLst/>
                          <a:latin typeface="Arial Narrow" panose="020B0606020202030204" pitchFamily="34" charset="0"/>
                        </a:rPr>
                        <a:t>+</a:t>
                      </a:r>
                      <a:endParaRPr lang="en-IN" sz="1100">
                        <a:solidFill>
                          <a:schemeClr val="bg1"/>
                        </a:solidFill>
                      </a:endParaRPr>
                    </a:p>
                  </a:txBody>
                  <a:tcPr marL="57246" marR="57246" marT="28623" marB="28623" anchor="ctr">
                    <a:lnL>
                      <a:noFill/>
                    </a:lnL>
                    <a:lnR>
                      <a:noFill/>
                    </a:lnR>
                    <a:lnT>
                      <a:noFill/>
                    </a:lnT>
                    <a:lnB>
                      <a:noFill/>
                    </a:lnB>
                    <a:solidFill>
                      <a:srgbClr val="800080"/>
                    </a:solidFill>
                  </a:tcPr>
                </a:tc>
              </a:tr>
              <a:tr h="585989">
                <a:tc>
                  <a:txBody>
                    <a:bodyPr/>
                    <a:lstStyle/>
                    <a:p>
                      <a:r>
                        <a:rPr lang="en-IN" sz="1100">
                          <a:solidFill>
                            <a:schemeClr val="bg1"/>
                          </a:solidFill>
                          <a:latin typeface="Arial Narrow" panose="020B0606020202030204" pitchFamily="34" charset="0"/>
                        </a:rPr>
                        <a:t>Electrolyte State</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a:solidFill>
                            <a:schemeClr val="bg1"/>
                          </a:solidFill>
                          <a:latin typeface="Arial Narrow" panose="020B0606020202030204" pitchFamily="34" charset="0"/>
                        </a:rPr>
                        <a:t>Solid</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a:solidFill>
                            <a:schemeClr val="bg1"/>
                          </a:solidFill>
                          <a:latin typeface="Arial Narrow" panose="020B0606020202030204" pitchFamily="34" charset="0"/>
                        </a:rPr>
                        <a:t>Immobilised Liquid</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a:solidFill>
                            <a:schemeClr val="bg1"/>
                          </a:solidFill>
                          <a:latin typeface="Arial Narrow" panose="020B0606020202030204" pitchFamily="34" charset="0"/>
                        </a:rPr>
                        <a:t>Immobilised Liquid</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a:solidFill>
                            <a:schemeClr val="bg1"/>
                          </a:solidFill>
                          <a:latin typeface="Arial Narrow" panose="020B0606020202030204" pitchFamily="34" charset="0"/>
                        </a:rPr>
                        <a:t>Solid</a:t>
                      </a:r>
                      <a:endParaRPr lang="en-IN" sz="1100">
                        <a:solidFill>
                          <a:schemeClr val="bg1"/>
                        </a:solidFill>
                      </a:endParaRPr>
                    </a:p>
                  </a:txBody>
                  <a:tcPr marL="57246" marR="57246" marT="28623" marB="28623" anchor="ctr">
                    <a:lnL>
                      <a:noFill/>
                    </a:lnL>
                    <a:lnR>
                      <a:noFill/>
                    </a:lnR>
                    <a:lnT>
                      <a:noFill/>
                    </a:lnT>
                    <a:lnB>
                      <a:noFill/>
                    </a:lnB>
                    <a:solidFill>
                      <a:srgbClr val="800080"/>
                    </a:solidFill>
                  </a:tcPr>
                </a:tc>
              </a:tr>
              <a:tr h="585989">
                <a:tc>
                  <a:txBody>
                    <a:bodyPr/>
                    <a:lstStyle/>
                    <a:p>
                      <a:r>
                        <a:rPr lang="en-IN" sz="1100">
                          <a:solidFill>
                            <a:schemeClr val="bg1"/>
                          </a:solidFill>
                          <a:latin typeface="Arial Narrow" panose="020B0606020202030204" pitchFamily="34" charset="0"/>
                        </a:rPr>
                        <a:t>Cell Hardware</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a:solidFill>
                            <a:schemeClr val="bg1"/>
                          </a:solidFill>
                          <a:latin typeface="Arial Narrow" panose="020B0606020202030204" pitchFamily="34" charset="0"/>
                        </a:rPr>
                        <a:t>Carbon or Metal Based</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a:solidFill>
                            <a:schemeClr val="bg1"/>
                          </a:solidFill>
                          <a:latin typeface="Arial Narrow" panose="020B0606020202030204" pitchFamily="34" charset="0"/>
                        </a:rPr>
                        <a:t>Stainless Steel</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a:solidFill>
                            <a:schemeClr val="bg1"/>
                          </a:solidFill>
                          <a:latin typeface="Arial Narrow" panose="020B0606020202030204" pitchFamily="34" charset="0"/>
                        </a:rPr>
                        <a:t>Graphite Based</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a:solidFill>
                            <a:schemeClr val="bg1"/>
                          </a:solidFill>
                          <a:latin typeface="Arial Narrow" panose="020B0606020202030204" pitchFamily="34" charset="0"/>
                        </a:rPr>
                        <a:t>Carbon or Metal Based</a:t>
                      </a:r>
                      <a:endParaRPr lang="en-IN" sz="1100">
                        <a:solidFill>
                          <a:schemeClr val="bg1"/>
                        </a:solidFill>
                      </a:endParaRPr>
                    </a:p>
                  </a:txBody>
                  <a:tcPr marL="57246" marR="57246" marT="28623" marB="28623" anchor="ctr">
                    <a:lnL>
                      <a:noFill/>
                    </a:lnL>
                    <a:lnR>
                      <a:noFill/>
                    </a:lnR>
                    <a:lnT>
                      <a:noFill/>
                    </a:lnT>
                    <a:lnB>
                      <a:noFill/>
                    </a:lnB>
                    <a:solidFill>
                      <a:srgbClr val="800080"/>
                    </a:solidFill>
                  </a:tcPr>
                </a:tc>
              </a:tr>
              <a:tr h="334851">
                <a:tc>
                  <a:txBody>
                    <a:bodyPr/>
                    <a:lstStyle/>
                    <a:p>
                      <a:r>
                        <a:rPr lang="en-IN" sz="1100">
                          <a:solidFill>
                            <a:schemeClr val="bg1"/>
                          </a:solidFill>
                          <a:latin typeface="Arial Narrow" panose="020B0606020202030204" pitchFamily="34" charset="0"/>
                        </a:rPr>
                        <a:t>Catalyst</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a:solidFill>
                            <a:schemeClr val="bg1"/>
                          </a:solidFill>
                          <a:latin typeface="Arial Narrow" panose="020B0606020202030204" pitchFamily="34" charset="0"/>
                        </a:rPr>
                        <a:t>Ceramic</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a:solidFill>
                            <a:schemeClr val="bg1"/>
                          </a:solidFill>
                          <a:latin typeface="Arial Narrow" panose="020B0606020202030204" pitchFamily="34" charset="0"/>
                        </a:rPr>
                        <a:t>Nickel </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a:solidFill>
                            <a:schemeClr val="bg1"/>
                          </a:solidFill>
                          <a:latin typeface="Arial Narrow" panose="020B0606020202030204" pitchFamily="34" charset="0"/>
                        </a:rPr>
                        <a:t>Platinum </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a:solidFill>
                            <a:schemeClr val="bg1"/>
                          </a:solidFill>
                          <a:latin typeface="Arial Narrow" panose="020B0606020202030204" pitchFamily="34" charset="0"/>
                        </a:rPr>
                        <a:t>Platinum </a:t>
                      </a:r>
                      <a:endParaRPr lang="en-IN" sz="1100">
                        <a:solidFill>
                          <a:schemeClr val="bg1"/>
                        </a:solidFill>
                      </a:endParaRPr>
                    </a:p>
                  </a:txBody>
                  <a:tcPr marL="57246" marR="57246" marT="28623" marB="28623" anchor="ctr">
                    <a:lnL>
                      <a:noFill/>
                    </a:lnL>
                    <a:lnR>
                      <a:noFill/>
                    </a:lnR>
                    <a:lnT>
                      <a:noFill/>
                    </a:lnT>
                    <a:lnB>
                      <a:noFill/>
                    </a:lnB>
                    <a:solidFill>
                      <a:srgbClr val="800080"/>
                    </a:solidFill>
                  </a:tcPr>
                </a:tc>
              </a:tr>
              <a:tr h="585989">
                <a:tc>
                  <a:txBody>
                    <a:bodyPr/>
                    <a:lstStyle/>
                    <a:p>
                      <a:r>
                        <a:rPr lang="en-IN" sz="1100">
                          <a:solidFill>
                            <a:schemeClr val="bg1"/>
                          </a:solidFill>
                          <a:latin typeface="Arial Narrow" panose="020B0606020202030204" pitchFamily="34" charset="0"/>
                        </a:rPr>
                        <a:t>Cogeneration Heat</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a:solidFill>
                            <a:schemeClr val="bg1"/>
                          </a:solidFill>
                          <a:latin typeface="Arial Narrow" panose="020B0606020202030204" pitchFamily="34" charset="0"/>
                        </a:rPr>
                        <a:t>High</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a:solidFill>
                            <a:schemeClr val="bg1"/>
                          </a:solidFill>
                          <a:latin typeface="Arial Narrow" panose="020B0606020202030204" pitchFamily="34" charset="0"/>
                        </a:rPr>
                        <a:t>High</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a:solidFill>
                            <a:schemeClr val="bg1"/>
                          </a:solidFill>
                          <a:latin typeface="Arial Narrow" panose="020B0606020202030204" pitchFamily="34" charset="0"/>
                        </a:rPr>
                        <a:t>Low Quality</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a:solidFill>
                            <a:schemeClr val="bg1"/>
                          </a:solidFill>
                          <a:latin typeface="Arial Narrow" panose="020B0606020202030204" pitchFamily="34" charset="0"/>
                        </a:rPr>
                        <a:t>None</a:t>
                      </a:r>
                      <a:endParaRPr lang="en-IN" sz="1100">
                        <a:solidFill>
                          <a:schemeClr val="bg1"/>
                        </a:solidFill>
                      </a:endParaRPr>
                    </a:p>
                  </a:txBody>
                  <a:tcPr marL="57246" marR="57246" marT="28623" marB="28623" anchor="ctr">
                    <a:lnL>
                      <a:noFill/>
                    </a:lnL>
                    <a:lnR>
                      <a:noFill/>
                    </a:lnR>
                    <a:lnT>
                      <a:noFill/>
                    </a:lnT>
                    <a:lnB>
                      <a:noFill/>
                    </a:lnB>
                    <a:solidFill>
                      <a:srgbClr val="800080"/>
                    </a:solidFill>
                  </a:tcPr>
                </a:tc>
              </a:tr>
              <a:tr h="585989">
                <a:tc>
                  <a:txBody>
                    <a:bodyPr/>
                    <a:lstStyle/>
                    <a:p>
                      <a:r>
                        <a:rPr lang="en-IN" sz="1100">
                          <a:solidFill>
                            <a:schemeClr val="bg1"/>
                          </a:solidFill>
                          <a:latin typeface="Arial Narrow" panose="020B0606020202030204" pitchFamily="34" charset="0"/>
                        </a:rPr>
                        <a:t>Fuel Cell Efficiency (%)</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a:solidFill>
                            <a:schemeClr val="bg1"/>
                          </a:solidFill>
                          <a:latin typeface="Arial Narrow" panose="020B0606020202030204" pitchFamily="34" charset="0"/>
                        </a:rPr>
                        <a:t>50-60%</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a:solidFill>
                            <a:schemeClr val="bg1"/>
                          </a:solidFill>
                          <a:latin typeface="Arial Narrow" panose="020B0606020202030204" pitchFamily="34" charset="0"/>
                        </a:rPr>
                        <a:t>50-60%</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a:solidFill>
                            <a:schemeClr val="bg1"/>
                          </a:solidFill>
                          <a:latin typeface="Arial Narrow" panose="020B0606020202030204" pitchFamily="34" charset="0"/>
                        </a:rPr>
                        <a:t>40-45%</a:t>
                      </a:r>
                      <a:endParaRPr lang="en-IN" sz="1100">
                        <a:solidFill>
                          <a:schemeClr val="bg1"/>
                        </a:solidFill>
                      </a:endParaRPr>
                    </a:p>
                  </a:txBody>
                  <a:tcPr marL="57246" marR="57246" marT="28623" marB="28623" anchor="ctr">
                    <a:lnL>
                      <a:noFill/>
                    </a:lnL>
                    <a:lnR>
                      <a:noFill/>
                    </a:lnR>
                    <a:lnT>
                      <a:noFill/>
                    </a:lnT>
                    <a:lnB>
                      <a:noFill/>
                    </a:lnB>
                    <a:solidFill>
                      <a:srgbClr val="800080"/>
                    </a:solidFill>
                  </a:tcPr>
                </a:tc>
                <a:tc>
                  <a:txBody>
                    <a:bodyPr/>
                    <a:lstStyle/>
                    <a:p>
                      <a:pPr algn="ctr"/>
                      <a:r>
                        <a:rPr lang="en-IN" sz="1100" dirty="0">
                          <a:solidFill>
                            <a:schemeClr val="bg1"/>
                          </a:solidFill>
                          <a:latin typeface="Arial Narrow" panose="020B0606020202030204" pitchFamily="34" charset="0"/>
                        </a:rPr>
                        <a:t>60%</a:t>
                      </a:r>
                      <a:endParaRPr lang="en-IN" sz="1100" dirty="0">
                        <a:solidFill>
                          <a:schemeClr val="bg1"/>
                        </a:solidFill>
                      </a:endParaRPr>
                    </a:p>
                  </a:txBody>
                  <a:tcPr marL="57246" marR="57246" marT="28623" marB="28623" anchor="ctr">
                    <a:lnL>
                      <a:noFill/>
                    </a:lnL>
                    <a:lnR>
                      <a:noFill/>
                    </a:lnR>
                    <a:lnT>
                      <a:noFill/>
                    </a:lnT>
                    <a:lnB>
                      <a:noFill/>
                    </a:lnB>
                    <a:solidFill>
                      <a:srgbClr val="800080"/>
                    </a:solidFill>
                  </a:tcPr>
                </a:tc>
              </a:tr>
            </a:tbl>
          </a:graphicData>
        </a:graphic>
      </p:graphicFrame>
    </p:spTree>
    <p:extLst>
      <p:ext uri="{BB962C8B-B14F-4D97-AF65-F5344CB8AC3E}">
        <p14:creationId xmlns:p14="http://schemas.microsoft.com/office/powerpoint/2010/main" val="9672738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614130" y="521079"/>
            <a:ext cx="8911687" cy="1280890"/>
          </a:xfrm>
        </p:spPr>
        <p:txBody>
          <a:bodyPr/>
          <a:lstStyle/>
          <a:p>
            <a:r>
              <a:rPr lang="en-IN" b="1" dirty="0" smtClean="0">
                <a:latin typeface="Rockwell" panose="02060603020205020403" pitchFamily="18" charset="0"/>
              </a:rPr>
              <a:t>EFFICIENCY OF FUEL CELL</a:t>
            </a:r>
            <a:endParaRPr lang="en-IN" b="1" dirty="0">
              <a:latin typeface="Rockwell" panose="02060603020205020403" pitchFamily="18" charset="0"/>
            </a:endParaRPr>
          </a:p>
        </p:txBody>
      </p:sp>
      <p:sp>
        <p:nvSpPr>
          <p:cNvPr id="8" name="Content Placeholder 7"/>
          <p:cNvSpPr>
            <a:spLocks noGrp="1"/>
          </p:cNvSpPr>
          <p:nvPr>
            <p:ph idx="1"/>
          </p:nvPr>
        </p:nvSpPr>
        <p:spPr>
          <a:xfrm>
            <a:off x="1610417" y="1287887"/>
            <a:ext cx="8915400" cy="5422006"/>
          </a:xfrm>
        </p:spPr>
        <p:txBody>
          <a:bodyPr>
            <a:normAutofit/>
          </a:bodyPr>
          <a:lstStyle/>
          <a:p>
            <a:pPr marL="0" indent="0" algn="just">
              <a:buNone/>
            </a:pPr>
            <a:r>
              <a:rPr lang="en-IN" b="1" dirty="0" smtClean="0">
                <a:latin typeface="Rockwell" panose="02060603020205020403" pitchFamily="18" charset="0"/>
              </a:rPr>
              <a:t>OPERATING EFFICIENCY OF FUEL CELLS: </a:t>
            </a:r>
          </a:p>
          <a:p>
            <a:pPr marL="0" indent="0" algn="just">
              <a:buNone/>
            </a:pPr>
            <a:r>
              <a:rPr lang="en-IN" b="1" dirty="0">
                <a:latin typeface="Rockwell" panose="02060603020205020403" pitchFamily="18" charset="0"/>
              </a:rPr>
              <a:t> </a:t>
            </a:r>
            <a:r>
              <a:rPr lang="en-IN" b="1" dirty="0" smtClean="0">
                <a:latin typeface="Rockwell" panose="02060603020205020403" pitchFamily="18" charset="0"/>
              </a:rPr>
              <a:t>                                                      </a:t>
            </a:r>
            <a:r>
              <a:rPr lang="en-IN" dirty="0" smtClean="0">
                <a:latin typeface="Rockwell" panose="02060603020205020403" pitchFamily="18" charset="0"/>
              </a:rPr>
              <a:t>It is defined as the efficiency to convert the chemical energy of fuel into electrical energy. The overall efficiency of fuel cells is always below 100%.</a:t>
            </a:r>
          </a:p>
          <a:p>
            <a:pPr marL="0" indent="0" algn="just">
              <a:buNone/>
            </a:pPr>
            <a:r>
              <a:rPr lang="en-IN" b="1" dirty="0">
                <a:latin typeface="Rockwell" panose="02060603020205020403" pitchFamily="18" charset="0"/>
              </a:rPr>
              <a:t> </a:t>
            </a:r>
            <a:r>
              <a:rPr lang="en-IN" b="1" dirty="0" smtClean="0">
                <a:latin typeface="Rockwell" panose="02060603020205020403" pitchFamily="18" charset="0"/>
              </a:rPr>
              <a:t>                                  </a:t>
            </a:r>
            <a:r>
              <a:rPr lang="el-GR" b="1" dirty="0" smtClean="0"/>
              <a:t>η</a:t>
            </a:r>
            <a:r>
              <a:rPr lang="en-IN" b="1" baseline="-25000" dirty="0" smtClean="0">
                <a:latin typeface="Rockwell" panose="02060603020205020403" pitchFamily="18" charset="0"/>
              </a:rPr>
              <a:t>over all</a:t>
            </a:r>
            <a:r>
              <a:rPr lang="en-IN" b="1" dirty="0" smtClean="0">
                <a:latin typeface="Rockwell" panose="02060603020205020403" pitchFamily="18" charset="0"/>
              </a:rPr>
              <a:t> =</a:t>
            </a:r>
            <a:r>
              <a:rPr lang="en-IN" b="1" baseline="-25000" dirty="0" smtClean="0">
                <a:latin typeface="Rockwell" panose="02060603020205020403" pitchFamily="18" charset="0"/>
              </a:rPr>
              <a:t> </a:t>
            </a:r>
            <a:r>
              <a:rPr lang="el-GR" b="1" dirty="0" smtClean="0"/>
              <a:t>η</a:t>
            </a:r>
            <a:r>
              <a:rPr lang="en-IN" b="1" baseline="-25000" dirty="0" smtClean="0">
                <a:latin typeface="Rockwell" panose="02060603020205020403" pitchFamily="18" charset="0"/>
              </a:rPr>
              <a:t>therm .</a:t>
            </a:r>
            <a:r>
              <a:rPr lang="en-IN" b="1" dirty="0" smtClean="0">
                <a:latin typeface="Rockwell" panose="02060603020205020403" pitchFamily="18" charset="0"/>
              </a:rPr>
              <a:t> </a:t>
            </a:r>
            <a:r>
              <a:rPr lang="el-GR" b="1" dirty="0" smtClean="0"/>
              <a:t>η</a:t>
            </a:r>
            <a:r>
              <a:rPr lang="en-IN" b="1" dirty="0" smtClean="0">
                <a:latin typeface="Rockwell" panose="02060603020205020403" pitchFamily="18" charset="0"/>
              </a:rPr>
              <a:t> </a:t>
            </a:r>
            <a:r>
              <a:rPr lang="en-IN" b="1" baseline="-25000" dirty="0" smtClean="0">
                <a:latin typeface="Rockwell" panose="02060603020205020403" pitchFamily="18" charset="0"/>
              </a:rPr>
              <a:t>volt . </a:t>
            </a:r>
            <a:r>
              <a:rPr lang="el-GR" b="1" dirty="0" smtClean="0"/>
              <a:t>η</a:t>
            </a:r>
            <a:r>
              <a:rPr lang="en-IN" b="1" baseline="-25000" dirty="0" smtClean="0">
                <a:latin typeface="Rockwell" panose="02060603020205020403" pitchFamily="18" charset="0"/>
              </a:rPr>
              <a:t>coul</a:t>
            </a:r>
            <a:r>
              <a:rPr lang="en-IN" b="1" dirty="0" smtClean="0">
                <a:latin typeface="Rockwell" panose="02060603020205020403" pitchFamily="18" charset="0"/>
              </a:rPr>
              <a:t> . </a:t>
            </a:r>
            <a:r>
              <a:rPr lang="el-GR" b="1" dirty="0" smtClean="0"/>
              <a:t>Η</a:t>
            </a:r>
            <a:r>
              <a:rPr lang="en-IN" b="1" baseline="-25000" dirty="0" smtClean="0">
                <a:latin typeface="Rockwell" panose="02060603020205020403" pitchFamily="18" charset="0"/>
              </a:rPr>
              <a:t>design</a:t>
            </a:r>
          </a:p>
          <a:p>
            <a:pPr algn="just">
              <a:buFont typeface="Wingdings" panose="05000000000000000000" pitchFamily="2" charset="2"/>
              <a:buChar char="Ø"/>
            </a:pPr>
            <a:r>
              <a:rPr lang="en-IN" b="1" dirty="0" smtClean="0">
                <a:latin typeface="Rockwell" panose="02060603020205020403" pitchFamily="18" charset="0"/>
              </a:rPr>
              <a:t>Thermodynamic efficiency</a:t>
            </a:r>
            <a:r>
              <a:rPr lang="en-IN" dirty="0" smtClean="0">
                <a:latin typeface="Rockwell" panose="02060603020205020403" pitchFamily="18" charset="0"/>
              </a:rPr>
              <a:t> (</a:t>
            </a:r>
            <a:r>
              <a:rPr lang="el-GR" b="1" dirty="0"/>
              <a:t>η</a:t>
            </a:r>
            <a:r>
              <a:rPr lang="en-IN" b="1" baseline="-25000" dirty="0" smtClean="0">
                <a:latin typeface="Rockwell" panose="02060603020205020403" pitchFamily="18" charset="0"/>
              </a:rPr>
              <a:t>therm</a:t>
            </a:r>
            <a:r>
              <a:rPr lang="en-IN" b="1" dirty="0">
                <a:latin typeface="Rockwell" panose="02060603020205020403" pitchFamily="18" charset="0"/>
              </a:rPr>
              <a:t> </a:t>
            </a:r>
            <a:r>
              <a:rPr lang="en-IN" dirty="0" smtClean="0">
                <a:latin typeface="Rockwell" panose="02060603020205020403" pitchFamily="18" charset="0"/>
              </a:rPr>
              <a:t>):</a:t>
            </a:r>
          </a:p>
          <a:p>
            <a:pPr marL="0" indent="0" algn="just">
              <a:buNone/>
            </a:pPr>
            <a:r>
              <a:rPr lang="en-IN" dirty="0">
                <a:latin typeface="Rockwell" panose="02060603020205020403" pitchFamily="18" charset="0"/>
              </a:rPr>
              <a:t> </a:t>
            </a:r>
            <a:r>
              <a:rPr lang="en-IN" dirty="0" smtClean="0">
                <a:latin typeface="Rockwell" panose="02060603020205020403" pitchFamily="18" charset="0"/>
              </a:rPr>
              <a:t>   it is expressed as, </a:t>
            </a:r>
          </a:p>
          <a:p>
            <a:pPr marL="0" indent="0" algn="just">
              <a:buNone/>
            </a:pPr>
            <a:r>
              <a:rPr lang="en-IN" dirty="0">
                <a:latin typeface="Rockwell" panose="02060603020205020403" pitchFamily="18" charset="0"/>
              </a:rPr>
              <a:t> </a:t>
            </a:r>
            <a:r>
              <a:rPr lang="en-IN" dirty="0" smtClean="0">
                <a:latin typeface="Rockwell" panose="02060603020205020403" pitchFamily="18" charset="0"/>
              </a:rPr>
              <a:t>                                </a:t>
            </a:r>
            <a:r>
              <a:rPr lang="el-GR" b="1" dirty="0" smtClean="0"/>
              <a:t>η</a:t>
            </a:r>
            <a:r>
              <a:rPr lang="en-IN" b="1" baseline="-25000" dirty="0" smtClean="0">
                <a:latin typeface="Rockwell" panose="02060603020205020403" pitchFamily="18" charset="0"/>
              </a:rPr>
              <a:t>therm </a:t>
            </a:r>
            <a:r>
              <a:rPr lang="en-IN" b="1" dirty="0" smtClean="0">
                <a:latin typeface="Rockwell" panose="02060603020205020403" pitchFamily="18" charset="0"/>
              </a:rPr>
              <a:t> = Q</a:t>
            </a:r>
            <a:r>
              <a:rPr lang="en-IN" b="1" baseline="-25000" dirty="0" smtClean="0">
                <a:latin typeface="Rockwell" panose="02060603020205020403" pitchFamily="18" charset="0"/>
              </a:rPr>
              <a:t> react </a:t>
            </a:r>
            <a:r>
              <a:rPr lang="en-IN" b="1" dirty="0" smtClean="0">
                <a:latin typeface="Rockwell" panose="02060603020205020403" pitchFamily="18" charset="0"/>
              </a:rPr>
              <a:t>– Q </a:t>
            </a:r>
            <a:r>
              <a:rPr lang="en-IN" b="1" baseline="-25000" dirty="0" smtClean="0">
                <a:latin typeface="Rockwell" panose="02060603020205020403" pitchFamily="18" charset="0"/>
              </a:rPr>
              <a:t>lat </a:t>
            </a:r>
            <a:r>
              <a:rPr lang="en-IN" b="1" dirty="0" smtClean="0">
                <a:latin typeface="Rockwell" panose="02060603020205020403" pitchFamily="18" charset="0"/>
              </a:rPr>
              <a:t> / Q </a:t>
            </a:r>
            <a:r>
              <a:rPr lang="en-IN" b="1" baseline="-25000" dirty="0" smtClean="0">
                <a:latin typeface="Rockwell" panose="02060603020205020403" pitchFamily="18" charset="0"/>
              </a:rPr>
              <a:t>react </a:t>
            </a:r>
          </a:p>
          <a:p>
            <a:pPr marL="0" indent="0" algn="just">
              <a:buNone/>
            </a:pPr>
            <a:r>
              <a:rPr lang="en-IN" baseline="-25000" dirty="0">
                <a:latin typeface="Rockwell" panose="02060603020205020403" pitchFamily="18" charset="0"/>
              </a:rPr>
              <a:t> </a:t>
            </a:r>
            <a:r>
              <a:rPr lang="en-IN" baseline="-25000" dirty="0" smtClean="0">
                <a:latin typeface="Rockwell" panose="02060603020205020403" pitchFamily="18" charset="0"/>
              </a:rPr>
              <a:t>            </a:t>
            </a:r>
            <a:r>
              <a:rPr lang="en-IN" dirty="0" smtClean="0">
                <a:latin typeface="Rockwell" panose="02060603020205020403" pitchFamily="18" charset="0"/>
              </a:rPr>
              <a:t>And,</a:t>
            </a:r>
          </a:p>
          <a:p>
            <a:pPr marL="0" indent="0" algn="just">
              <a:buNone/>
            </a:pPr>
            <a:r>
              <a:rPr lang="en-IN" b="1" dirty="0">
                <a:latin typeface="Rockwell" panose="02060603020205020403" pitchFamily="18" charset="0"/>
              </a:rPr>
              <a:t> </a:t>
            </a:r>
            <a:r>
              <a:rPr lang="en-IN" b="1" dirty="0" smtClean="0">
                <a:latin typeface="Rockwell" panose="02060603020205020403" pitchFamily="18" charset="0"/>
              </a:rPr>
              <a:t>                     Q </a:t>
            </a:r>
            <a:r>
              <a:rPr lang="en-IN" b="1" baseline="-25000" dirty="0" smtClean="0">
                <a:latin typeface="Rockwell" panose="02060603020205020403" pitchFamily="18" charset="0"/>
              </a:rPr>
              <a:t>react</a:t>
            </a:r>
            <a:r>
              <a:rPr lang="en-IN" b="1" dirty="0" smtClean="0">
                <a:latin typeface="Rockwell" panose="02060603020205020403" pitchFamily="18" charset="0"/>
              </a:rPr>
              <a:t> = W</a:t>
            </a:r>
            <a:r>
              <a:rPr lang="en-IN" b="1" baseline="-25000" dirty="0" smtClean="0">
                <a:latin typeface="Rockwell" panose="02060603020205020403" pitchFamily="18" charset="0"/>
              </a:rPr>
              <a:t>e</a:t>
            </a:r>
            <a:r>
              <a:rPr lang="en-IN" b="1" dirty="0" smtClean="0">
                <a:latin typeface="Rockwell" panose="02060603020205020403" pitchFamily="18" charset="0"/>
              </a:rPr>
              <a:t> +</a:t>
            </a:r>
            <a:r>
              <a:rPr lang="en-IN" b="1" dirty="0">
                <a:latin typeface="Rockwell" panose="02060603020205020403" pitchFamily="18" charset="0"/>
              </a:rPr>
              <a:t> Q </a:t>
            </a:r>
            <a:r>
              <a:rPr lang="en-IN" b="1" baseline="-25000" dirty="0">
                <a:latin typeface="Rockwell" panose="02060603020205020403" pitchFamily="18" charset="0"/>
              </a:rPr>
              <a:t>lat </a:t>
            </a:r>
            <a:r>
              <a:rPr lang="en-IN" b="1" baseline="-25000" dirty="0" smtClean="0">
                <a:latin typeface="Rockwell" panose="02060603020205020403" pitchFamily="18" charset="0"/>
              </a:rPr>
              <a:t> </a:t>
            </a:r>
          </a:p>
          <a:p>
            <a:pPr marL="0" indent="0" algn="just">
              <a:buNone/>
            </a:pPr>
            <a:r>
              <a:rPr lang="en-IN" b="1" dirty="0">
                <a:latin typeface="Rockwell" panose="02060603020205020403" pitchFamily="18" charset="0"/>
              </a:rPr>
              <a:t> </a:t>
            </a:r>
            <a:r>
              <a:rPr lang="en-IN" b="1" dirty="0" smtClean="0">
                <a:latin typeface="Rockwell" panose="02060603020205020403" pitchFamily="18" charset="0"/>
              </a:rPr>
              <a:t>  </a:t>
            </a:r>
            <a:r>
              <a:rPr lang="en-IN" dirty="0" smtClean="0">
                <a:latin typeface="Rockwell" panose="02060603020205020403" pitchFamily="18" charset="0"/>
              </a:rPr>
              <a:t>where,  </a:t>
            </a:r>
          </a:p>
          <a:p>
            <a:pPr marL="0" indent="0" algn="just">
              <a:buNone/>
            </a:pPr>
            <a:r>
              <a:rPr lang="en-IN" dirty="0">
                <a:latin typeface="Rockwell" panose="02060603020205020403" pitchFamily="18" charset="0"/>
              </a:rPr>
              <a:t> </a:t>
            </a:r>
            <a:r>
              <a:rPr lang="en-IN" dirty="0" smtClean="0">
                <a:latin typeface="Rockwell" panose="02060603020205020403" pitchFamily="18" charset="0"/>
              </a:rPr>
              <a:t>                       </a:t>
            </a:r>
            <a:r>
              <a:rPr lang="en-IN" b="1" dirty="0" smtClean="0">
                <a:latin typeface="Rockwell" panose="02060603020205020403" pitchFamily="18" charset="0"/>
              </a:rPr>
              <a:t>Q </a:t>
            </a:r>
            <a:r>
              <a:rPr lang="en-IN" b="1" baseline="-25000" dirty="0" smtClean="0">
                <a:latin typeface="Rockwell" panose="02060603020205020403" pitchFamily="18" charset="0"/>
              </a:rPr>
              <a:t>react </a:t>
            </a:r>
            <a:r>
              <a:rPr lang="en-IN" b="1" dirty="0" smtClean="0">
                <a:latin typeface="Rockwell" panose="02060603020205020403" pitchFamily="18" charset="0"/>
              </a:rPr>
              <a:t>= </a:t>
            </a:r>
            <a:r>
              <a:rPr lang="en-IN" dirty="0" smtClean="0">
                <a:latin typeface="Rockwell" panose="02060603020205020403" pitchFamily="18" charset="0"/>
              </a:rPr>
              <a:t>reaction enthalpy</a:t>
            </a:r>
            <a:r>
              <a:rPr lang="en-IN" b="1" baseline="-25000" dirty="0" smtClean="0">
                <a:latin typeface="Rockwell" panose="02060603020205020403" pitchFamily="18" charset="0"/>
              </a:rPr>
              <a:t>   </a:t>
            </a:r>
          </a:p>
          <a:p>
            <a:pPr marL="0" indent="0" algn="just">
              <a:buNone/>
            </a:pPr>
            <a:r>
              <a:rPr lang="en-IN" b="1" baseline="-25000" dirty="0">
                <a:latin typeface="Rockwell" panose="02060603020205020403" pitchFamily="18" charset="0"/>
              </a:rPr>
              <a:t> </a:t>
            </a:r>
            <a:r>
              <a:rPr lang="en-IN" b="1" baseline="-25000" dirty="0" smtClean="0">
                <a:latin typeface="Rockwell" panose="02060603020205020403" pitchFamily="18" charset="0"/>
              </a:rPr>
              <a:t>                                   </a:t>
            </a:r>
            <a:r>
              <a:rPr lang="en-IN" b="1" dirty="0" smtClean="0">
                <a:latin typeface="Rockwell" panose="02060603020205020403" pitchFamily="18" charset="0"/>
              </a:rPr>
              <a:t>Q </a:t>
            </a:r>
            <a:r>
              <a:rPr lang="en-IN" b="1" baseline="-25000" dirty="0" smtClean="0">
                <a:latin typeface="Rockwell" panose="02060603020205020403" pitchFamily="18" charset="0"/>
              </a:rPr>
              <a:t>lat </a:t>
            </a:r>
            <a:r>
              <a:rPr lang="en-IN" b="1" dirty="0" smtClean="0">
                <a:latin typeface="Rockwell" panose="02060603020205020403" pitchFamily="18" charset="0"/>
              </a:rPr>
              <a:t> =  </a:t>
            </a:r>
            <a:r>
              <a:rPr lang="en-IN" dirty="0" smtClean="0">
                <a:latin typeface="Rockwell" panose="02060603020205020403" pitchFamily="18" charset="0"/>
              </a:rPr>
              <a:t>latent heat in reactions</a:t>
            </a:r>
            <a:endParaRPr lang="en-IN" b="1" baseline="-25000" dirty="0" smtClean="0">
              <a:latin typeface="Rockwell" panose="02060603020205020403" pitchFamily="18" charset="0"/>
            </a:endParaRPr>
          </a:p>
          <a:p>
            <a:pPr marL="0" indent="0" algn="just">
              <a:buNone/>
            </a:pPr>
            <a:r>
              <a:rPr lang="en-IN" b="1" baseline="-25000" dirty="0">
                <a:latin typeface="Rockwell" panose="02060603020205020403" pitchFamily="18" charset="0"/>
              </a:rPr>
              <a:t> </a:t>
            </a:r>
            <a:r>
              <a:rPr lang="en-IN" b="1" baseline="-25000" dirty="0" smtClean="0">
                <a:latin typeface="Rockwell" panose="02060603020205020403" pitchFamily="18" charset="0"/>
              </a:rPr>
              <a:t>                                    </a:t>
            </a:r>
            <a:r>
              <a:rPr lang="en-IN" b="1" dirty="0" smtClean="0">
                <a:latin typeface="Rockwell" panose="02060603020205020403" pitchFamily="18" charset="0"/>
              </a:rPr>
              <a:t>W</a:t>
            </a:r>
            <a:r>
              <a:rPr lang="en-IN" b="1" baseline="-25000" dirty="0" smtClean="0">
                <a:latin typeface="Rockwell" panose="02060603020205020403" pitchFamily="18" charset="0"/>
              </a:rPr>
              <a:t>e</a:t>
            </a:r>
            <a:r>
              <a:rPr lang="en-IN" b="1" dirty="0" smtClean="0">
                <a:latin typeface="Rockwell" panose="02060603020205020403" pitchFamily="18" charset="0"/>
              </a:rPr>
              <a:t> =  </a:t>
            </a:r>
            <a:r>
              <a:rPr lang="en-IN" dirty="0" smtClean="0">
                <a:latin typeface="Rockwell" panose="02060603020205020403" pitchFamily="18" charset="0"/>
              </a:rPr>
              <a:t>energy of current flowing</a:t>
            </a:r>
            <a:endParaRPr lang="en-IN" b="1" baseline="-25000" dirty="0" smtClean="0">
              <a:latin typeface="Rockwell" panose="02060603020205020403" pitchFamily="18" charset="0"/>
            </a:endParaRPr>
          </a:p>
          <a:p>
            <a:pPr marL="0" indent="0" algn="just">
              <a:buNone/>
            </a:pPr>
            <a:endParaRPr lang="en-IN" dirty="0" smtClean="0">
              <a:latin typeface="Rockwell" panose="02060603020205020403" pitchFamily="18" charset="0"/>
            </a:endParaRPr>
          </a:p>
          <a:p>
            <a:pPr marL="0" indent="0" algn="just">
              <a:buNone/>
            </a:pPr>
            <a:endParaRPr lang="en-IN" dirty="0">
              <a:latin typeface="Rockwell" panose="02060603020205020403" pitchFamily="18" charset="0"/>
            </a:endParaRPr>
          </a:p>
        </p:txBody>
      </p:sp>
    </p:spTree>
    <p:extLst>
      <p:ext uri="{BB962C8B-B14F-4D97-AF65-F5344CB8AC3E}">
        <p14:creationId xmlns:p14="http://schemas.microsoft.com/office/powerpoint/2010/main" val="200813028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5617" y="296214"/>
            <a:ext cx="9804601" cy="6400800"/>
          </a:xfrm>
        </p:spPr>
        <p:txBody>
          <a:bodyPr>
            <a:normAutofit lnSpcReduction="10000"/>
          </a:bodyPr>
          <a:lstStyle/>
          <a:p>
            <a:pPr algn="just">
              <a:buFont typeface="Wingdings" panose="05000000000000000000" pitchFamily="2" charset="2"/>
              <a:buChar char="Ø"/>
            </a:pPr>
            <a:r>
              <a:rPr lang="en-IN" b="1" dirty="0" smtClean="0">
                <a:latin typeface="Rockwell" panose="02060603020205020403" pitchFamily="18" charset="0"/>
              </a:rPr>
              <a:t>Voltage Efficiency(</a:t>
            </a:r>
            <a:r>
              <a:rPr lang="el-GR" b="1" dirty="0" smtClean="0"/>
              <a:t>η</a:t>
            </a:r>
            <a:r>
              <a:rPr lang="en-IN" b="1" baseline="-25000" dirty="0" smtClean="0">
                <a:latin typeface="Rockwell" panose="02060603020205020403" pitchFamily="18" charset="0"/>
              </a:rPr>
              <a:t>VOLT</a:t>
            </a:r>
            <a:r>
              <a:rPr lang="en-IN" b="1" dirty="0" smtClean="0">
                <a:latin typeface="Rockwell" panose="02060603020205020403" pitchFamily="18" charset="0"/>
              </a:rPr>
              <a:t>): </a:t>
            </a:r>
          </a:p>
          <a:p>
            <a:pPr marL="0" indent="0" algn="just">
              <a:buNone/>
            </a:pPr>
            <a:r>
              <a:rPr lang="en-IN" dirty="0">
                <a:latin typeface="Rockwell" panose="02060603020205020403" pitchFamily="18" charset="0"/>
              </a:rPr>
              <a:t> </a:t>
            </a:r>
            <a:r>
              <a:rPr lang="en-IN" dirty="0" smtClean="0">
                <a:latin typeface="Rockwell" panose="02060603020205020403" pitchFamily="18" charset="0"/>
              </a:rPr>
              <a:t> it is expressed as,</a:t>
            </a:r>
          </a:p>
          <a:p>
            <a:pPr marL="0" indent="0" algn="just">
              <a:buNone/>
            </a:pPr>
            <a:r>
              <a:rPr lang="en-IN" dirty="0">
                <a:latin typeface="Rockwell" panose="02060603020205020403" pitchFamily="18" charset="0"/>
              </a:rPr>
              <a:t> </a:t>
            </a:r>
            <a:r>
              <a:rPr lang="en-IN" dirty="0" smtClean="0">
                <a:latin typeface="Rockwell" panose="02060603020205020403" pitchFamily="18" charset="0"/>
              </a:rPr>
              <a:t>                      </a:t>
            </a:r>
            <a:r>
              <a:rPr lang="en-IN" dirty="0">
                <a:latin typeface="Rockwell" panose="02060603020205020403" pitchFamily="18" charset="0"/>
              </a:rPr>
              <a:t>(</a:t>
            </a:r>
            <a:r>
              <a:rPr lang="el-GR" dirty="0"/>
              <a:t>η</a:t>
            </a:r>
            <a:r>
              <a:rPr lang="en-IN" baseline="-25000" dirty="0">
                <a:latin typeface="Rockwell" panose="02060603020205020403" pitchFamily="18" charset="0"/>
              </a:rPr>
              <a:t>VOLT</a:t>
            </a:r>
            <a:r>
              <a:rPr lang="en-IN" dirty="0" smtClean="0">
                <a:latin typeface="Rockwell" panose="02060603020205020403" pitchFamily="18" charset="0"/>
              </a:rPr>
              <a:t>)= u</a:t>
            </a:r>
            <a:r>
              <a:rPr lang="en-IN" baseline="-25000" dirty="0" smtClean="0">
                <a:latin typeface="Rockwell" panose="02060603020205020403" pitchFamily="18" charset="0"/>
              </a:rPr>
              <a:t>i</a:t>
            </a:r>
            <a:r>
              <a:rPr lang="en-IN" dirty="0" smtClean="0">
                <a:latin typeface="Rockwell" panose="02060603020205020403" pitchFamily="18" charset="0"/>
              </a:rPr>
              <a:t>/</a:t>
            </a:r>
            <a:r>
              <a:rPr lang="el-GR" dirty="0" smtClean="0"/>
              <a:t>ε˚</a:t>
            </a:r>
            <a:endParaRPr lang="en-IN" dirty="0" smtClean="0">
              <a:latin typeface="Rockwell" panose="02060603020205020403" pitchFamily="18" charset="0"/>
            </a:endParaRPr>
          </a:p>
          <a:p>
            <a:pPr marL="0" indent="0" algn="just">
              <a:buNone/>
            </a:pPr>
            <a:r>
              <a:rPr lang="en-IN" dirty="0">
                <a:latin typeface="Rockwell" panose="02060603020205020403" pitchFamily="18" charset="0"/>
              </a:rPr>
              <a:t> </a:t>
            </a:r>
            <a:r>
              <a:rPr lang="en-IN" dirty="0" smtClean="0">
                <a:latin typeface="Rockwell" panose="02060603020205020403" pitchFamily="18" charset="0"/>
              </a:rPr>
              <a:t>                   Where,</a:t>
            </a:r>
          </a:p>
          <a:p>
            <a:pPr marL="0" indent="0" algn="just">
              <a:buNone/>
            </a:pPr>
            <a:r>
              <a:rPr lang="en-IN" dirty="0">
                <a:latin typeface="Rockwell" panose="02060603020205020403" pitchFamily="18" charset="0"/>
              </a:rPr>
              <a:t> </a:t>
            </a:r>
            <a:r>
              <a:rPr lang="en-IN" dirty="0" smtClean="0">
                <a:latin typeface="Rockwell" panose="02060603020205020403" pitchFamily="18" charset="0"/>
              </a:rPr>
              <a:t>                                 u</a:t>
            </a:r>
            <a:r>
              <a:rPr lang="en-IN" baseline="-25000" dirty="0" smtClean="0">
                <a:latin typeface="Rockwell" panose="02060603020205020403" pitchFamily="18" charset="0"/>
              </a:rPr>
              <a:t>i</a:t>
            </a:r>
            <a:r>
              <a:rPr lang="en-IN" dirty="0" smtClean="0">
                <a:latin typeface="Rockwell" panose="02060603020205020403" pitchFamily="18" charset="0"/>
              </a:rPr>
              <a:t> = operating voltage at current density “I”</a:t>
            </a:r>
            <a:endParaRPr lang="en-IN" baseline="-25000" dirty="0" smtClean="0">
              <a:latin typeface="Rockwell" panose="02060603020205020403" pitchFamily="18" charset="0"/>
            </a:endParaRPr>
          </a:p>
          <a:p>
            <a:pPr marL="0" indent="0" algn="just">
              <a:buNone/>
            </a:pPr>
            <a:r>
              <a:rPr lang="en-IN" baseline="-25000" dirty="0" smtClean="0">
                <a:latin typeface="Rockwell" panose="02060603020205020403" pitchFamily="18" charset="0"/>
              </a:rPr>
              <a:t>                                                   </a:t>
            </a:r>
            <a:r>
              <a:rPr lang="el-GR" dirty="0"/>
              <a:t>ε</a:t>
            </a:r>
            <a:r>
              <a:rPr lang="el-GR" dirty="0" smtClean="0"/>
              <a:t>˚</a:t>
            </a:r>
            <a:r>
              <a:rPr lang="en-IN" dirty="0" smtClean="0">
                <a:latin typeface="Rockwell" panose="02060603020205020403" pitchFamily="18" charset="0"/>
              </a:rPr>
              <a:t> = E.M.F value of a fuel cell</a:t>
            </a:r>
          </a:p>
          <a:p>
            <a:pPr marL="0" indent="0" algn="just">
              <a:buNone/>
            </a:pPr>
            <a:r>
              <a:rPr lang="en-IN" dirty="0">
                <a:latin typeface="Rockwell" panose="02060603020205020403" pitchFamily="18" charset="0"/>
              </a:rPr>
              <a:t> </a:t>
            </a:r>
            <a:r>
              <a:rPr lang="en-IN" dirty="0" smtClean="0">
                <a:latin typeface="Rockwell" panose="02060603020205020403" pitchFamily="18" charset="0"/>
              </a:rPr>
              <a:t>                      In case of hydrogen-oxygen fuel cells, the values of </a:t>
            </a:r>
            <a:r>
              <a:rPr lang="el-GR" dirty="0"/>
              <a:t>ε</a:t>
            </a:r>
            <a:r>
              <a:rPr lang="el-GR" dirty="0" smtClean="0"/>
              <a:t>˚</a:t>
            </a:r>
            <a:r>
              <a:rPr lang="en-IN" dirty="0" smtClean="0">
                <a:latin typeface="Rockwell" panose="02060603020205020403" pitchFamily="18" charset="0"/>
              </a:rPr>
              <a:t> at 25˚C is 10299 V.</a:t>
            </a:r>
          </a:p>
          <a:p>
            <a:pPr algn="just">
              <a:buFont typeface="Wingdings" panose="05000000000000000000" pitchFamily="2" charset="2"/>
              <a:buChar char="Ø"/>
            </a:pPr>
            <a:r>
              <a:rPr lang="en-IN" b="1" dirty="0" smtClean="0">
                <a:latin typeface="Rockwell" panose="02060603020205020403" pitchFamily="18" charset="0"/>
              </a:rPr>
              <a:t>Coulombic Efficiency(</a:t>
            </a:r>
            <a:r>
              <a:rPr lang="el-GR" b="1" dirty="0" smtClean="0"/>
              <a:t>η</a:t>
            </a:r>
            <a:r>
              <a:rPr lang="en-IN" b="1" baseline="-25000" dirty="0" smtClean="0">
                <a:latin typeface="Rockwell" panose="02060603020205020403" pitchFamily="18" charset="0"/>
              </a:rPr>
              <a:t>coul</a:t>
            </a:r>
            <a:r>
              <a:rPr lang="en-IN" b="1" dirty="0" smtClean="0">
                <a:latin typeface="Rockwell" panose="02060603020205020403" pitchFamily="18" charset="0"/>
              </a:rPr>
              <a:t>):</a:t>
            </a:r>
          </a:p>
          <a:p>
            <a:pPr marL="0" indent="0" algn="just">
              <a:buNone/>
            </a:pPr>
            <a:r>
              <a:rPr lang="en-IN" dirty="0" smtClean="0">
                <a:latin typeface="Rockwell" panose="02060603020205020403" pitchFamily="18" charset="0"/>
              </a:rPr>
              <a:t>It is generally known as faradaic efficiency. All the reactants in a fuel cell may not be used for producing electrical energy or coulombs. This may be due to the reasons like leakages from various points, incomplete oxidation of fuel, etc. thus, </a:t>
            </a:r>
            <a:r>
              <a:rPr lang="en-IN" dirty="0">
                <a:latin typeface="Rockwell" panose="02060603020205020403" pitchFamily="18" charset="0"/>
              </a:rPr>
              <a:t>Coulombic </a:t>
            </a:r>
            <a:r>
              <a:rPr lang="en-IN" dirty="0" smtClean="0">
                <a:latin typeface="Rockwell" panose="02060603020205020403" pitchFamily="18" charset="0"/>
              </a:rPr>
              <a:t>Efficiency is the efficiency if utilising reactions, to produce electrical energy.</a:t>
            </a:r>
          </a:p>
          <a:p>
            <a:pPr algn="just">
              <a:buFont typeface="Wingdings" panose="05000000000000000000" pitchFamily="2" charset="2"/>
              <a:buChar char="Ø"/>
            </a:pPr>
            <a:r>
              <a:rPr lang="en-IN" b="1" dirty="0" smtClean="0">
                <a:latin typeface="Rockwell" panose="02060603020205020403" pitchFamily="18" charset="0"/>
              </a:rPr>
              <a:t>Design efficiency(</a:t>
            </a:r>
            <a:r>
              <a:rPr lang="el-GR" b="1" dirty="0" smtClean="0"/>
              <a:t>η</a:t>
            </a:r>
            <a:r>
              <a:rPr lang="en-IN" b="1" baseline="-25000" dirty="0" smtClean="0">
                <a:latin typeface="Rockwell" panose="02060603020205020403" pitchFamily="18" charset="0"/>
              </a:rPr>
              <a:t>design</a:t>
            </a:r>
            <a:r>
              <a:rPr lang="en-IN" b="1" dirty="0" smtClean="0">
                <a:latin typeface="Rockwell" panose="02060603020205020403" pitchFamily="18" charset="0"/>
              </a:rPr>
              <a:t>):</a:t>
            </a:r>
          </a:p>
          <a:p>
            <a:pPr marL="0" indent="0" algn="just">
              <a:buNone/>
            </a:pPr>
            <a:r>
              <a:rPr lang="en-IN" dirty="0" smtClean="0">
                <a:latin typeface="Rockwell" panose="02060603020205020403" pitchFamily="18" charset="0"/>
              </a:rPr>
              <a:t>The fuel cell generates the electrical energy, a part of which is also used for operating equipment like pumps and control devices. Design quality is also the major factor for leakages. Thus, design of a fuel cell must be efficient. In order to optimise the power needs of the equipment and enhance the cell output.</a:t>
            </a:r>
          </a:p>
          <a:p>
            <a:pPr marL="0" indent="0" algn="just">
              <a:buNone/>
            </a:pPr>
            <a:r>
              <a:rPr lang="en-IN" dirty="0" smtClean="0">
                <a:latin typeface="Rockwell" panose="02060603020205020403" pitchFamily="18" charset="0"/>
              </a:rPr>
              <a:t>Thus, the overall efficiency is the product of all the above efficiencies and is an important for that influences the power generation. </a:t>
            </a:r>
          </a:p>
          <a:p>
            <a:pPr marL="0" indent="0" algn="just">
              <a:buNone/>
            </a:pPr>
            <a:endParaRPr lang="en-IN" dirty="0">
              <a:latin typeface="Rockwell" panose="02060603020205020403" pitchFamily="18" charset="0"/>
            </a:endParaRPr>
          </a:p>
        </p:txBody>
      </p:sp>
    </p:spTree>
    <p:extLst>
      <p:ext uri="{BB962C8B-B14F-4D97-AF65-F5344CB8AC3E}">
        <p14:creationId xmlns:p14="http://schemas.microsoft.com/office/powerpoint/2010/main" val="12567637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70484" y="270165"/>
            <a:ext cx="10503519" cy="944549"/>
          </a:xfrm>
        </p:spPr>
        <p:txBody>
          <a:bodyPr>
            <a:noAutofit/>
          </a:bodyPr>
          <a:lstStyle/>
          <a:p>
            <a:pPr algn="just"/>
            <a:r>
              <a:rPr lang="en-IN" sz="2800" b="1" dirty="0" smtClean="0">
                <a:latin typeface="Rockwell" panose="02060603020205020403" pitchFamily="18" charset="0"/>
              </a:rPr>
              <a:t> DIFFERENCE BETWEEN FUEL CELL AND BATTERY</a:t>
            </a:r>
            <a:endParaRPr lang="en-IN" sz="2800" b="1" dirty="0">
              <a:latin typeface="Rockwell" panose="02060603020205020403" pitchFamily="18" charset="0"/>
            </a:endParaRPr>
          </a:p>
        </p:txBody>
      </p:sp>
      <p:sp>
        <p:nvSpPr>
          <p:cNvPr id="5" name="Content Placeholder 4"/>
          <p:cNvSpPr>
            <a:spLocks noGrp="1"/>
          </p:cNvSpPr>
          <p:nvPr>
            <p:ph sz="half" idx="1"/>
          </p:nvPr>
        </p:nvSpPr>
        <p:spPr>
          <a:xfrm>
            <a:off x="1630785" y="1180563"/>
            <a:ext cx="4898804" cy="5349025"/>
          </a:xfrm>
        </p:spPr>
        <p:txBody>
          <a:bodyPr>
            <a:normAutofit/>
          </a:bodyPr>
          <a:lstStyle/>
          <a:p>
            <a:pPr marL="0" indent="0" algn="just">
              <a:buNone/>
            </a:pPr>
            <a:r>
              <a:rPr lang="en-IN" sz="2000" b="1" dirty="0" smtClean="0">
                <a:latin typeface="Rockwell" panose="02060603020205020403" pitchFamily="18" charset="0"/>
              </a:rPr>
              <a:t>FUEL CELL:</a:t>
            </a:r>
          </a:p>
          <a:p>
            <a:pPr algn="just"/>
            <a:r>
              <a:rPr lang="en-IN" sz="2000" dirty="0">
                <a:latin typeface="Rockwell" panose="02060603020205020403" pitchFamily="18" charset="0"/>
              </a:rPr>
              <a:t> </a:t>
            </a:r>
            <a:r>
              <a:rPr lang="en-IN" sz="2000" dirty="0" smtClean="0">
                <a:latin typeface="Rockwell" panose="02060603020205020403" pitchFamily="18" charset="0"/>
              </a:rPr>
              <a:t>A </a:t>
            </a:r>
            <a:r>
              <a:rPr lang="en-IN" sz="2000" dirty="0">
                <a:latin typeface="Rockwell" panose="02060603020205020403" pitchFamily="18" charset="0"/>
              </a:rPr>
              <a:t>fuel cell makes its electricity from fuel in an </a:t>
            </a:r>
            <a:r>
              <a:rPr lang="en-IN" sz="2000" dirty="0" smtClean="0">
                <a:latin typeface="Rockwell" panose="02060603020205020403" pitchFamily="18" charset="0"/>
              </a:rPr>
              <a:t>external </a:t>
            </a:r>
            <a:r>
              <a:rPr lang="en-IN" sz="2000" dirty="0">
                <a:latin typeface="Rockwell" panose="02060603020205020403" pitchFamily="18" charset="0"/>
              </a:rPr>
              <a:t>fuel </a:t>
            </a:r>
            <a:r>
              <a:rPr lang="en-IN" sz="2000" dirty="0" smtClean="0">
                <a:latin typeface="Rockwell" panose="02060603020205020403" pitchFamily="18" charset="0"/>
              </a:rPr>
              <a:t>tank.</a:t>
            </a:r>
          </a:p>
          <a:p>
            <a:pPr algn="just"/>
            <a:r>
              <a:rPr lang="en-IN" sz="2000" dirty="0">
                <a:latin typeface="Rockwell" panose="02060603020205020403" pitchFamily="18" charset="0"/>
              </a:rPr>
              <a:t>Fuel cell is open </a:t>
            </a:r>
            <a:r>
              <a:rPr lang="en-IN" sz="2000" dirty="0" smtClean="0">
                <a:latin typeface="Rockwell" panose="02060603020205020403" pitchFamily="18" charset="0"/>
              </a:rPr>
              <a:t>system.</a:t>
            </a:r>
          </a:p>
          <a:p>
            <a:pPr algn="just"/>
            <a:r>
              <a:rPr lang="en-IN" sz="2000" dirty="0">
                <a:latin typeface="Rockwell" panose="02060603020205020403" pitchFamily="18" charset="0"/>
              </a:rPr>
              <a:t>There is no change in chemical </a:t>
            </a:r>
            <a:r>
              <a:rPr lang="en-IN" sz="2000" dirty="0" smtClean="0">
                <a:latin typeface="Rockwell" panose="02060603020205020403" pitchFamily="18" charset="0"/>
              </a:rPr>
              <a:t>composition </a:t>
            </a:r>
            <a:r>
              <a:rPr lang="en-IN" sz="2000" dirty="0">
                <a:latin typeface="Rockwell" panose="02060603020205020403" pitchFamily="18" charset="0"/>
              </a:rPr>
              <a:t>of electrolyte</a:t>
            </a:r>
            <a:r>
              <a:rPr lang="en-IN" sz="2000" dirty="0" smtClean="0">
                <a:latin typeface="Rockwell" panose="02060603020205020403" pitchFamily="18" charset="0"/>
              </a:rPr>
              <a:t>.</a:t>
            </a:r>
          </a:p>
          <a:p>
            <a:pPr algn="just"/>
            <a:r>
              <a:rPr lang="en-IN" sz="2000" dirty="0">
                <a:latin typeface="Rockwell" panose="02060603020205020403" pitchFamily="18" charset="0"/>
              </a:rPr>
              <a:t>Fuel supply continuous</a:t>
            </a:r>
            <a:r>
              <a:rPr lang="en-IN" sz="2000" dirty="0" smtClean="0">
                <a:latin typeface="Rockwell" panose="02060603020205020403" pitchFamily="18" charset="0"/>
              </a:rPr>
              <a:t>.</a:t>
            </a:r>
          </a:p>
          <a:p>
            <a:pPr algn="just"/>
            <a:r>
              <a:rPr lang="en-IN" sz="2000" dirty="0">
                <a:latin typeface="Rockwell" panose="02060603020205020403" pitchFamily="18" charset="0"/>
              </a:rPr>
              <a:t>Isothermal reaction inside</a:t>
            </a:r>
            <a:r>
              <a:rPr lang="en-IN" sz="2000" dirty="0" smtClean="0">
                <a:latin typeface="Rockwell" panose="02060603020205020403" pitchFamily="18" charset="0"/>
              </a:rPr>
              <a:t>.</a:t>
            </a:r>
          </a:p>
          <a:p>
            <a:pPr algn="just"/>
            <a:r>
              <a:rPr lang="en-IN" sz="2000" dirty="0">
                <a:latin typeface="Rockwell" panose="02060603020205020403" pitchFamily="18" charset="0"/>
              </a:rPr>
              <a:t>Fuel cell supply power for indefinite length of time</a:t>
            </a:r>
            <a:r>
              <a:rPr lang="en-IN" sz="2000" dirty="0" smtClean="0">
                <a:latin typeface="Rockwell" panose="02060603020205020403" pitchFamily="18" charset="0"/>
              </a:rPr>
              <a:t>.</a:t>
            </a:r>
          </a:p>
          <a:p>
            <a:pPr algn="just"/>
            <a:r>
              <a:rPr lang="en-IN" sz="2000" dirty="0" smtClean="0">
                <a:latin typeface="Rockwell" panose="02060603020205020403" pitchFamily="18" charset="0"/>
              </a:rPr>
              <a:t>High cost.</a:t>
            </a:r>
          </a:p>
          <a:p>
            <a:pPr algn="just"/>
            <a:r>
              <a:rPr lang="en-IN" sz="2000" dirty="0" smtClean="0">
                <a:latin typeface="Rockwell" panose="02060603020205020403" pitchFamily="18" charset="0"/>
              </a:rPr>
              <a:t>Durable</a:t>
            </a:r>
          </a:p>
          <a:p>
            <a:pPr algn="just"/>
            <a:r>
              <a:rPr lang="en-IN" sz="2000" dirty="0" smtClean="0">
                <a:latin typeface="Rockwell" panose="02060603020205020403" pitchFamily="18" charset="0"/>
              </a:rPr>
              <a:t>efficiency is about 83%</a:t>
            </a:r>
            <a:endParaRPr lang="en-IN" sz="2000" dirty="0">
              <a:latin typeface="Rockwell" panose="02060603020205020403" pitchFamily="18" charset="0"/>
            </a:endParaRPr>
          </a:p>
        </p:txBody>
      </p:sp>
      <p:sp>
        <p:nvSpPr>
          <p:cNvPr id="6" name="Content Placeholder 5"/>
          <p:cNvSpPr>
            <a:spLocks noGrp="1"/>
          </p:cNvSpPr>
          <p:nvPr>
            <p:ph sz="half" idx="2"/>
          </p:nvPr>
        </p:nvSpPr>
        <p:spPr>
          <a:xfrm>
            <a:off x="6722244" y="1180564"/>
            <a:ext cx="5091460" cy="5349024"/>
          </a:xfrm>
        </p:spPr>
        <p:txBody>
          <a:bodyPr/>
          <a:lstStyle/>
          <a:p>
            <a:pPr marL="0" indent="0" algn="just">
              <a:buNone/>
            </a:pPr>
            <a:r>
              <a:rPr lang="en-IN" b="1" dirty="0" smtClean="0">
                <a:latin typeface="Rockwell" panose="02060603020205020403" pitchFamily="18" charset="0"/>
              </a:rPr>
              <a:t>BATTERY:</a:t>
            </a:r>
          </a:p>
          <a:p>
            <a:pPr algn="just"/>
            <a:r>
              <a:rPr lang="en-IN" dirty="0">
                <a:latin typeface="Rockwell" panose="02060603020205020403" pitchFamily="18" charset="0"/>
              </a:rPr>
              <a:t>A</a:t>
            </a:r>
            <a:r>
              <a:rPr lang="en-IN" dirty="0" smtClean="0">
                <a:latin typeface="Rockwell" panose="02060603020205020403" pitchFamily="18" charset="0"/>
              </a:rPr>
              <a:t> </a:t>
            </a:r>
            <a:r>
              <a:rPr lang="en-IN" dirty="0">
                <a:latin typeface="Rockwell" panose="02060603020205020403" pitchFamily="18" charset="0"/>
              </a:rPr>
              <a:t>battery makes electricity from the </a:t>
            </a:r>
            <a:r>
              <a:rPr lang="en-IN" dirty="0" smtClean="0">
                <a:latin typeface="Rockwell" panose="02060603020205020403" pitchFamily="18" charset="0"/>
              </a:rPr>
              <a:t>energy </a:t>
            </a:r>
            <a:r>
              <a:rPr lang="en-IN" dirty="0">
                <a:latin typeface="Rockwell" panose="02060603020205020403" pitchFamily="18" charset="0"/>
              </a:rPr>
              <a:t>it has stored inside the </a:t>
            </a:r>
            <a:r>
              <a:rPr lang="en-IN" dirty="0" smtClean="0">
                <a:latin typeface="Rockwell" panose="02060603020205020403" pitchFamily="18" charset="0"/>
              </a:rPr>
              <a:t>battery.</a:t>
            </a:r>
          </a:p>
          <a:p>
            <a:pPr algn="just"/>
            <a:r>
              <a:rPr lang="en-IN" dirty="0">
                <a:latin typeface="Rockwell" panose="02060603020205020403" pitchFamily="18" charset="0"/>
              </a:rPr>
              <a:t>Battery is a close system.</a:t>
            </a:r>
          </a:p>
          <a:p>
            <a:pPr algn="just"/>
            <a:r>
              <a:rPr lang="en-IN" dirty="0" smtClean="0">
                <a:latin typeface="Rockwell" panose="02060603020205020403" pitchFamily="18" charset="0"/>
              </a:rPr>
              <a:t>Chemical </a:t>
            </a:r>
            <a:r>
              <a:rPr lang="en-IN" dirty="0">
                <a:latin typeface="Rockwell" panose="02060603020205020403" pitchFamily="18" charset="0"/>
              </a:rPr>
              <a:t>Changes </a:t>
            </a:r>
            <a:r>
              <a:rPr lang="en-IN" dirty="0" smtClean="0">
                <a:latin typeface="Rockwell" panose="02060603020205020403" pitchFamily="18" charset="0"/>
              </a:rPr>
              <a:t>occurs.</a:t>
            </a:r>
          </a:p>
          <a:p>
            <a:pPr marL="0" indent="0" algn="just">
              <a:buNone/>
            </a:pPr>
            <a:endParaRPr lang="en-IN" dirty="0" smtClean="0">
              <a:latin typeface="Rockwell" panose="02060603020205020403" pitchFamily="18" charset="0"/>
            </a:endParaRPr>
          </a:p>
          <a:p>
            <a:pPr algn="just"/>
            <a:r>
              <a:rPr lang="en-IN" dirty="0">
                <a:latin typeface="Rockwell" panose="02060603020205020403" pitchFamily="18" charset="0"/>
              </a:rPr>
              <a:t>Fuel </a:t>
            </a:r>
            <a:r>
              <a:rPr lang="en-IN" dirty="0" smtClean="0">
                <a:latin typeface="Rockwell" panose="02060603020205020403" pitchFamily="18" charset="0"/>
              </a:rPr>
              <a:t>supply </a:t>
            </a:r>
            <a:r>
              <a:rPr lang="en-IN" dirty="0">
                <a:latin typeface="Rockwell" panose="02060603020205020403" pitchFamily="18" charset="0"/>
              </a:rPr>
              <a:t>intermittent</a:t>
            </a:r>
            <a:r>
              <a:rPr lang="en-IN" dirty="0" smtClean="0">
                <a:latin typeface="Rockwell" panose="02060603020205020403" pitchFamily="18" charset="0"/>
              </a:rPr>
              <a:t>.</a:t>
            </a:r>
          </a:p>
          <a:p>
            <a:pPr algn="just"/>
            <a:r>
              <a:rPr lang="en-IN" dirty="0">
                <a:latin typeface="Rockwell" panose="02060603020205020403" pitchFamily="18" charset="0"/>
              </a:rPr>
              <a:t> No isothermal reaction inside</a:t>
            </a:r>
            <a:r>
              <a:rPr lang="en-IN" dirty="0" smtClean="0">
                <a:latin typeface="Rockwell" panose="02060603020205020403" pitchFamily="18" charset="0"/>
              </a:rPr>
              <a:t>.</a:t>
            </a:r>
          </a:p>
          <a:p>
            <a:pPr algn="just"/>
            <a:r>
              <a:rPr lang="en-IN" dirty="0" smtClean="0">
                <a:latin typeface="Rockwell" panose="02060603020205020403" pitchFamily="18" charset="0"/>
              </a:rPr>
              <a:t>Supply </a:t>
            </a:r>
            <a:r>
              <a:rPr lang="en-IN" dirty="0">
                <a:latin typeface="Rockwell" panose="02060603020205020403" pitchFamily="18" charset="0"/>
              </a:rPr>
              <a:t>power for definite length of time</a:t>
            </a:r>
            <a:r>
              <a:rPr lang="en-IN" dirty="0" smtClean="0">
                <a:latin typeface="Rockwell" panose="02060603020205020403" pitchFamily="18" charset="0"/>
              </a:rPr>
              <a:t>.</a:t>
            </a:r>
          </a:p>
          <a:p>
            <a:pPr algn="just"/>
            <a:r>
              <a:rPr lang="en-IN" dirty="0" smtClean="0">
                <a:latin typeface="Rockwell" panose="02060603020205020403" pitchFamily="18" charset="0"/>
              </a:rPr>
              <a:t>Low cost.</a:t>
            </a:r>
          </a:p>
          <a:p>
            <a:pPr algn="just"/>
            <a:r>
              <a:rPr lang="en-IN" dirty="0" smtClean="0">
                <a:latin typeface="Rockwell" panose="02060603020205020403" pitchFamily="18" charset="0"/>
              </a:rPr>
              <a:t>Short-lived.</a:t>
            </a:r>
          </a:p>
          <a:p>
            <a:pPr algn="just"/>
            <a:r>
              <a:rPr lang="en-IN" dirty="0" smtClean="0">
                <a:latin typeface="Rockwell" panose="02060603020205020403" pitchFamily="18" charset="0"/>
              </a:rPr>
              <a:t>Efficiency is about 99% (LI-ion)</a:t>
            </a:r>
            <a:endParaRPr lang="en-IN" dirty="0">
              <a:latin typeface="Rockwell" panose="02060603020205020403" pitchFamily="18" charset="0"/>
            </a:endParaRPr>
          </a:p>
        </p:txBody>
      </p:sp>
    </p:spTree>
    <p:extLst>
      <p:ext uri="{BB962C8B-B14F-4D97-AF65-F5344CB8AC3E}">
        <p14:creationId xmlns:p14="http://schemas.microsoft.com/office/powerpoint/2010/main" val="3471051184"/>
      </p:ext>
    </p:extLst>
  </p:cSld>
  <p:clrMapOvr>
    <a:masterClrMapping/>
  </p:clrMapOvr>
  <p:transition spd="slow">
    <p:comb/>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678524" y="392291"/>
            <a:ext cx="11187447" cy="805445"/>
          </a:xfrm>
        </p:spPr>
        <p:txBody>
          <a:bodyPr>
            <a:noAutofit/>
          </a:bodyPr>
          <a:lstStyle/>
          <a:p>
            <a:r>
              <a:rPr lang="en-IN" sz="3200" b="1" dirty="0" smtClean="0">
                <a:latin typeface="Rockwell" panose="02060603020205020403" pitchFamily="18" charset="0"/>
              </a:rPr>
              <a:t>ADVANTAGES &amp; DISADVANTAGES OF FUEL CELL</a:t>
            </a:r>
            <a:r>
              <a:rPr lang="en-IN" sz="3200" dirty="0" smtClean="0">
                <a:latin typeface="Rockwell" panose="02060603020205020403" pitchFamily="18" charset="0"/>
              </a:rPr>
              <a:t/>
            </a:r>
            <a:br>
              <a:rPr lang="en-IN" sz="3200" dirty="0" smtClean="0">
                <a:latin typeface="Rockwell" panose="02060603020205020403" pitchFamily="18" charset="0"/>
              </a:rPr>
            </a:br>
            <a:endParaRPr lang="en-IN" sz="3200" dirty="0">
              <a:latin typeface="Rockwell" panose="02060603020205020403" pitchFamily="18" charset="0"/>
            </a:endParaRPr>
          </a:p>
        </p:txBody>
      </p:sp>
      <p:sp>
        <p:nvSpPr>
          <p:cNvPr id="8" name="Content Placeholder 7"/>
          <p:cNvSpPr>
            <a:spLocks noGrp="1"/>
          </p:cNvSpPr>
          <p:nvPr>
            <p:ph sz="half" idx="1"/>
          </p:nvPr>
        </p:nvSpPr>
        <p:spPr>
          <a:xfrm>
            <a:off x="1678524" y="1017431"/>
            <a:ext cx="4735155" cy="5486400"/>
          </a:xfrm>
        </p:spPr>
        <p:txBody>
          <a:bodyPr>
            <a:normAutofit/>
          </a:bodyPr>
          <a:lstStyle/>
          <a:p>
            <a:pPr marL="0" indent="0" algn="just">
              <a:buNone/>
            </a:pPr>
            <a:r>
              <a:rPr lang="en-IN" sz="2000" b="1" u="sng" dirty="0" smtClean="0">
                <a:latin typeface="Rockwell" panose="02060603020205020403" pitchFamily="18" charset="0"/>
              </a:rPr>
              <a:t>Advantage</a:t>
            </a:r>
          </a:p>
          <a:p>
            <a:pPr algn="just">
              <a:buFont typeface="Wingdings" panose="05000000000000000000" pitchFamily="2" charset="2"/>
              <a:buChar char="Ø"/>
            </a:pPr>
            <a:r>
              <a:rPr lang="en-IN" sz="2000" dirty="0" smtClean="0">
                <a:latin typeface="Rockwell" panose="02060603020205020403" pitchFamily="18" charset="0"/>
              </a:rPr>
              <a:t>Hydrogen Most </a:t>
            </a:r>
            <a:r>
              <a:rPr lang="en-IN" sz="2000" dirty="0">
                <a:latin typeface="Rockwell" panose="02060603020205020403" pitchFamily="18" charset="0"/>
              </a:rPr>
              <a:t>abundant </a:t>
            </a:r>
            <a:r>
              <a:rPr lang="en-IN" sz="2000" dirty="0" smtClean="0">
                <a:latin typeface="Rockwell" panose="02060603020205020403" pitchFamily="18" charset="0"/>
              </a:rPr>
              <a:t>element.</a:t>
            </a:r>
          </a:p>
          <a:p>
            <a:pPr algn="just">
              <a:buFont typeface="Wingdings" panose="05000000000000000000" pitchFamily="2" charset="2"/>
              <a:buChar char="Ø"/>
            </a:pPr>
            <a:r>
              <a:rPr lang="en-IN" sz="2000" dirty="0">
                <a:latin typeface="Rockwell" panose="02060603020205020403" pitchFamily="18" charset="0"/>
              </a:rPr>
              <a:t>Hydrogen has the highest energy </a:t>
            </a:r>
            <a:r>
              <a:rPr lang="en-IN" sz="2000" dirty="0" smtClean="0">
                <a:latin typeface="Rockwell" panose="02060603020205020403" pitchFamily="18" charset="0"/>
              </a:rPr>
              <a:t>content.</a:t>
            </a:r>
          </a:p>
          <a:p>
            <a:pPr algn="just">
              <a:buFont typeface="Wingdings" panose="05000000000000000000" pitchFamily="2" charset="2"/>
              <a:buChar char="Ø"/>
            </a:pPr>
            <a:r>
              <a:rPr lang="en-IN" sz="2000" dirty="0">
                <a:latin typeface="Rockwell" panose="02060603020205020403" pitchFamily="18" charset="0"/>
              </a:rPr>
              <a:t>Hydrogen is </a:t>
            </a:r>
            <a:r>
              <a:rPr lang="en-IN" sz="2000" dirty="0" smtClean="0">
                <a:latin typeface="Rockwell" panose="02060603020205020403" pitchFamily="18" charset="0"/>
              </a:rPr>
              <a:t>non-polluting.</a:t>
            </a:r>
          </a:p>
          <a:p>
            <a:pPr algn="just">
              <a:buFont typeface="Wingdings" panose="05000000000000000000" pitchFamily="2" charset="2"/>
              <a:buChar char="Ø"/>
            </a:pPr>
            <a:r>
              <a:rPr lang="en-IN" sz="2000" dirty="0">
                <a:latin typeface="Rockwell" panose="02060603020205020403" pitchFamily="18" charset="0"/>
              </a:rPr>
              <a:t>Hydrogen is a renewable fuel </a:t>
            </a:r>
            <a:r>
              <a:rPr lang="en-IN" sz="2000" dirty="0" smtClean="0">
                <a:latin typeface="Rockwell" panose="02060603020205020403" pitchFamily="18" charset="0"/>
              </a:rPr>
              <a:t>source.</a:t>
            </a:r>
          </a:p>
          <a:p>
            <a:pPr algn="just">
              <a:buFont typeface="Wingdings" panose="05000000000000000000" pitchFamily="2" charset="2"/>
              <a:buChar char="Ø"/>
            </a:pPr>
            <a:r>
              <a:rPr lang="en-IN" sz="2000" dirty="0">
                <a:latin typeface="Rockwell" panose="02060603020205020403" pitchFamily="18" charset="0"/>
              </a:rPr>
              <a:t>Reduce dependency on foreign </a:t>
            </a:r>
            <a:r>
              <a:rPr lang="en-IN" sz="2000" dirty="0" smtClean="0">
                <a:latin typeface="Rockwell" panose="02060603020205020403" pitchFamily="18" charset="0"/>
              </a:rPr>
              <a:t>oil.</a:t>
            </a:r>
          </a:p>
          <a:p>
            <a:pPr algn="just">
              <a:buFont typeface="Wingdings" panose="05000000000000000000" pitchFamily="2" charset="2"/>
              <a:buChar char="Ø"/>
            </a:pPr>
            <a:r>
              <a:rPr lang="en-IN" sz="2000" dirty="0" smtClean="0">
                <a:latin typeface="Rockwell" panose="02060603020205020403" pitchFamily="18" charset="0"/>
              </a:rPr>
              <a:t>Fuel cells operate silently.</a:t>
            </a:r>
          </a:p>
          <a:p>
            <a:pPr algn="just">
              <a:buFont typeface="Wingdings" panose="05000000000000000000" pitchFamily="2" charset="2"/>
              <a:buChar char="Ø"/>
            </a:pPr>
            <a:r>
              <a:rPr lang="en-IN" sz="2000" dirty="0" smtClean="0">
                <a:latin typeface="Rockwell" panose="02060603020205020403" pitchFamily="18" charset="0"/>
              </a:rPr>
              <a:t>No pollution since there is no combustion.</a:t>
            </a:r>
          </a:p>
          <a:p>
            <a:pPr algn="just">
              <a:buFont typeface="Wingdings" panose="05000000000000000000" pitchFamily="2" charset="2"/>
              <a:buChar char="Ø"/>
            </a:pPr>
            <a:r>
              <a:rPr lang="en-IN" sz="2000" dirty="0">
                <a:latin typeface="Rockwell" panose="02060603020205020403" pitchFamily="18" charset="0"/>
              </a:rPr>
              <a:t>Fuel cells have a higher efficiency than diesel or gas engines.</a:t>
            </a:r>
          </a:p>
          <a:p>
            <a:pPr algn="just">
              <a:buFont typeface="Wingdings" panose="05000000000000000000" pitchFamily="2" charset="2"/>
              <a:buChar char="Ø"/>
            </a:pPr>
            <a:endParaRPr lang="en-IN" sz="2000" dirty="0">
              <a:latin typeface="Rockwell" panose="02060603020205020403" pitchFamily="18" charset="0"/>
            </a:endParaRPr>
          </a:p>
          <a:p>
            <a:pPr marL="0" indent="0" algn="just">
              <a:buNone/>
            </a:pPr>
            <a:endParaRPr lang="en-IN" sz="2000" b="1" dirty="0" smtClean="0">
              <a:latin typeface="Rockwell" panose="02060603020205020403" pitchFamily="18" charset="0"/>
            </a:endParaRPr>
          </a:p>
        </p:txBody>
      </p:sp>
      <p:sp>
        <p:nvSpPr>
          <p:cNvPr id="9" name="Content Placeholder 8"/>
          <p:cNvSpPr>
            <a:spLocks noGrp="1"/>
          </p:cNvSpPr>
          <p:nvPr>
            <p:ph sz="half" idx="2"/>
          </p:nvPr>
        </p:nvSpPr>
        <p:spPr>
          <a:xfrm>
            <a:off x="6838682" y="1017431"/>
            <a:ext cx="4765183" cy="5486400"/>
          </a:xfrm>
        </p:spPr>
        <p:txBody>
          <a:bodyPr>
            <a:noAutofit/>
          </a:bodyPr>
          <a:lstStyle/>
          <a:p>
            <a:pPr marL="0" indent="0" algn="just">
              <a:buNone/>
            </a:pPr>
            <a:r>
              <a:rPr lang="en-IN" sz="2000" b="1" dirty="0">
                <a:latin typeface="Rockwell" panose="02060603020205020403" pitchFamily="18" charset="0"/>
              </a:rPr>
              <a:t> </a:t>
            </a:r>
            <a:r>
              <a:rPr lang="en-IN" sz="2000" b="1" u="sng" dirty="0">
                <a:latin typeface="Rockwell" panose="02060603020205020403" pitchFamily="18" charset="0"/>
              </a:rPr>
              <a:t>Disadvantage</a:t>
            </a:r>
            <a:endParaRPr lang="en-IN" sz="2000" u="sng" dirty="0">
              <a:latin typeface="Rockwell" panose="02060603020205020403" pitchFamily="18" charset="0"/>
            </a:endParaRPr>
          </a:p>
          <a:p>
            <a:pPr algn="just" fontAlgn="base">
              <a:buFont typeface="Wingdings" panose="05000000000000000000" pitchFamily="2" charset="2"/>
              <a:buChar char="Ø"/>
            </a:pPr>
            <a:r>
              <a:rPr lang="en-IN" sz="2000" dirty="0" smtClean="0">
                <a:latin typeface="Rockwell" panose="02060603020205020403" pitchFamily="18" charset="0"/>
              </a:rPr>
              <a:t>Expensive </a:t>
            </a:r>
            <a:r>
              <a:rPr lang="en-IN" sz="2000" dirty="0">
                <a:latin typeface="Rockwell" panose="02060603020205020403" pitchFamily="18" charset="0"/>
              </a:rPr>
              <a:t>to manufacture due the high cost of catalysts (platinum)</a:t>
            </a:r>
          </a:p>
          <a:p>
            <a:pPr algn="just" fontAlgn="base">
              <a:buFont typeface="Wingdings" panose="05000000000000000000" pitchFamily="2" charset="2"/>
              <a:buChar char="Ø"/>
            </a:pPr>
            <a:r>
              <a:rPr lang="en-IN" sz="2000" dirty="0">
                <a:latin typeface="Rockwell" panose="02060603020205020403" pitchFamily="18" charset="0"/>
              </a:rPr>
              <a:t>Lack of infrastructure to support the distribution of hydrogen</a:t>
            </a:r>
          </a:p>
          <a:p>
            <a:pPr algn="just" fontAlgn="base">
              <a:buFont typeface="Wingdings" panose="05000000000000000000" pitchFamily="2" charset="2"/>
              <a:buChar char="Ø"/>
            </a:pPr>
            <a:r>
              <a:rPr lang="en-IN" sz="2000" dirty="0">
                <a:latin typeface="Rockwell" panose="02060603020205020403" pitchFamily="18" charset="0"/>
              </a:rPr>
              <a:t>A lot of the currently available fuel cell technology is in the prototype stage and not yet validated.</a:t>
            </a:r>
          </a:p>
          <a:p>
            <a:pPr algn="just" fontAlgn="base">
              <a:buFont typeface="Wingdings" panose="05000000000000000000" pitchFamily="2" charset="2"/>
              <a:buChar char="Ø"/>
            </a:pPr>
            <a:r>
              <a:rPr lang="en-IN" sz="2000" dirty="0">
                <a:latin typeface="Rockwell" panose="02060603020205020403" pitchFamily="18" charset="0"/>
              </a:rPr>
              <a:t>Hydrogen is expensive to produce and not widely </a:t>
            </a:r>
            <a:r>
              <a:rPr lang="en-IN" sz="2000" dirty="0" smtClean="0">
                <a:latin typeface="Rockwell" panose="02060603020205020403" pitchFamily="18" charset="0"/>
              </a:rPr>
              <a:t>available.</a:t>
            </a:r>
          </a:p>
          <a:p>
            <a:pPr algn="just" fontAlgn="base">
              <a:buFont typeface="Wingdings" panose="05000000000000000000" pitchFamily="2" charset="2"/>
              <a:buChar char="Ø"/>
            </a:pPr>
            <a:r>
              <a:rPr lang="en-IN" sz="2000" dirty="0" smtClean="0">
                <a:latin typeface="Rockwell" panose="02060603020205020403" pitchFamily="18" charset="0"/>
              </a:rPr>
              <a:t>Storing hydrogen is very expensive.</a:t>
            </a:r>
          </a:p>
          <a:p>
            <a:pPr algn="just" fontAlgn="base">
              <a:buFont typeface="Wingdings" panose="05000000000000000000" pitchFamily="2" charset="2"/>
              <a:buChar char="Ø"/>
            </a:pPr>
            <a:r>
              <a:rPr lang="en-IN" sz="2000" dirty="0">
                <a:latin typeface="Rockwell" panose="02060603020205020403" pitchFamily="18" charset="0"/>
              </a:rPr>
              <a:t> </a:t>
            </a:r>
            <a:r>
              <a:rPr lang="en-IN" sz="2000" dirty="0" smtClean="0">
                <a:latin typeface="Rockwell" panose="02060603020205020403" pitchFamily="18" charset="0"/>
              </a:rPr>
              <a:t>Hydrogen gas is Flammable.</a:t>
            </a:r>
          </a:p>
          <a:p>
            <a:pPr algn="just" fontAlgn="base">
              <a:buFont typeface="Wingdings" panose="05000000000000000000" pitchFamily="2" charset="2"/>
              <a:buChar char="Ø"/>
            </a:pPr>
            <a:r>
              <a:rPr lang="en-IN" sz="2000" dirty="0">
                <a:latin typeface="Rockwell" panose="02060603020205020403" pitchFamily="18" charset="0"/>
              </a:rPr>
              <a:t>Fossil Fuels Are Still Needed</a:t>
            </a:r>
          </a:p>
          <a:p>
            <a:pPr algn="just">
              <a:buFont typeface="Wingdings" panose="05000000000000000000" pitchFamily="2" charset="2"/>
              <a:buChar char="Ø"/>
            </a:pPr>
            <a:endParaRPr lang="en-IN" sz="2000" dirty="0">
              <a:latin typeface="Rockwell" panose="02060603020205020403" pitchFamily="18" charset="0"/>
            </a:endParaRPr>
          </a:p>
          <a:p>
            <a:pPr marL="0" indent="0" algn="just">
              <a:buNone/>
            </a:pPr>
            <a:endParaRPr lang="en-IN" sz="2000" dirty="0">
              <a:latin typeface="Rockwell" panose="02060603020205020403" pitchFamily="18" charset="0"/>
            </a:endParaRPr>
          </a:p>
        </p:txBody>
      </p:sp>
    </p:spTree>
    <p:extLst>
      <p:ext uri="{BB962C8B-B14F-4D97-AF65-F5344CB8AC3E}">
        <p14:creationId xmlns:p14="http://schemas.microsoft.com/office/powerpoint/2010/main" val="123836483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4269" y="374166"/>
            <a:ext cx="4517224" cy="700547"/>
          </a:xfrm>
        </p:spPr>
        <p:txBody>
          <a:bodyPr>
            <a:noAutofit/>
          </a:bodyPr>
          <a:lstStyle/>
          <a:p>
            <a:r>
              <a:rPr lang="en-IN" b="1" dirty="0" smtClean="0">
                <a:latin typeface="Rockwell" panose="02060603020205020403" pitchFamily="18" charset="0"/>
              </a:rPr>
              <a:t>APPLICATIONS</a:t>
            </a:r>
            <a:endParaRPr lang="en-IN" b="1" dirty="0">
              <a:latin typeface="Rockwell" panose="02060603020205020403" pitchFamily="18" charset="0"/>
            </a:endParaRPr>
          </a:p>
        </p:txBody>
      </p:sp>
      <p:sp>
        <p:nvSpPr>
          <p:cNvPr id="3" name="Content Placeholder 2"/>
          <p:cNvSpPr>
            <a:spLocks noGrp="1"/>
          </p:cNvSpPr>
          <p:nvPr>
            <p:ph idx="1"/>
          </p:nvPr>
        </p:nvSpPr>
        <p:spPr>
          <a:xfrm>
            <a:off x="1481840" y="1074713"/>
            <a:ext cx="9984905" cy="5599042"/>
          </a:xfrm>
        </p:spPr>
        <p:txBody>
          <a:bodyPr>
            <a:noAutofit/>
          </a:bodyPr>
          <a:lstStyle/>
          <a:p>
            <a:pPr algn="just"/>
            <a:r>
              <a:rPr lang="en-IN" sz="2000" dirty="0">
                <a:latin typeface="Rockwell" panose="02060603020205020403" pitchFamily="18" charset="0"/>
              </a:rPr>
              <a:t>Portable </a:t>
            </a:r>
            <a:r>
              <a:rPr lang="en-IN" sz="2000" dirty="0" smtClean="0">
                <a:latin typeface="Rockwell" panose="02060603020205020403" pitchFamily="18" charset="0"/>
              </a:rPr>
              <a:t>Power</a:t>
            </a:r>
          </a:p>
          <a:p>
            <a:pPr algn="just"/>
            <a:r>
              <a:rPr lang="en-IN" sz="2000" dirty="0">
                <a:latin typeface="Rockwell" panose="02060603020205020403" pitchFamily="18" charset="0"/>
              </a:rPr>
              <a:t>Backup </a:t>
            </a:r>
            <a:r>
              <a:rPr lang="en-IN" sz="2000" dirty="0" smtClean="0">
                <a:latin typeface="Rockwell" panose="02060603020205020403" pitchFamily="18" charset="0"/>
              </a:rPr>
              <a:t>Power</a:t>
            </a:r>
          </a:p>
          <a:p>
            <a:pPr algn="just"/>
            <a:r>
              <a:rPr lang="en-IN" sz="2000" dirty="0">
                <a:latin typeface="Rockwell" panose="02060603020205020403" pitchFamily="18" charset="0"/>
              </a:rPr>
              <a:t>Transportation </a:t>
            </a:r>
            <a:r>
              <a:rPr lang="en-IN" sz="2000" dirty="0" smtClean="0">
                <a:latin typeface="Rockwell" panose="02060603020205020403" pitchFamily="18" charset="0"/>
              </a:rPr>
              <a:t>Applications</a:t>
            </a:r>
          </a:p>
          <a:p>
            <a:pPr algn="just"/>
            <a:r>
              <a:rPr lang="en-IN" sz="2000" dirty="0">
                <a:latin typeface="Rockwell" panose="02060603020205020403" pitchFamily="18" charset="0"/>
              </a:rPr>
              <a:t> </a:t>
            </a:r>
            <a:r>
              <a:rPr lang="en-IN" sz="2000" dirty="0" smtClean="0">
                <a:latin typeface="Rockwell" panose="02060603020205020403" pitchFamily="18" charset="0"/>
              </a:rPr>
              <a:t>Automobiles</a:t>
            </a:r>
          </a:p>
          <a:p>
            <a:pPr algn="just"/>
            <a:r>
              <a:rPr lang="en-IN" sz="2000" dirty="0">
                <a:latin typeface="Rockwell" panose="02060603020205020403" pitchFamily="18" charset="0"/>
              </a:rPr>
              <a:t> </a:t>
            </a:r>
            <a:r>
              <a:rPr lang="en-IN" sz="2000" dirty="0" smtClean="0">
                <a:latin typeface="Rockwell" panose="02060603020205020403" pitchFamily="18" charset="0"/>
              </a:rPr>
              <a:t>buses</a:t>
            </a:r>
          </a:p>
          <a:p>
            <a:pPr algn="just"/>
            <a:r>
              <a:rPr lang="en-IN" sz="2000" dirty="0">
                <a:latin typeface="Rockwell" panose="02060603020205020403" pitchFamily="18" charset="0"/>
              </a:rPr>
              <a:t> </a:t>
            </a:r>
            <a:r>
              <a:rPr lang="en-IN" sz="2000" dirty="0" smtClean="0">
                <a:latin typeface="Rockwell" panose="02060603020205020403" pitchFamily="18" charset="0"/>
              </a:rPr>
              <a:t>military applications</a:t>
            </a:r>
          </a:p>
          <a:p>
            <a:pPr algn="just"/>
            <a:r>
              <a:rPr lang="en-IN" sz="2000" dirty="0">
                <a:latin typeface="Rockwell" panose="02060603020205020403" pitchFamily="18" charset="0"/>
              </a:rPr>
              <a:t>Scooters and </a:t>
            </a:r>
            <a:r>
              <a:rPr lang="en-IN" sz="2000" dirty="0" smtClean="0">
                <a:latin typeface="Rockwell" panose="02060603020205020403" pitchFamily="18" charset="0"/>
              </a:rPr>
              <a:t>Bicycles</a:t>
            </a:r>
          </a:p>
          <a:p>
            <a:pPr algn="just"/>
            <a:r>
              <a:rPr lang="en-IN" sz="2000" dirty="0">
                <a:latin typeface="Rockwell" panose="02060603020205020403" pitchFamily="18" charset="0"/>
              </a:rPr>
              <a:t>Stationary Power </a:t>
            </a:r>
            <a:r>
              <a:rPr lang="en-IN" sz="2000" dirty="0" smtClean="0">
                <a:latin typeface="Rockwell" panose="02060603020205020403" pitchFamily="18" charset="0"/>
              </a:rPr>
              <a:t>Applications</a:t>
            </a:r>
          </a:p>
          <a:p>
            <a:pPr algn="just"/>
            <a:r>
              <a:rPr lang="en-IN" sz="2000" dirty="0">
                <a:latin typeface="Rockwell" panose="02060603020205020403" pitchFamily="18" charset="0"/>
              </a:rPr>
              <a:t>Forklifts and Materials Handling</a:t>
            </a:r>
          </a:p>
          <a:p>
            <a:pPr algn="just"/>
            <a:r>
              <a:rPr lang="en-IN" sz="2000" dirty="0">
                <a:latin typeface="Rockwell" panose="02060603020205020403" pitchFamily="18" charset="0"/>
              </a:rPr>
              <a:t>Auxiliary Power Units (APUs)</a:t>
            </a:r>
          </a:p>
          <a:p>
            <a:pPr algn="just"/>
            <a:r>
              <a:rPr lang="en-IN" sz="2000" dirty="0">
                <a:latin typeface="Rockwell" panose="02060603020205020403" pitchFamily="18" charset="0"/>
              </a:rPr>
              <a:t>Trains</a:t>
            </a:r>
          </a:p>
          <a:p>
            <a:pPr algn="just"/>
            <a:r>
              <a:rPr lang="en-IN" sz="2000" dirty="0">
                <a:latin typeface="Rockwell" panose="02060603020205020403" pitchFamily="18" charset="0"/>
              </a:rPr>
              <a:t>Planes</a:t>
            </a:r>
          </a:p>
          <a:p>
            <a:pPr algn="just"/>
            <a:r>
              <a:rPr lang="en-IN" sz="2000" dirty="0">
                <a:latin typeface="Rockwell" panose="02060603020205020403" pitchFamily="18" charset="0"/>
              </a:rPr>
              <a:t>Boats</a:t>
            </a:r>
          </a:p>
          <a:p>
            <a:pPr algn="just"/>
            <a:endParaRPr lang="en-IN" sz="2000" dirty="0">
              <a:latin typeface="Rockwell" panose="02060603020205020403" pitchFamily="18" charset="0"/>
            </a:endParaRPr>
          </a:p>
        </p:txBody>
      </p:sp>
    </p:spTree>
    <p:extLst>
      <p:ext uri="{BB962C8B-B14F-4D97-AF65-F5344CB8AC3E}">
        <p14:creationId xmlns:p14="http://schemas.microsoft.com/office/powerpoint/2010/main" val="13179717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9515" y="1028164"/>
            <a:ext cx="3004717" cy="38083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6180" y="1028164"/>
            <a:ext cx="2723335" cy="380832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4232" y="1053952"/>
            <a:ext cx="2842481" cy="3759292"/>
          </a:xfrm>
          <a:prstGeom prst="rect">
            <a:avLst/>
          </a:prstGeom>
        </p:spPr>
      </p:pic>
      <p:sp>
        <p:nvSpPr>
          <p:cNvPr id="7" name="Rectangle 6"/>
          <p:cNvSpPr/>
          <p:nvPr/>
        </p:nvSpPr>
        <p:spPr>
          <a:xfrm>
            <a:off x="4883074" y="407621"/>
            <a:ext cx="3657600" cy="646331"/>
          </a:xfrm>
          <a:prstGeom prst="rect">
            <a:avLst/>
          </a:prstGeom>
        </p:spPr>
        <p:txBody>
          <a:bodyPr wrap="square">
            <a:spAutoFit/>
          </a:bodyPr>
          <a:lstStyle/>
          <a:p>
            <a:r>
              <a:rPr lang="en-IN" sz="3600" b="1" dirty="0" smtClean="0">
                <a:solidFill>
                  <a:srgbClr val="FF0000"/>
                </a:solidFill>
                <a:latin typeface="Rockwell" panose="02060603020205020403" pitchFamily="18" charset="0"/>
              </a:rPr>
              <a:t>MY TRIBUTES</a:t>
            </a:r>
            <a:endParaRPr lang="en-IN" sz="3600" b="1" dirty="0">
              <a:latin typeface="Rockwell" panose="02060603020205020403" pitchFamily="18" charset="0"/>
            </a:endParaRPr>
          </a:p>
        </p:txBody>
      </p:sp>
      <p:sp>
        <p:nvSpPr>
          <p:cNvPr id="8" name="Rectangle 7"/>
          <p:cNvSpPr/>
          <p:nvPr/>
        </p:nvSpPr>
        <p:spPr>
          <a:xfrm>
            <a:off x="2508395" y="4990564"/>
            <a:ext cx="7824651" cy="1631216"/>
          </a:xfrm>
          <a:prstGeom prst="rect">
            <a:avLst/>
          </a:prstGeom>
        </p:spPr>
        <p:txBody>
          <a:bodyPr wrap="square">
            <a:spAutoFit/>
          </a:bodyPr>
          <a:lstStyle/>
          <a:p>
            <a:r>
              <a:rPr lang="en-IN" sz="2000" dirty="0">
                <a:latin typeface="Rockwell" panose="02060603020205020403" pitchFamily="18" charset="0"/>
              </a:rPr>
              <a:t>MULTI TALENTED- </a:t>
            </a:r>
            <a:r>
              <a:rPr lang="en-IN" sz="2000" dirty="0">
                <a:solidFill>
                  <a:srgbClr val="FF0000"/>
                </a:solidFill>
                <a:latin typeface="Rockwell" panose="02060603020205020403" pitchFamily="18" charset="0"/>
              </a:rPr>
              <a:t>NIKOLA </a:t>
            </a:r>
            <a:r>
              <a:rPr lang="en-IN" sz="2000" dirty="0" smtClean="0">
                <a:solidFill>
                  <a:srgbClr val="FF0000"/>
                </a:solidFill>
                <a:latin typeface="Rockwell" panose="02060603020205020403" pitchFamily="18" charset="0"/>
              </a:rPr>
              <a:t>TESLA</a:t>
            </a:r>
          </a:p>
          <a:p>
            <a:endParaRPr lang="en-IN" sz="2000" dirty="0">
              <a:latin typeface="Rockwell" panose="02060603020205020403" pitchFamily="18" charset="0"/>
            </a:endParaRPr>
          </a:p>
          <a:p>
            <a:r>
              <a:rPr lang="en-IN" sz="2000" dirty="0">
                <a:latin typeface="Rockwell" panose="02060603020205020403" pitchFamily="18" charset="0"/>
              </a:rPr>
              <a:t>MISSILE MAN OF INDIA- </a:t>
            </a:r>
            <a:r>
              <a:rPr lang="en-IN" sz="2000" dirty="0">
                <a:solidFill>
                  <a:srgbClr val="FF0000"/>
                </a:solidFill>
                <a:latin typeface="Rockwell" panose="02060603020205020403" pitchFamily="18" charset="0"/>
              </a:rPr>
              <a:t>A.P.J ABDUL </a:t>
            </a:r>
            <a:r>
              <a:rPr lang="en-IN" sz="2000" dirty="0" smtClean="0">
                <a:solidFill>
                  <a:srgbClr val="FF0000"/>
                </a:solidFill>
                <a:latin typeface="Rockwell" panose="02060603020205020403" pitchFamily="18" charset="0"/>
              </a:rPr>
              <a:t>KALAM</a:t>
            </a:r>
          </a:p>
          <a:p>
            <a:endParaRPr lang="en-IN" sz="2000" dirty="0">
              <a:latin typeface="Rockwell" panose="02060603020205020403" pitchFamily="18" charset="0"/>
            </a:endParaRPr>
          </a:p>
          <a:p>
            <a:r>
              <a:rPr lang="en-IN" sz="2000" dirty="0">
                <a:latin typeface="Rockwell" panose="02060603020205020403" pitchFamily="18" charset="0"/>
              </a:rPr>
              <a:t>FATHER OF ELECTRICAL ENGINEERING- </a:t>
            </a:r>
            <a:r>
              <a:rPr lang="en-IN" sz="2000" dirty="0">
                <a:solidFill>
                  <a:srgbClr val="FF0000"/>
                </a:solidFill>
                <a:latin typeface="Rockwell" panose="02060603020205020403" pitchFamily="18" charset="0"/>
              </a:rPr>
              <a:t>MICHAEL FARADY</a:t>
            </a:r>
          </a:p>
        </p:txBody>
      </p:sp>
    </p:spTree>
    <p:extLst>
      <p:ext uri="{BB962C8B-B14F-4D97-AF65-F5344CB8AC3E}">
        <p14:creationId xmlns:p14="http://schemas.microsoft.com/office/powerpoint/2010/main" val="1094749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9408" y="248443"/>
            <a:ext cx="8577329" cy="6358419"/>
          </a:xfrm>
        </p:spPr>
      </p:pic>
    </p:spTree>
    <p:extLst>
      <p:ext uri="{BB962C8B-B14F-4D97-AF65-F5344CB8AC3E}">
        <p14:creationId xmlns:p14="http://schemas.microsoft.com/office/powerpoint/2010/main" val="2640866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718" y="260281"/>
            <a:ext cx="8911687" cy="1280890"/>
          </a:xfrm>
        </p:spPr>
        <p:txBody>
          <a:bodyPr/>
          <a:lstStyle/>
          <a:p>
            <a:r>
              <a:rPr lang="en-IN" b="1" dirty="0" smtClean="0">
                <a:latin typeface="Rockwell" panose="02060603020205020403" pitchFamily="18" charset="0"/>
              </a:rPr>
              <a:t>HISTORY OF FUEL CELL…!!!</a:t>
            </a:r>
            <a:endParaRPr lang="en-IN" b="1" dirty="0">
              <a:latin typeface="Rockwell" panose="02060603020205020403" pitchFamily="18" charset="0"/>
            </a:endParaRPr>
          </a:p>
        </p:txBody>
      </p:sp>
      <p:sp>
        <p:nvSpPr>
          <p:cNvPr id="3" name="Content Placeholder 2"/>
          <p:cNvSpPr>
            <a:spLocks noGrp="1"/>
          </p:cNvSpPr>
          <p:nvPr>
            <p:ph idx="1"/>
          </p:nvPr>
        </p:nvSpPr>
        <p:spPr>
          <a:xfrm>
            <a:off x="1365718" y="1541171"/>
            <a:ext cx="10315698" cy="4842489"/>
          </a:xfrm>
        </p:spPr>
        <p:txBody>
          <a:bodyPr>
            <a:normAutofit/>
          </a:bodyPr>
          <a:lstStyle/>
          <a:p>
            <a:pPr algn="just"/>
            <a:r>
              <a:rPr lang="en-IN" sz="2400" dirty="0">
                <a:latin typeface="Rockwell" panose="02060603020205020403" pitchFamily="18" charset="0"/>
              </a:rPr>
              <a:t>In 1839, the first </a:t>
            </a:r>
            <a:r>
              <a:rPr lang="en-IN" sz="2400" b="1" dirty="0">
                <a:latin typeface="Rockwell" panose="02060603020205020403" pitchFamily="18" charset="0"/>
              </a:rPr>
              <a:t>fuel cell</a:t>
            </a:r>
            <a:r>
              <a:rPr lang="en-IN" sz="2400" dirty="0">
                <a:latin typeface="Rockwell" panose="02060603020205020403" pitchFamily="18" charset="0"/>
              </a:rPr>
              <a:t> was conceived by </a:t>
            </a:r>
            <a:r>
              <a:rPr lang="en-IN" sz="2400" b="1" dirty="0">
                <a:latin typeface="Rockwell" panose="02060603020205020403" pitchFamily="18" charset="0"/>
              </a:rPr>
              <a:t>Sir William Robert Grove</a:t>
            </a:r>
            <a:r>
              <a:rPr lang="en-IN" sz="2400" dirty="0">
                <a:latin typeface="Rockwell" panose="02060603020205020403" pitchFamily="18" charset="0"/>
              </a:rPr>
              <a:t>, a Welsh judge, inventor, and physicist. </a:t>
            </a:r>
            <a:endParaRPr lang="en-IN" sz="2400" dirty="0" smtClean="0">
              <a:latin typeface="Rockwell" panose="02060603020205020403" pitchFamily="18" charset="0"/>
            </a:endParaRPr>
          </a:p>
          <a:p>
            <a:pPr algn="just"/>
            <a:r>
              <a:rPr lang="en-IN" sz="2400" dirty="0" smtClean="0">
                <a:latin typeface="Rockwell" panose="02060603020205020403" pitchFamily="18" charset="0"/>
              </a:rPr>
              <a:t>He </a:t>
            </a:r>
            <a:r>
              <a:rPr lang="en-IN" sz="2400" dirty="0">
                <a:latin typeface="Rockwell" panose="02060603020205020403" pitchFamily="18" charset="0"/>
              </a:rPr>
              <a:t>mixed hydrogen and oxygen in the presence of an electrolyte and produced electricity and water. The invention, which later became known as a fuel </a:t>
            </a:r>
            <a:r>
              <a:rPr lang="en-IN" sz="2400" dirty="0" smtClean="0">
                <a:latin typeface="Rockwell" panose="02060603020205020403" pitchFamily="18" charset="0"/>
              </a:rPr>
              <a:t>cell.</a:t>
            </a:r>
            <a:endParaRPr lang="en-IN" sz="2400" dirty="0">
              <a:latin typeface="Rockwell" panose="020606030202050204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6659" y="3706904"/>
            <a:ext cx="2289174" cy="2079045"/>
          </a:xfrm>
          <a:prstGeom prst="rect">
            <a:avLst/>
          </a:prstGeom>
        </p:spPr>
      </p:pic>
      <p:sp>
        <p:nvSpPr>
          <p:cNvPr id="5" name="Rectangle 4"/>
          <p:cNvSpPr/>
          <p:nvPr/>
        </p:nvSpPr>
        <p:spPr>
          <a:xfrm>
            <a:off x="2156659" y="5699954"/>
            <a:ext cx="2562896" cy="646331"/>
          </a:xfrm>
          <a:prstGeom prst="rect">
            <a:avLst/>
          </a:prstGeom>
        </p:spPr>
        <p:txBody>
          <a:bodyPr wrap="square">
            <a:spAutoFit/>
          </a:bodyPr>
          <a:lstStyle/>
          <a:p>
            <a:r>
              <a:rPr lang="en-IN" b="0" i="0" dirty="0" smtClean="0">
                <a:solidFill>
                  <a:srgbClr val="222222"/>
                </a:solidFill>
                <a:effectLst/>
                <a:latin typeface="Rockwell" panose="02060603020205020403" pitchFamily="18" charset="0"/>
              </a:rPr>
              <a:t>  Sketch of William Grove's 1839  fuel cell</a:t>
            </a:r>
            <a:endParaRPr lang="en-IN" dirty="0">
              <a:latin typeface="Rockwell" panose="02060603020205020403" pitchFamily="18" charset="0"/>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091" t="-7216" r="-1091" b="7216"/>
          <a:stretch/>
        </p:blipFill>
        <p:spPr>
          <a:xfrm>
            <a:off x="9086109" y="3333417"/>
            <a:ext cx="2382591" cy="3151096"/>
          </a:xfrm>
          <a:prstGeom prst="rect">
            <a:avLst/>
          </a:prstGeom>
        </p:spPr>
      </p:pic>
    </p:spTree>
    <p:extLst>
      <p:ext uri="{BB962C8B-B14F-4D97-AF65-F5344CB8AC3E}">
        <p14:creationId xmlns:p14="http://schemas.microsoft.com/office/powerpoint/2010/main" val="15075243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Rockwell" panose="02060603020205020403" pitchFamily="18" charset="0"/>
              </a:rPr>
              <a:t>BLOCK DIAGRAM OF FUEL CELL</a:t>
            </a:r>
            <a:endParaRPr lang="en-IN" b="1" dirty="0">
              <a:latin typeface="Rockwell" panose="020606030202050204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158" y="1264554"/>
            <a:ext cx="10135673" cy="5593446"/>
          </a:xfrm>
        </p:spPr>
      </p:pic>
    </p:spTree>
    <p:extLst>
      <p:ext uri="{BB962C8B-B14F-4D97-AF65-F5344CB8AC3E}">
        <p14:creationId xmlns:p14="http://schemas.microsoft.com/office/powerpoint/2010/main" val="30474131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767" y="341847"/>
            <a:ext cx="10234433" cy="688463"/>
          </a:xfrm>
        </p:spPr>
        <p:txBody>
          <a:bodyPr>
            <a:normAutofit fontScale="90000"/>
          </a:bodyPr>
          <a:lstStyle/>
          <a:p>
            <a:r>
              <a:rPr lang="en-IN" b="1" dirty="0" smtClean="0">
                <a:latin typeface="Rockwell" panose="02060603020205020403" pitchFamily="18" charset="0"/>
              </a:rPr>
              <a:t>HOW DOES FUEL CELLS MAKE ELECTRICTY…!!!</a:t>
            </a:r>
            <a:endParaRPr lang="en-IN" b="1" dirty="0">
              <a:latin typeface="Rockwell" panose="02060603020205020403" pitchFamily="18" charset="0"/>
            </a:endParaRPr>
          </a:p>
        </p:txBody>
      </p:sp>
      <p:sp>
        <p:nvSpPr>
          <p:cNvPr id="14" name="Content Placeholder 13"/>
          <p:cNvSpPr>
            <a:spLocks noGrp="1"/>
          </p:cNvSpPr>
          <p:nvPr>
            <p:ph idx="1"/>
          </p:nvPr>
        </p:nvSpPr>
        <p:spPr>
          <a:xfrm>
            <a:off x="1652767" y="1159098"/>
            <a:ext cx="9800823" cy="5550795"/>
          </a:xfrm>
        </p:spPr>
        <p:txBody>
          <a:bodyPr>
            <a:noAutofit/>
          </a:bodyPr>
          <a:lstStyle/>
          <a:p>
            <a:pPr algn="just">
              <a:buFont typeface="Wingdings" panose="05000000000000000000" pitchFamily="2" charset="2"/>
              <a:buChar char="Ø"/>
            </a:pPr>
            <a:r>
              <a:rPr lang="en-IN" sz="2400" dirty="0">
                <a:latin typeface="Rockwell" panose="02060603020205020403" pitchFamily="18" charset="0"/>
              </a:rPr>
              <a:t>A fuel cell needs three </a:t>
            </a:r>
            <a:r>
              <a:rPr lang="en-IN" sz="2400" dirty="0" smtClean="0">
                <a:latin typeface="Rockwell" panose="02060603020205020403" pitchFamily="18" charset="0"/>
              </a:rPr>
              <a:t>main components </a:t>
            </a:r>
            <a:r>
              <a:rPr lang="en-IN" sz="2400" b="1" dirty="0" smtClean="0">
                <a:latin typeface="Rockwell" panose="02060603020205020403" pitchFamily="18" charset="0"/>
              </a:rPr>
              <a:t>anode</a:t>
            </a:r>
            <a:r>
              <a:rPr lang="en-IN" sz="2400" dirty="0" smtClean="0">
                <a:latin typeface="Rockwell" panose="02060603020205020403" pitchFamily="18" charset="0"/>
              </a:rPr>
              <a:t>, </a:t>
            </a:r>
            <a:r>
              <a:rPr lang="en-IN" sz="2400" b="1" dirty="0" smtClean="0">
                <a:latin typeface="Rockwell" panose="02060603020205020403" pitchFamily="18" charset="0"/>
              </a:rPr>
              <a:t>cathode</a:t>
            </a:r>
            <a:r>
              <a:rPr lang="en-IN" sz="2400" dirty="0">
                <a:latin typeface="Rockwell" panose="02060603020205020403" pitchFamily="18" charset="0"/>
              </a:rPr>
              <a:t> and an </a:t>
            </a:r>
            <a:r>
              <a:rPr lang="en-IN" sz="2400" b="1" dirty="0">
                <a:latin typeface="Rockwell" panose="02060603020205020403" pitchFamily="18" charset="0"/>
              </a:rPr>
              <a:t>electrolyte</a:t>
            </a:r>
            <a:r>
              <a:rPr lang="en-IN" sz="2400" dirty="0" smtClean="0">
                <a:latin typeface="Rockwell" panose="02060603020205020403" pitchFamily="18" charset="0"/>
              </a:rPr>
              <a:t> </a:t>
            </a:r>
            <a:r>
              <a:rPr lang="en-IN" sz="2400" dirty="0">
                <a:latin typeface="Rockwell" panose="02060603020205020403" pitchFamily="18" charset="0"/>
              </a:rPr>
              <a:t>to create the chemical </a:t>
            </a:r>
            <a:r>
              <a:rPr lang="en-IN" sz="2400" dirty="0" smtClean="0">
                <a:latin typeface="Rockwell" panose="02060603020205020403" pitchFamily="18" charset="0"/>
              </a:rPr>
              <a:t>reaction.</a:t>
            </a:r>
          </a:p>
          <a:p>
            <a:pPr marL="0" indent="0" algn="just">
              <a:buNone/>
            </a:pPr>
            <a:r>
              <a:rPr lang="en-IN" sz="2400" b="1" u="sng" dirty="0">
                <a:solidFill>
                  <a:srgbClr val="FF0000"/>
                </a:solidFill>
                <a:latin typeface="Rockwell" panose="02060603020205020403" pitchFamily="18" charset="0"/>
              </a:rPr>
              <a:t>Here's how a fuel </a:t>
            </a:r>
            <a:r>
              <a:rPr lang="en-IN" sz="2400" b="1" u="sng" dirty="0" smtClean="0">
                <a:solidFill>
                  <a:srgbClr val="FF0000"/>
                </a:solidFill>
                <a:latin typeface="Rockwell" panose="02060603020205020403" pitchFamily="18" charset="0"/>
              </a:rPr>
              <a:t>cell </a:t>
            </a:r>
            <a:r>
              <a:rPr lang="en-IN" sz="2400" b="1" u="sng" dirty="0">
                <a:solidFill>
                  <a:srgbClr val="FF0000"/>
                </a:solidFill>
                <a:latin typeface="Rockwell" panose="02060603020205020403" pitchFamily="18" charset="0"/>
              </a:rPr>
              <a:t>produces </a:t>
            </a:r>
            <a:r>
              <a:rPr lang="en-IN" sz="2400" b="1" u="sng" dirty="0" smtClean="0">
                <a:solidFill>
                  <a:srgbClr val="FF0000"/>
                </a:solidFill>
                <a:latin typeface="Rockwell" panose="02060603020205020403" pitchFamily="18" charset="0"/>
              </a:rPr>
              <a:t>electricity:</a:t>
            </a:r>
          </a:p>
          <a:p>
            <a:pPr algn="just">
              <a:buFont typeface="Wingdings" panose="05000000000000000000" pitchFamily="2" charset="2"/>
              <a:buChar char="Ø"/>
            </a:pPr>
            <a:r>
              <a:rPr lang="en-IN" sz="2400" dirty="0">
                <a:latin typeface="Rockwell" panose="02060603020205020403" pitchFamily="18" charset="0"/>
              </a:rPr>
              <a:t>Hydrogen gas from the tank (shown here as big brown blobs) feeds down a pipe to the positive terminal. Hydrogen is flammable and explosive, so the tank has to be extremely strong.</a:t>
            </a:r>
          </a:p>
          <a:p>
            <a:pPr algn="just">
              <a:buFont typeface="Wingdings" panose="05000000000000000000" pitchFamily="2" charset="2"/>
              <a:buChar char="Ø"/>
            </a:pPr>
            <a:r>
              <a:rPr lang="en-IN" sz="2400" dirty="0">
                <a:latin typeface="Rockwell" panose="02060603020205020403" pitchFamily="18" charset="0"/>
              </a:rPr>
              <a:t>Oxygen from the air (big turquoise blobs) comes down a second pipe to the negative terminal.</a:t>
            </a:r>
          </a:p>
          <a:p>
            <a:pPr algn="just">
              <a:buFont typeface="Wingdings" panose="05000000000000000000" pitchFamily="2" charset="2"/>
              <a:buChar char="Ø"/>
            </a:pPr>
            <a:r>
              <a:rPr lang="en-IN" sz="2400" dirty="0">
                <a:latin typeface="Rockwell" panose="02060603020205020403" pitchFamily="18" charset="0"/>
              </a:rPr>
              <a:t>The positive terminal (red) is made of platinum, a precious metal catalyst designed to speed up the chemistry that happens in the fuel cell. When atoms of hydrogen gas reach the catalyst, they split up into hydrogen ions (protons) and electrons (small black blobs). </a:t>
            </a:r>
          </a:p>
          <a:p>
            <a:pPr algn="just">
              <a:buFont typeface="+mj-lt"/>
              <a:buAutoNum type="arabicPeriod"/>
            </a:pPr>
            <a:endParaRPr lang="en-IN" sz="2400" dirty="0" smtClean="0">
              <a:latin typeface="Rockwell" panose="02060603020205020403" pitchFamily="18" charset="0"/>
            </a:endParaRPr>
          </a:p>
        </p:txBody>
      </p:sp>
    </p:spTree>
    <p:extLst>
      <p:ext uri="{BB962C8B-B14F-4D97-AF65-F5344CB8AC3E}">
        <p14:creationId xmlns:p14="http://schemas.microsoft.com/office/powerpoint/2010/main" val="376761711"/>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69493" y="282916"/>
            <a:ext cx="9744051" cy="1280890"/>
          </a:xfrm>
        </p:spPr>
        <p:txBody>
          <a:bodyPr/>
          <a:lstStyle/>
          <a:p>
            <a:r>
              <a:rPr lang="en-IN" b="1" dirty="0" smtClean="0">
                <a:latin typeface="Rockwell" panose="02060603020205020403" pitchFamily="18" charset="0"/>
              </a:rPr>
              <a:t>Contd…</a:t>
            </a:r>
            <a:endParaRPr lang="en-IN" b="1" dirty="0">
              <a:latin typeface="Rockwell" panose="02060603020205020403" pitchFamily="18" charset="0"/>
            </a:endParaRPr>
          </a:p>
        </p:txBody>
      </p:sp>
      <p:sp>
        <p:nvSpPr>
          <p:cNvPr id="3" name="Content Placeholder 2"/>
          <p:cNvSpPr>
            <a:spLocks noGrp="1"/>
          </p:cNvSpPr>
          <p:nvPr>
            <p:ph idx="1"/>
          </p:nvPr>
        </p:nvSpPr>
        <p:spPr>
          <a:xfrm>
            <a:off x="1569493" y="1201003"/>
            <a:ext cx="9935119" cy="5554639"/>
          </a:xfrm>
        </p:spPr>
        <p:txBody>
          <a:bodyPr>
            <a:normAutofit/>
          </a:bodyPr>
          <a:lstStyle/>
          <a:p>
            <a:pPr algn="just">
              <a:buFont typeface="Wingdings" panose="05000000000000000000" pitchFamily="2" charset="2"/>
              <a:buChar char="Ø"/>
            </a:pPr>
            <a:r>
              <a:rPr lang="en-IN" sz="2400" dirty="0">
                <a:latin typeface="Rockwell" panose="02060603020205020403" pitchFamily="18" charset="0"/>
              </a:rPr>
              <a:t>The protons, being positively charged, are attracted to the negative terminal (blue) and travel through the electrolyte (yellow) towards it. The electrolyte is a thin membrane made of a special polymer (plastic) film and only the protons can pass through it.</a:t>
            </a:r>
          </a:p>
          <a:p>
            <a:pPr algn="just">
              <a:buFont typeface="Wingdings" panose="05000000000000000000" pitchFamily="2" charset="2"/>
              <a:buChar char="Ø"/>
            </a:pPr>
            <a:r>
              <a:rPr lang="en-IN" sz="2400" dirty="0">
                <a:latin typeface="Rockwell" panose="02060603020205020403" pitchFamily="18" charset="0"/>
              </a:rPr>
              <a:t>The electrons, meanwhile, flow through the outer circuit.</a:t>
            </a:r>
          </a:p>
          <a:p>
            <a:pPr algn="just">
              <a:buFont typeface="Wingdings" panose="05000000000000000000" pitchFamily="2" charset="2"/>
              <a:buChar char="Ø"/>
            </a:pPr>
            <a:r>
              <a:rPr lang="en-IN" sz="2400" dirty="0">
                <a:latin typeface="Rockwell" panose="02060603020205020403" pitchFamily="18" charset="0"/>
              </a:rPr>
              <a:t>As they do so, they power the electric motor (orange and black) that drives the car's wheels. Eventually, they arrive at the negative terminal (blue) too.</a:t>
            </a:r>
          </a:p>
          <a:p>
            <a:pPr algn="just">
              <a:buFont typeface="Wingdings" panose="05000000000000000000" pitchFamily="2" charset="2"/>
              <a:buChar char="Ø"/>
            </a:pPr>
            <a:r>
              <a:rPr lang="en-IN" sz="2400" dirty="0">
                <a:latin typeface="Rockwell" panose="02060603020205020403" pitchFamily="18" charset="0"/>
              </a:rPr>
              <a:t>At the negative terminal, the protons and electrons recombine with oxygen from the air in a chemical reaction that produces water.</a:t>
            </a:r>
          </a:p>
          <a:p>
            <a:pPr algn="just">
              <a:buFont typeface="Wingdings" panose="05000000000000000000" pitchFamily="2" charset="2"/>
              <a:buChar char="Ø"/>
            </a:pPr>
            <a:r>
              <a:rPr lang="en-IN" sz="2400" dirty="0">
                <a:latin typeface="Rockwell" panose="02060603020205020403" pitchFamily="18" charset="0"/>
              </a:rPr>
              <a:t>The water is given off from the exhaust pipe as water vapour or steam.</a:t>
            </a:r>
          </a:p>
          <a:p>
            <a:pPr algn="just"/>
            <a:endParaRPr lang="en-IN" sz="2400" dirty="0">
              <a:latin typeface="Rockwell" panose="02060603020205020403" pitchFamily="18" charset="0"/>
            </a:endParaRPr>
          </a:p>
        </p:txBody>
      </p:sp>
    </p:spTree>
    <p:extLst>
      <p:ext uri="{BB962C8B-B14F-4D97-AF65-F5344CB8AC3E}">
        <p14:creationId xmlns:p14="http://schemas.microsoft.com/office/powerpoint/2010/main" val="13111901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9069" y="186506"/>
            <a:ext cx="5447764" cy="6265810"/>
          </a:xfr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473" y="186506"/>
            <a:ext cx="4810656" cy="6516710"/>
          </a:xfrm>
          <a:prstGeom prst="rect">
            <a:avLst/>
          </a:prstGeom>
        </p:spPr>
      </p:pic>
    </p:spTree>
    <p:extLst>
      <p:ext uri="{BB962C8B-B14F-4D97-AF65-F5344CB8AC3E}">
        <p14:creationId xmlns:p14="http://schemas.microsoft.com/office/powerpoint/2010/main" val="3226562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162" y="315018"/>
            <a:ext cx="8911687" cy="947113"/>
          </a:xfrm>
        </p:spPr>
        <p:txBody>
          <a:bodyPr/>
          <a:lstStyle/>
          <a:p>
            <a:r>
              <a:rPr lang="en-IN" b="1" dirty="0" smtClean="0">
                <a:latin typeface="Rockwell" panose="02060603020205020403" pitchFamily="18" charset="0"/>
              </a:rPr>
              <a:t>CLASSIFICATION OF FUE CELL</a:t>
            </a:r>
            <a:endParaRPr lang="en-IN" b="1" dirty="0">
              <a:latin typeface="Rockwell" panose="02060603020205020403" pitchFamily="18" charset="0"/>
            </a:endParaRPr>
          </a:p>
        </p:txBody>
      </p:sp>
      <p:sp>
        <p:nvSpPr>
          <p:cNvPr id="3" name="Content Placeholder 2"/>
          <p:cNvSpPr>
            <a:spLocks noGrp="1"/>
          </p:cNvSpPr>
          <p:nvPr>
            <p:ph idx="1"/>
          </p:nvPr>
        </p:nvSpPr>
        <p:spPr>
          <a:xfrm>
            <a:off x="1717162" y="1262131"/>
            <a:ext cx="10234432" cy="5595870"/>
          </a:xfrm>
        </p:spPr>
        <p:txBody>
          <a:bodyPr>
            <a:normAutofit/>
          </a:bodyPr>
          <a:lstStyle/>
          <a:p>
            <a:pPr algn="just"/>
            <a:r>
              <a:rPr lang="en-IN" sz="2400" dirty="0" smtClean="0">
                <a:latin typeface="Rockwell" panose="02060603020205020403" pitchFamily="18" charset="0"/>
              </a:rPr>
              <a:t>According to type of fuel and oxidant used,</a:t>
            </a:r>
          </a:p>
          <a:p>
            <a:pPr algn="just">
              <a:buFont typeface="+mj-lt"/>
              <a:buAutoNum type="arabicPeriod"/>
            </a:pPr>
            <a:r>
              <a:rPr lang="en-IN" sz="2400" dirty="0" smtClean="0">
                <a:latin typeface="Rockwell" panose="02060603020205020403" pitchFamily="18" charset="0"/>
              </a:rPr>
              <a:t>H</a:t>
            </a:r>
            <a:r>
              <a:rPr lang="en-IN" sz="2400" baseline="-25000" dirty="0" smtClean="0">
                <a:latin typeface="Rockwell" panose="02060603020205020403" pitchFamily="18" charset="0"/>
              </a:rPr>
              <a:t>2</a:t>
            </a:r>
            <a:r>
              <a:rPr lang="en-IN" sz="2400" dirty="0" smtClean="0">
                <a:latin typeface="Rockwell" panose="02060603020205020403" pitchFamily="18" charset="0"/>
              </a:rPr>
              <a:t>-O</a:t>
            </a:r>
            <a:r>
              <a:rPr lang="en-IN" sz="2400" baseline="-25000" dirty="0" smtClean="0">
                <a:latin typeface="Rockwell" panose="02060603020205020403" pitchFamily="18" charset="0"/>
              </a:rPr>
              <a:t>2 </a:t>
            </a:r>
            <a:r>
              <a:rPr lang="en-IN" sz="2400" dirty="0" smtClean="0">
                <a:latin typeface="Rockwell" panose="02060603020205020403" pitchFamily="18" charset="0"/>
              </a:rPr>
              <a:t> Fuel cell</a:t>
            </a:r>
          </a:p>
          <a:p>
            <a:pPr algn="just">
              <a:buFont typeface="+mj-lt"/>
              <a:buAutoNum type="arabicPeriod"/>
            </a:pPr>
            <a:r>
              <a:rPr lang="en-IN" sz="2400" dirty="0" smtClean="0">
                <a:latin typeface="Rockwell" panose="02060603020205020403" pitchFamily="18" charset="0"/>
              </a:rPr>
              <a:t>H</a:t>
            </a:r>
            <a:r>
              <a:rPr lang="en-IN" sz="2400" baseline="-25000" dirty="0" smtClean="0">
                <a:latin typeface="Rockwell" panose="02060603020205020403" pitchFamily="18" charset="0"/>
              </a:rPr>
              <a:t>2</a:t>
            </a:r>
            <a:r>
              <a:rPr lang="en-IN" sz="2400" dirty="0" smtClean="0">
                <a:latin typeface="Rockwell" panose="02060603020205020403" pitchFamily="18" charset="0"/>
              </a:rPr>
              <a:t>-</a:t>
            </a:r>
            <a:r>
              <a:rPr lang="en-IN" sz="2400" dirty="0">
                <a:latin typeface="Rockwell" panose="02060603020205020403" pitchFamily="18" charset="0"/>
              </a:rPr>
              <a:t> air fuel cell</a:t>
            </a:r>
          </a:p>
          <a:p>
            <a:pPr algn="just">
              <a:buFont typeface="+mj-lt"/>
              <a:buAutoNum type="arabicPeriod"/>
            </a:pPr>
            <a:r>
              <a:rPr lang="en-IN" sz="2400" dirty="0" smtClean="0">
                <a:latin typeface="Rockwell" panose="02060603020205020403" pitchFamily="18" charset="0"/>
              </a:rPr>
              <a:t>Hydrazine</a:t>
            </a:r>
            <a:r>
              <a:rPr lang="en-IN" sz="2400" baseline="-25000" dirty="0" smtClean="0">
                <a:latin typeface="Rockwell" panose="02060603020205020403" pitchFamily="18" charset="0"/>
              </a:rPr>
              <a:t> </a:t>
            </a:r>
            <a:r>
              <a:rPr lang="en-IN" sz="2400" dirty="0" smtClean="0">
                <a:latin typeface="Rockwell" panose="02060603020205020403" pitchFamily="18" charset="0"/>
              </a:rPr>
              <a:t>-O</a:t>
            </a:r>
            <a:r>
              <a:rPr lang="en-IN" sz="2400" baseline="-25000" dirty="0" smtClean="0">
                <a:latin typeface="Rockwell" panose="02060603020205020403" pitchFamily="18" charset="0"/>
              </a:rPr>
              <a:t>2 </a:t>
            </a:r>
            <a:r>
              <a:rPr lang="en-IN" sz="2400" dirty="0" smtClean="0">
                <a:latin typeface="Rockwell" panose="02060603020205020403" pitchFamily="18" charset="0"/>
              </a:rPr>
              <a:t>fuel </a:t>
            </a:r>
            <a:r>
              <a:rPr lang="en-IN" sz="2400" dirty="0">
                <a:latin typeface="Rockwell" panose="02060603020205020403" pitchFamily="18" charset="0"/>
              </a:rPr>
              <a:t>cell</a:t>
            </a:r>
          </a:p>
          <a:p>
            <a:pPr algn="just">
              <a:buFont typeface="+mj-lt"/>
              <a:buAutoNum type="arabicPeriod"/>
            </a:pPr>
            <a:r>
              <a:rPr lang="en-IN" sz="2400" dirty="0" smtClean="0">
                <a:latin typeface="Rockwell" panose="02060603020205020403" pitchFamily="18" charset="0"/>
              </a:rPr>
              <a:t>Ammonia- air fuel cell</a:t>
            </a:r>
          </a:p>
          <a:p>
            <a:pPr algn="just">
              <a:buFont typeface="+mj-lt"/>
              <a:buAutoNum type="arabicPeriod"/>
            </a:pPr>
            <a:r>
              <a:rPr lang="en-IN" sz="2400" dirty="0" smtClean="0">
                <a:latin typeface="Rockwell" panose="02060603020205020403" pitchFamily="18" charset="0"/>
              </a:rPr>
              <a:t>Synthesis gas-</a:t>
            </a:r>
            <a:r>
              <a:rPr lang="en-IN" sz="2400" dirty="0">
                <a:latin typeface="Rockwell" panose="02060603020205020403" pitchFamily="18" charset="0"/>
              </a:rPr>
              <a:t> air fuel cell</a:t>
            </a:r>
            <a:endParaRPr lang="en-IN" sz="2400" dirty="0" smtClean="0">
              <a:latin typeface="Rockwell" panose="02060603020205020403" pitchFamily="18" charset="0"/>
            </a:endParaRPr>
          </a:p>
          <a:p>
            <a:pPr algn="just">
              <a:buFont typeface="+mj-lt"/>
              <a:buAutoNum type="arabicPeriod"/>
            </a:pPr>
            <a:r>
              <a:rPr lang="en-IN" sz="2400" dirty="0" smtClean="0">
                <a:latin typeface="Rockwell" panose="02060603020205020403" pitchFamily="18" charset="0"/>
              </a:rPr>
              <a:t>Hydrocarbon-</a:t>
            </a:r>
            <a:r>
              <a:rPr lang="en-IN" sz="2400" dirty="0">
                <a:latin typeface="Rockwell" panose="02060603020205020403" pitchFamily="18" charset="0"/>
              </a:rPr>
              <a:t> air fuel cell</a:t>
            </a:r>
            <a:endParaRPr lang="en-IN" sz="2400" dirty="0" smtClean="0">
              <a:latin typeface="Rockwell" panose="02060603020205020403" pitchFamily="18" charset="0"/>
            </a:endParaRPr>
          </a:p>
          <a:p>
            <a:pPr marL="0" indent="0" algn="just">
              <a:buNone/>
            </a:pPr>
            <a:r>
              <a:rPr lang="en-IN" sz="2400" dirty="0" smtClean="0">
                <a:latin typeface="Rockwell" panose="02060603020205020403" pitchFamily="18" charset="0"/>
              </a:rPr>
              <a:t>                           a)Hydrocarbon(gas)-</a:t>
            </a:r>
            <a:r>
              <a:rPr lang="en-IN" sz="2400" dirty="0">
                <a:latin typeface="Rockwell" panose="02060603020205020403" pitchFamily="18" charset="0"/>
              </a:rPr>
              <a:t> air fuel cell</a:t>
            </a:r>
            <a:endParaRPr lang="en-IN" sz="2400" dirty="0" smtClean="0">
              <a:latin typeface="Rockwell" panose="02060603020205020403" pitchFamily="18" charset="0"/>
            </a:endParaRPr>
          </a:p>
          <a:p>
            <a:pPr marL="0" indent="0" algn="just">
              <a:buNone/>
            </a:pPr>
            <a:r>
              <a:rPr lang="en-IN" sz="2400" dirty="0">
                <a:latin typeface="Rockwell" panose="02060603020205020403" pitchFamily="18" charset="0"/>
              </a:rPr>
              <a:t> </a:t>
            </a:r>
            <a:r>
              <a:rPr lang="en-IN" sz="2400" dirty="0" smtClean="0">
                <a:latin typeface="Rockwell" panose="02060603020205020403" pitchFamily="18" charset="0"/>
              </a:rPr>
              <a:t>                           b)Hydrocarbon(liquid)-</a:t>
            </a:r>
            <a:r>
              <a:rPr lang="en-IN" sz="2400" dirty="0">
                <a:latin typeface="Rockwell" panose="02060603020205020403" pitchFamily="18" charset="0"/>
              </a:rPr>
              <a:t> air fuel </a:t>
            </a:r>
            <a:r>
              <a:rPr lang="en-IN" sz="2400" dirty="0" smtClean="0">
                <a:latin typeface="Rockwell" panose="02060603020205020403" pitchFamily="18" charset="0"/>
              </a:rPr>
              <a:t>cell</a:t>
            </a:r>
          </a:p>
          <a:p>
            <a:pPr marL="0" indent="0" algn="just">
              <a:buNone/>
            </a:pPr>
            <a:endParaRPr lang="en-IN" sz="2400" dirty="0" smtClean="0">
              <a:latin typeface="Rockwell" panose="02060603020205020403" pitchFamily="18" charset="0"/>
            </a:endParaRPr>
          </a:p>
          <a:p>
            <a:pPr marL="0" indent="0" algn="just">
              <a:buNone/>
            </a:pPr>
            <a:endParaRPr lang="en-IN" sz="2400" dirty="0">
              <a:latin typeface="Rockwell" panose="02060603020205020403" pitchFamily="18" charset="0"/>
            </a:endParaRPr>
          </a:p>
          <a:p>
            <a:pPr algn="just">
              <a:buFont typeface="+mj-lt"/>
              <a:buAutoNum type="arabicPeriod"/>
            </a:pPr>
            <a:endParaRPr lang="en-IN" sz="2400" dirty="0">
              <a:latin typeface="Rockwell" panose="02060603020205020403" pitchFamily="18" charset="0"/>
            </a:endParaRPr>
          </a:p>
        </p:txBody>
      </p:sp>
    </p:spTree>
    <p:extLst>
      <p:ext uri="{BB962C8B-B14F-4D97-AF65-F5344CB8AC3E}">
        <p14:creationId xmlns:p14="http://schemas.microsoft.com/office/powerpoint/2010/main" val="19123695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582" y="255619"/>
            <a:ext cx="8911687" cy="781611"/>
          </a:xfrm>
        </p:spPr>
        <p:txBody>
          <a:bodyPr/>
          <a:lstStyle/>
          <a:p>
            <a:r>
              <a:rPr lang="en-IN" b="1" dirty="0" smtClean="0">
                <a:latin typeface="Rockwell" panose="02060603020205020403" pitchFamily="18" charset="0"/>
              </a:rPr>
              <a:t>Contd…</a:t>
            </a:r>
            <a:endParaRPr lang="en-IN" b="1" dirty="0">
              <a:latin typeface="Rockwell" panose="02060603020205020403" pitchFamily="18" charset="0"/>
            </a:endParaRPr>
          </a:p>
        </p:txBody>
      </p:sp>
      <p:sp>
        <p:nvSpPr>
          <p:cNvPr id="3" name="Content Placeholder 2"/>
          <p:cNvSpPr>
            <a:spLocks noGrp="1"/>
          </p:cNvSpPr>
          <p:nvPr>
            <p:ph idx="1"/>
          </p:nvPr>
        </p:nvSpPr>
        <p:spPr>
          <a:xfrm>
            <a:off x="1637582" y="1168019"/>
            <a:ext cx="8915400" cy="4973473"/>
          </a:xfrm>
        </p:spPr>
        <p:txBody>
          <a:bodyPr>
            <a:noAutofit/>
          </a:bodyPr>
          <a:lstStyle/>
          <a:p>
            <a:pPr algn="just">
              <a:buFont typeface="Wingdings" panose="05000000000000000000" pitchFamily="2" charset="2"/>
              <a:buChar char="Ø"/>
            </a:pPr>
            <a:r>
              <a:rPr lang="en-IN" sz="2400" dirty="0">
                <a:latin typeface="Rockwell" panose="02060603020205020403" pitchFamily="18" charset="0"/>
              </a:rPr>
              <a:t>According to  the type of electrolyte</a:t>
            </a:r>
          </a:p>
          <a:p>
            <a:pPr algn="just">
              <a:buFont typeface="+mj-lt"/>
              <a:buAutoNum type="arabicPeriod"/>
            </a:pPr>
            <a:r>
              <a:rPr lang="en-IN" sz="2400" dirty="0">
                <a:latin typeface="Rockwell" panose="02060603020205020403" pitchFamily="18" charset="0"/>
              </a:rPr>
              <a:t>Solid Oxide Fuel Cell (SOF)</a:t>
            </a:r>
          </a:p>
          <a:p>
            <a:pPr algn="just">
              <a:buFont typeface="+mj-lt"/>
              <a:buAutoNum type="arabicPeriod"/>
            </a:pPr>
            <a:r>
              <a:rPr lang="en-IN" sz="2400" dirty="0">
                <a:latin typeface="Rockwell" panose="02060603020205020403" pitchFamily="18" charset="0"/>
              </a:rPr>
              <a:t>Direct Methanol Fuel Cell (DMF)</a:t>
            </a:r>
          </a:p>
          <a:p>
            <a:pPr algn="just">
              <a:buFont typeface="+mj-lt"/>
              <a:buAutoNum type="arabicPeriod"/>
            </a:pPr>
            <a:r>
              <a:rPr lang="en-IN" sz="2400" dirty="0">
                <a:latin typeface="Rockwell" panose="02060603020205020403" pitchFamily="18" charset="0"/>
              </a:rPr>
              <a:t>Proton exchange membrane fuel cell (PEMFC)</a:t>
            </a:r>
          </a:p>
          <a:p>
            <a:pPr algn="just">
              <a:buFont typeface="+mj-lt"/>
              <a:buAutoNum type="arabicPeriod"/>
            </a:pPr>
            <a:r>
              <a:rPr lang="en-IN" sz="2400" dirty="0">
                <a:latin typeface="Rockwell" panose="02060603020205020403" pitchFamily="18" charset="0"/>
              </a:rPr>
              <a:t>Molten carbonate fuel cell (MCFC)</a:t>
            </a:r>
          </a:p>
          <a:p>
            <a:pPr algn="just">
              <a:buFont typeface="+mj-lt"/>
              <a:buAutoNum type="arabicPeriod"/>
            </a:pPr>
            <a:r>
              <a:rPr lang="en-IN" sz="2400" dirty="0">
                <a:latin typeface="Rockwell" panose="02060603020205020403" pitchFamily="18" charset="0"/>
              </a:rPr>
              <a:t>Alkaline fuel cell (AFC)</a:t>
            </a:r>
          </a:p>
          <a:p>
            <a:pPr algn="just">
              <a:buFont typeface="+mj-lt"/>
              <a:buAutoNum type="arabicPeriod"/>
            </a:pPr>
            <a:r>
              <a:rPr lang="en-IN" sz="2400" dirty="0">
                <a:latin typeface="Rockwell" panose="02060603020205020403" pitchFamily="18" charset="0"/>
              </a:rPr>
              <a:t>Phosphoric acid fuel cell (PCF)</a:t>
            </a:r>
          </a:p>
          <a:p>
            <a:pPr algn="just">
              <a:buFont typeface="+mj-lt"/>
              <a:buAutoNum type="arabicPeriod"/>
            </a:pPr>
            <a:r>
              <a:rPr lang="en-IN" sz="2400" dirty="0">
                <a:latin typeface="Rockwell" panose="02060603020205020403" pitchFamily="18" charset="0"/>
              </a:rPr>
              <a:t>Microbial Fuel Cells (MF)</a:t>
            </a:r>
          </a:p>
          <a:p>
            <a:pPr algn="just">
              <a:buFont typeface="+mj-lt"/>
              <a:buAutoNum type="arabicPeriod"/>
            </a:pPr>
            <a:endParaRPr lang="en-IN" sz="2400" dirty="0">
              <a:latin typeface="Rockwell" panose="02060603020205020403" pitchFamily="18" charset="0"/>
            </a:endParaRPr>
          </a:p>
          <a:p>
            <a:pPr algn="just"/>
            <a:endParaRPr lang="en-IN" sz="2400" dirty="0"/>
          </a:p>
        </p:txBody>
      </p:sp>
    </p:spTree>
    <p:extLst>
      <p:ext uri="{BB962C8B-B14F-4D97-AF65-F5344CB8AC3E}">
        <p14:creationId xmlns:p14="http://schemas.microsoft.com/office/powerpoint/2010/main" val="42664951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1143</TotalTime>
  <Words>1485</Words>
  <Application>Microsoft Office PowerPoint</Application>
  <PresentationFormat>Widescreen</PresentationFormat>
  <Paragraphs>244</Paragraphs>
  <Slides>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Arial Narrow</vt:lpstr>
      <vt:lpstr>Calibri</vt:lpstr>
      <vt:lpstr>Century Gothic</vt:lpstr>
      <vt:lpstr>Rockwell</vt:lpstr>
      <vt:lpstr>Symbol</vt:lpstr>
      <vt:lpstr>Tahoma</vt:lpstr>
      <vt:lpstr>Times New Roman</vt:lpstr>
      <vt:lpstr>Wingdings</vt:lpstr>
      <vt:lpstr>Wingdings 3</vt:lpstr>
      <vt:lpstr>Wisp</vt:lpstr>
      <vt:lpstr>A PRESENTATION ON                             BY                   NARAYANA REDDY CHINNAPU REDDY                                                               </vt:lpstr>
      <vt:lpstr> WHAT IS FUEL CELL…..???</vt:lpstr>
      <vt:lpstr>HISTORY OF FUEL CELL…!!!</vt:lpstr>
      <vt:lpstr>BLOCK DIAGRAM OF FUEL CELL</vt:lpstr>
      <vt:lpstr>HOW DOES FUEL CELLS MAKE ELECTRICTY…!!!</vt:lpstr>
      <vt:lpstr>Contd…</vt:lpstr>
      <vt:lpstr>PowerPoint Presentation</vt:lpstr>
      <vt:lpstr>CLASSIFICATION OF FUE CELL</vt:lpstr>
      <vt:lpstr>Contd…</vt:lpstr>
      <vt:lpstr>HYDROCARBON FUEL CELL (GAS)</vt:lpstr>
      <vt:lpstr>Contd…</vt:lpstr>
      <vt:lpstr>AMMONIA–OXYGEN FUEL CELL </vt:lpstr>
      <vt:lpstr>PROTON EXCHANGE MEMBRANE FUEL CELL (PEMFC) </vt:lpstr>
      <vt:lpstr>Contd…</vt:lpstr>
      <vt:lpstr>PowerPoint Presentation</vt:lpstr>
      <vt:lpstr>SOLID OXIDE FUEL CELL (SOFC) </vt:lpstr>
      <vt:lpstr>MOLTEN CARBONATE FUEL CELL (MCFC)</vt:lpstr>
      <vt:lpstr>PHOSPHORIC ACID FUEL CELL (PAFC)</vt:lpstr>
      <vt:lpstr>ALKALINE FUEL CELL (AFC)</vt:lpstr>
      <vt:lpstr>VI- CHARACTERISTICS</vt:lpstr>
      <vt:lpstr>PowerPoint Presentation</vt:lpstr>
      <vt:lpstr>COMPARISION OF FUEL CELLS </vt:lpstr>
      <vt:lpstr>EFFICIENCY OF FUEL CELL</vt:lpstr>
      <vt:lpstr>PowerPoint Presentation</vt:lpstr>
      <vt:lpstr> DIFFERENCE BETWEEN FUEL CELL AND BATTERY</vt:lpstr>
      <vt:lpstr>ADVANTAGES &amp; DISADVANTAGES OF FUEL CELL </vt:lpstr>
      <vt:lpstr>APPLICATIONS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Narayana reddy Chinnapureddy</dc:creator>
  <cp:lastModifiedBy>Narayana reddy Chinnapureddy</cp:lastModifiedBy>
  <cp:revision>231</cp:revision>
  <dcterms:created xsi:type="dcterms:W3CDTF">2018-09-19T14:28:13Z</dcterms:created>
  <dcterms:modified xsi:type="dcterms:W3CDTF">2018-09-26T05:42:55Z</dcterms:modified>
</cp:coreProperties>
</file>