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603" r:id="rId3"/>
    <p:sldId id="604" r:id="rId4"/>
    <p:sldId id="258" r:id="rId5"/>
    <p:sldId id="601" r:id="rId6"/>
    <p:sldId id="535" r:id="rId7"/>
    <p:sldId id="602" r:id="rId8"/>
    <p:sldId id="605" r:id="rId9"/>
    <p:sldId id="606" r:id="rId10"/>
    <p:sldId id="607" r:id="rId11"/>
    <p:sldId id="609" r:id="rId12"/>
    <p:sldId id="610" r:id="rId13"/>
    <p:sldId id="611" r:id="rId14"/>
    <p:sldId id="613" r:id="rId15"/>
    <p:sldId id="614" r:id="rId16"/>
    <p:sldId id="612" r:id="rId17"/>
    <p:sldId id="615" r:id="rId18"/>
    <p:sldId id="6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dirty="0"/>
            <a:t>Portfolio optimization</a:t>
          </a:r>
        </a:p>
      </dgm:t>
    </dgm:pt>
    <dgm:pt modelId="{9C64CC83-643C-4E12-8F97-BC19DC031190}" type="sibTrans" cxnId="{4B888393-351D-4489-90C9-5A68061AB236}">
      <dgm:prSet phldrT="01" phldr="0"/>
      <dgm:spPr/>
      <dgm:t>
        <a:bodyPr/>
        <a:lstStyle/>
        <a:p>
          <a:r>
            <a:rPr lang="en-US"/>
            <a:t>01</a:t>
          </a:r>
          <a:endParaRPr lang="en-US" dirty="0"/>
        </a:p>
      </dgm:t>
    </dgm:pt>
    <dgm:pt modelId="{2C752582-D9FF-4E04-A92F-827DB4BB5C48}" type="parTrans" cxnId="{4B888393-351D-4489-90C9-5A68061AB236}">
      <dgm:prSet/>
      <dgm:spPr/>
      <dgm:t>
        <a:bodyPr/>
        <a:lstStyle/>
        <a:p>
          <a:endParaRPr lang="en-US"/>
        </a:p>
      </dgm:t>
    </dgm:pt>
    <dgm:pt modelId="{E88DF2E1-F7E6-46EE-8E9E-11639F11FA13}">
      <dgm:prSet/>
      <dgm:spPr/>
      <dgm:t>
        <a:bodyPr/>
        <a:lstStyle/>
        <a:p>
          <a:pPr>
            <a:defRPr cap="all"/>
          </a:pPr>
          <a:r>
            <a:rPr lang="en-US" dirty="0"/>
            <a:t>Portfolio optimization using AE+LSTM+OMEGA</a:t>
          </a:r>
        </a:p>
      </dgm:t>
    </dgm:pt>
    <dgm:pt modelId="{5C6BB393-395B-4B01-B766-A0B3D25953B7}" type="parTrans" cxnId="{E614B307-459C-41B9-B3E6-5C2BCCA982E8}">
      <dgm:prSet/>
      <dgm:spPr/>
      <dgm:t>
        <a:bodyPr/>
        <a:lstStyle/>
        <a:p>
          <a:endParaRPr lang="en-IN"/>
        </a:p>
      </dgm:t>
    </dgm:pt>
    <dgm:pt modelId="{3F6EF2E1-7B9B-41AD-AC0D-91938CCF553D}" type="sibTrans" cxnId="{E614B307-459C-41B9-B3E6-5C2BCCA982E8}">
      <dgm:prSet phldrT="02" phldr="0"/>
      <dgm:spPr/>
      <dgm:t>
        <a:bodyPr/>
        <a:lstStyle/>
        <a:p>
          <a:r>
            <a:rPr lang="en-IN"/>
            <a:t>02</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2"/>
      <dgm:spPr/>
    </dgm:pt>
    <dgm:pt modelId="{BBA91679-4684-4A04-8AEB-03038C78A75C}" type="pres">
      <dgm:prSet presAssocID="{9C64CC83-643C-4E12-8F97-BC19DC031190}" presName="sibTransNodeRect" presStyleLbl="alignNode1" presStyleIdx="0" presStyleCnt="2">
        <dgm:presLayoutVars>
          <dgm:chMax val="0"/>
          <dgm:bulletEnabled val="1"/>
        </dgm:presLayoutVars>
      </dgm:prSet>
      <dgm:spPr/>
    </dgm:pt>
    <dgm:pt modelId="{5F398AEE-BC0F-4F30-99FA-92D67A176C2D}" type="pres">
      <dgm:prSet presAssocID="{DC13AB6D-DEA2-4CBB-AC69-1EF1A6AD1512}" presName="nodeRect" presStyleLbl="alignNode1" presStyleIdx="0" presStyleCnt="2">
        <dgm:presLayoutVars>
          <dgm:bulletEnabled val="1"/>
        </dgm:presLayoutVars>
      </dgm:prSet>
      <dgm:spPr/>
    </dgm:pt>
    <dgm:pt modelId="{08E84778-3117-4C0D-9F6D-11D1D26D6B79}" type="pres">
      <dgm:prSet presAssocID="{9C64CC83-643C-4E12-8F97-BC19DC031190}" presName="sibTrans" presStyleCnt="0"/>
      <dgm:spPr/>
    </dgm:pt>
    <dgm:pt modelId="{5295E76A-7025-4391-87A3-3FF24F9D8013}" type="pres">
      <dgm:prSet presAssocID="{E88DF2E1-F7E6-46EE-8E9E-11639F11FA13}" presName="compositeNode" presStyleCnt="0">
        <dgm:presLayoutVars>
          <dgm:bulletEnabled val="1"/>
        </dgm:presLayoutVars>
      </dgm:prSet>
      <dgm:spPr/>
    </dgm:pt>
    <dgm:pt modelId="{B89F2DFA-FA09-4EEF-9BFB-67F6B1673BAE}" type="pres">
      <dgm:prSet presAssocID="{E88DF2E1-F7E6-46EE-8E9E-11639F11FA13}" presName="bgRect" presStyleLbl="alignNode1" presStyleIdx="1" presStyleCnt="2"/>
      <dgm:spPr/>
    </dgm:pt>
    <dgm:pt modelId="{DF4ACD02-74A4-474C-812B-8203A8AE7BF1}" type="pres">
      <dgm:prSet presAssocID="{3F6EF2E1-7B9B-41AD-AC0D-91938CCF553D}" presName="sibTransNodeRect" presStyleLbl="alignNode1" presStyleIdx="1" presStyleCnt="2">
        <dgm:presLayoutVars>
          <dgm:chMax val="0"/>
          <dgm:bulletEnabled val="1"/>
        </dgm:presLayoutVars>
      </dgm:prSet>
      <dgm:spPr/>
    </dgm:pt>
    <dgm:pt modelId="{C06CDC80-462B-4498-94BE-99209CD5A30D}" type="pres">
      <dgm:prSet presAssocID="{E88DF2E1-F7E6-46EE-8E9E-11639F11FA13}" presName="nodeRect" presStyleLbl="alignNode1" presStyleIdx="1" presStyleCnt="2">
        <dgm:presLayoutVars>
          <dgm:bulletEnabled val="1"/>
        </dgm:presLayoutVars>
      </dgm:prSet>
      <dgm:spPr/>
    </dgm:pt>
  </dgm:ptLst>
  <dgm:cxnLst>
    <dgm:cxn modelId="{E614B307-459C-41B9-B3E6-5C2BCCA982E8}" srcId="{8AA20905-3954-474B-A606-562BCA026DC1}" destId="{E88DF2E1-F7E6-46EE-8E9E-11639F11FA13}" srcOrd="1" destOrd="0" parTransId="{5C6BB393-395B-4B01-B766-A0B3D25953B7}" sibTransId="{3F6EF2E1-7B9B-41AD-AC0D-91938CCF553D}"/>
    <dgm:cxn modelId="{A02BB966-5BA1-4069-A6DF-4C3B27523C77}" type="presOf" srcId="{E88DF2E1-F7E6-46EE-8E9E-11639F11FA13}" destId="{C06CDC80-462B-4498-94BE-99209CD5A30D}" srcOrd="1"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4C4575AB-9D96-435D-AA82-B1C7914ECB40}" type="presOf" srcId="{3F6EF2E1-7B9B-41AD-AC0D-91938CCF553D}" destId="{DF4ACD02-74A4-474C-812B-8203A8AE7BF1}" srcOrd="0" destOrd="0" presId="urn:microsoft.com/office/officeart/2016/7/layout/LinearBlockProcessNumbered"/>
    <dgm:cxn modelId="{714928C7-F07E-48C4-BE9E-4842896AB09C}" type="presOf" srcId="{9C64CC83-643C-4E12-8F97-BC19DC031190}" destId="{BBA91679-4684-4A04-8AEB-03038C78A75C}" srcOrd="0" destOrd="0" presId="urn:microsoft.com/office/officeart/2016/7/layout/LinearBlockProcessNumbered"/>
    <dgm:cxn modelId="{76730EF9-8033-4F2A-9FA4-2B12ADBC6A3F}" type="presOf" srcId="{E88DF2E1-F7E6-46EE-8E9E-11639F11FA13}" destId="{B89F2DFA-FA09-4EEF-9BFB-67F6B1673BAE}"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DAE2FCF2-EF2C-408F-9E19-269E90A97BC2}" type="presParOf" srcId="{579698BD-D232-4926-8D7B-29A69B90858B}" destId="{08E84778-3117-4C0D-9F6D-11D1D26D6B79}" srcOrd="1" destOrd="0" presId="urn:microsoft.com/office/officeart/2016/7/layout/LinearBlockProcessNumbered"/>
    <dgm:cxn modelId="{89BB56D7-985B-4B58-941E-CA5485A8A0D7}" type="presParOf" srcId="{579698BD-D232-4926-8D7B-29A69B90858B}" destId="{5295E76A-7025-4391-87A3-3FF24F9D8013}" srcOrd="2" destOrd="0" presId="urn:microsoft.com/office/officeart/2016/7/layout/LinearBlockProcessNumbered"/>
    <dgm:cxn modelId="{D6445AC5-E538-4460-8CB4-29B63A2A6B32}" type="presParOf" srcId="{5295E76A-7025-4391-87A3-3FF24F9D8013}" destId="{B89F2DFA-FA09-4EEF-9BFB-67F6B1673BAE}" srcOrd="0" destOrd="0" presId="urn:microsoft.com/office/officeart/2016/7/layout/LinearBlockProcessNumbered"/>
    <dgm:cxn modelId="{5063BF92-D433-4ED1-99C2-71D96E85AE34}" type="presParOf" srcId="{5295E76A-7025-4391-87A3-3FF24F9D8013}" destId="{DF4ACD02-74A4-474C-812B-8203A8AE7BF1}" srcOrd="1" destOrd="0" presId="urn:microsoft.com/office/officeart/2016/7/layout/LinearBlockProcessNumbered"/>
    <dgm:cxn modelId="{4209D3ED-C3BB-46F0-ABF0-A8C4EBA0538E}" type="presParOf" srcId="{5295E76A-7025-4391-87A3-3FF24F9D8013}" destId="{C06CDC80-462B-4498-94BE-99209CD5A30D}"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3235" y="0"/>
          <a:ext cx="4974617" cy="371475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382" tIns="0" rIns="491382"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dirty="0"/>
            <a:t>Portfolio optimization</a:t>
          </a:r>
        </a:p>
      </dsp:txBody>
      <dsp:txXfrm>
        <a:off x="3235" y="1485900"/>
        <a:ext cx="4974617" cy="2228850"/>
      </dsp:txXfrm>
    </dsp:sp>
    <dsp:sp modelId="{BBA91679-4684-4A04-8AEB-03038C78A75C}">
      <dsp:nvSpPr>
        <dsp:cNvPr id="0" name=""/>
        <dsp:cNvSpPr/>
      </dsp:nvSpPr>
      <dsp:spPr>
        <a:xfrm>
          <a:off x="3235" y="0"/>
          <a:ext cx="497461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91382" tIns="165100" rIns="491382"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3235" y="0"/>
        <a:ext cx="4974617" cy="1485900"/>
      </dsp:txXfrm>
    </dsp:sp>
    <dsp:sp modelId="{B89F2DFA-FA09-4EEF-9BFB-67F6B1673BAE}">
      <dsp:nvSpPr>
        <dsp:cNvPr id="0" name=""/>
        <dsp:cNvSpPr/>
      </dsp:nvSpPr>
      <dsp:spPr>
        <a:xfrm>
          <a:off x="5375822" y="0"/>
          <a:ext cx="4974617" cy="371475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382" tIns="0" rIns="491382"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dirty="0"/>
            <a:t>Portfolio optimization using AE+LSTM+OMEGA</a:t>
          </a:r>
        </a:p>
      </dsp:txBody>
      <dsp:txXfrm>
        <a:off x="5375822" y="1485900"/>
        <a:ext cx="4974617" cy="2228850"/>
      </dsp:txXfrm>
    </dsp:sp>
    <dsp:sp modelId="{DF4ACD02-74A4-474C-812B-8203A8AE7BF1}">
      <dsp:nvSpPr>
        <dsp:cNvPr id="0" name=""/>
        <dsp:cNvSpPr/>
      </dsp:nvSpPr>
      <dsp:spPr>
        <a:xfrm>
          <a:off x="5375822" y="0"/>
          <a:ext cx="497461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91382" tIns="165100" rIns="491382" bIns="165100" numCol="1" spcCol="1270" anchor="ctr" anchorCtr="0">
          <a:noAutofit/>
        </a:bodyPr>
        <a:lstStyle/>
        <a:p>
          <a:pPr marL="0" lvl="0" indent="0" algn="l" defTabSz="2933700">
            <a:lnSpc>
              <a:spcPct val="90000"/>
            </a:lnSpc>
            <a:spcBef>
              <a:spcPct val="0"/>
            </a:spcBef>
            <a:spcAft>
              <a:spcPct val="35000"/>
            </a:spcAft>
            <a:buNone/>
          </a:pPr>
          <a:r>
            <a:rPr lang="en-IN" sz="6600" kern="1200"/>
            <a:t>02</a:t>
          </a:r>
        </a:p>
      </dsp:txBody>
      <dsp:txXfrm>
        <a:off x="5375822" y="0"/>
        <a:ext cx="4974617" cy="14859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5/29/2023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5/29/2023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wallstreetmojo.com/portfolio-optimization/" TargetMode="External"/><Relationship Id="rId7" Type="http://schemas.openxmlformats.org/officeDocument/2006/relationships/hyperlink" Target="https://finance.yahoo.com/?guccounter=1&amp;guce_referrer=aHR0cHM6Ly93d3cuZ29vZ2xlLmNvbS8&amp;guce_referrer_sig=AQAAAML8ULHkJD-unt1DB-e_yQRPH9yDdUXEVoHXlGosyGZzCi4M2GkZ0GRzeuYsRstQc5JfgLvalwdqQPU6gu7GL1iZQ0u3SJgKzIDqLTG2zTBuLhbqpmZoanW9083L-C51hIR19sZT2vcSa4XMJreSnOi73PhHhDbtyRdks7J9XVjX" TargetMode="External"/><Relationship Id="rId2" Type="http://schemas.openxmlformats.org/officeDocument/2006/relationships/hyperlink" Target="https://www.simplilearn.com/tutorials/deep-learning-tutorial/what-are-autoencoders-in-deep-learning" TargetMode="External"/><Relationship Id="rId1" Type="http://schemas.openxmlformats.org/officeDocument/2006/relationships/slideLayout" Target="../slideLayouts/slideLayout2.xml"/><Relationship Id="rId6" Type="http://schemas.openxmlformats.org/officeDocument/2006/relationships/hyperlink" Target="https://towardsdatascience.com/omega-ml-deploying-data-machine-learning-pipelines-the-easy-way-a3d281569666" TargetMode="External"/><Relationship Id="rId5" Type="http://schemas.openxmlformats.org/officeDocument/2006/relationships/hyperlink" Target="https://www.tensorflow.org/api_docs/python/tf/keras/layers/LSTM" TargetMode="External"/><Relationship Id="rId4" Type="http://schemas.openxmlformats.org/officeDocument/2006/relationships/hyperlink" Target="https://cleartax.in/s/stock-market-analysi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pic>
        <p:nvPicPr>
          <p:cNvPr id="5" name="Picture 4" descr="Close up photo of colorful graph data">
            <a:extLst>
              <a:ext uri="{FF2B5EF4-FFF2-40B4-BE49-F238E27FC236}">
                <a16:creationId xmlns:a16="http://schemas.microsoft.com/office/drawing/2014/main" id="{91BC5572-FC33-4C1C-8DEE-C2CF75A756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0"/>
            <a:ext cx="12192000" cy="6857990"/>
          </a:xfrm>
          <a:prstGeom prst="rect">
            <a:avLst/>
          </a:prstGeom>
          <a:solidFill>
            <a:schemeClr val="bg2">
              <a:alpha val="58000"/>
            </a:schemeClr>
          </a:solidFill>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normAutofit/>
          </a:bodyPr>
          <a:lstStyle/>
          <a:p>
            <a:pPr algn="ctr"/>
            <a:r>
              <a:rPr lang="en-GB" dirty="0"/>
              <a:t>A Novel Prediction Based Portfolio Optimization Model Using Deep Learning</a:t>
            </a:r>
            <a:endParaRPr lang="en-IN" dirty="0"/>
          </a:p>
        </p:txBody>
      </p:sp>
      <p:sp>
        <p:nvSpPr>
          <p:cNvPr id="4" name="TextBox 3">
            <a:extLst>
              <a:ext uri="{FF2B5EF4-FFF2-40B4-BE49-F238E27FC236}">
                <a16:creationId xmlns:a16="http://schemas.microsoft.com/office/drawing/2014/main" id="{7CA0CBC6-DF40-C8FC-C935-A4CEBF963624}"/>
              </a:ext>
            </a:extLst>
          </p:cNvPr>
          <p:cNvSpPr txBox="1"/>
          <p:nvPr/>
        </p:nvSpPr>
        <p:spPr>
          <a:xfrm>
            <a:off x="8928100" y="4457700"/>
            <a:ext cx="2676183"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NARAYANAN G</a:t>
            </a:r>
          </a:p>
          <a:p>
            <a:r>
              <a:rPr lang="en-US" sz="1600" dirty="0">
                <a:latin typeface="Times New Roman" panose="02020603050405020304" pitchFamily="18" charset="0"/>
                <a:cs typeface="Times New Roman" panose="02020603050405020304" pitchFamily="18" charset="0"/>
              </a:rPr>
              <a:t>I MSC- DATA SCIENCE</a:t>
            </a:r>
          </a:p>
          <a:p>
            <a:r>
              <a:rPr lang="en-US" sz="1600" dirty="0">
                <a:latin typeface="Times New Roman" panose="02020603050405020304" pitchFamily="18" charset="0"/>
                <a:cs typeface="Times New Roman" panose="02020603050405020304" pitchFamily="18" charset="0"/>
              </a:rPr>
              <a:t>124150030</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9EDB5-3BD7-E033-B308-D78001D9F652}"/>
              </a:ext>
            </a:extLst>
          </p:cNvPr>
          <p:cNvSpPr>
            <a:spLocks noGrp="1"/>
          </p:cNvSpPr>
          <p:nvPr>
            <p:ph idx="1"/>
          </p:nvPr>
        </p:nvSpPr>
        <p:spPr>
          <a:xfrm>
            <a:off x="405794" y="412750"/>
            <a:ext cx="11392505" cy="5873750"/>
          </a:xfrm>
        </p:spPr>
        <p:txBody>
          <a:bodyPr>
            <a:noAutofit/>
          </a:bodyPr>
          <a:lstStyle/>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 Then we pass the closing data to be performing stock price prediction using an LSTM-based </a:t>
            </a:r>
            <a:r>
              <a:rPr lang="en-US" sz="1800" dirty="0" err="1">
                <a:solidFill>
                  <a:schemeClr val="tx1"/>
                </a:solidFill>
                <a:effectLst/>
                <a:latin typeface="Times New Roman" panose="02020603050405020304" pitchFamily="18" charset="0"/>
                <a:ea typeface="Times New Roman" panose="02020603050405020304" pitchFamily="18" charset="0"/>
              </a:rPr>
              <a:t>autoencode</a:t>
            </a:r>
            <a:r>
              <a:rPr lang="en-US" sz="1800"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rPr>
              <a:t>.</a:t>
            </a:r>
            <a:r>
              <a:rPr lang="en-US" sz="1800" dirty="0">
                <a:solidFill>
                  <a:schemeClr val="tx1"/>
                </a:solidFill>
                <a:effectLst/>
                <a:latin typeface="Times New Roman" panose="02020603050405020304" pitchFamily="18" charset="0"/>
                <a:ea typeface="Times New Roman" panose="02020603050405020304" pitchFamily="18" charset="0"/>
              </a:rPr>
              <a:t>For each ticker symbol in the `</a:t>
            </a:r>
            <a:r>
              <a:rPr lang="en-US" sz="1800" dirty="0" err="1">
                <a:solidFill>
                  <a:schemeClr val="tx1"/>
                </a:solidFill>
                <a:effectLst/>
                <a:latin typeface="Times New Roman" panose="02020603050405020304" pitchFamily="18" charset="0"/>
                <a:ea typeface="Times New Roman" panose="02020603050405020304" pitchFamily="18" charset="0"/>
              </a:rPr>
              <a:t>tc</a:t>
            </a:r>
            <a:r>
              <a:rPr lang="en-US" sz="1800" dirty="0">
                <a:solidFill>
                  <a:schemeClr val="tx1"/>
                </a:solidFill>
                <a:effectLst/>
                <a:latin typeface="Times New Roman" panose="02020603050405020304" pitchFamily="18" charset="0"/>
                <a:ea typeface="Times New Roman" panose="02020603050405020304" pitchFamily="18" charset="0"/>
              </a:rPr>
              <a:t>` list, the code uses the `</a:t>
            </a:r>
            <a:r>
              <a:rPr lang="en-US" sz="1800" dirty="0" err="1">
                <a:solidFill>
                  <a:schemeClr val="tx1"/>
                </a:solidFill>
                <a:effectLst/>
                <a:latin typeface="Times New Roman" panose="02020603050405020304" pitchFamily="18" charset="0"/>
                <a:ea typeface="Times New Roman" panose="02020603050405020304" pitchFamily="18" charset="0"/>
              </a:rPr>
              <a:t>yfinance</a:t>
            </a:r>
            <a:r>
              <a:rPr lang="en-US" sz="1800" dirty="0">
                <a:solidFill>
                  <a:schemeClr val="tx1"/>
                </a:solidFill>
                <a:effectLst/>
                <a:latin typeface="Times New Roman" panose="02020603050405020304" pitchFamily="18" charset="0"/>
                <a:ea typeface="Times New Roman" panose="02020603050405020304" pitchFamily="18" charset="0"/>
              </a:rPr>
              <a:t>` library to download data . The downloaded data is then saved to a CSV file named 'stock.csv</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After downloading the data for all ticker symbols, the code proceeds to load the stock data from the 'stock.csv' file using pandas.</a:t>
            </a:r>
            <a:endParaRPr lang="en-IN"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Preprocessing of the data begins by scaling the 'Close' column values using the </a:t>
            </a:r>
            <a:r>
              <a:rPr lang="en-US" sz="1800" dirty="0" err="1">
                <a:solidFill>
                  <a:schemeClr val="tx1"/>
                </a:solidFill>
                <a:effectLst/>
                <a:latin typeface="Times New Roman" panose="02020603050405020304" pitchFamily="18" charset="0"/>
                <a:ea typeface="Times New Roman" panose="02020603050405020304" pitchFamily="18" charset="0"/>
              </a:rPr>
              <a:t>MinMaxScaler</a:t>
            </a:r>
            <a:r>
              <a:rPr lang="en-US" sz="1800" dirty="0">
                <a:solidFill>
                  <a:schemeClr val="tx1"/>
                </a:solidFill>
                <a:effectLst/>
                <a:latin typeface="Times New Roman" panose="02020603050405020304" pitchFamily="18" charset="0"/>
                <a:ea typeface="Times New Roman" panose="02020603050405020304" pitchFamily="18" charset="0"/>
              </a:rPr>
              <a:t> from `</a:t>
            </a:r>
            <a:r>
              <a:rPr lang="en-US" sz="1800" dirty="0" err="1">
                <a:solidFill>
                  <a:schemeClr val="tx1"/>
                </a:solidFill>
                <a:effectLst/>
                <a:latin typeface="Times New Roman" panose="02020603050405020304" pitchFamily="18" charset="0"/>
                <a:ea typeface="Times New Roman" panose="02020603050405020304" pitchFamily="18" charset="0"/>
              </a:rPr>
              <a:t>sklearn.preprocessing</a:t>
            </a:r>
            <a:r>
              <a:rPr lang="en-US" sz="1800" dirty="0">
                <a:solidFill>
                  <a:schemeClr val="tx1"/>
                </a:solidFill>
                <a:effectLst/>
                <a:latin typeface="Times New Roman" panose="02020603050405020304" pitchFamily="18" charset="0"/>
                <a:ea typeface="Times New Roman" panose="02020603050405020304" pitchFamily="18" charset="0"/>
              </a:rPr>
              <a:t>`. </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The Omega model is defined by creating an input layer of autoencoder input and connecting it to the encoded data obtained from the autoencoder model.</a:t>
            </a:r>
            <a:endParaRPr lang="en-IN"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The LSTM model is  consists of an LSTM layer followed by a dense layer for prediction </a:t>
            </a:r>
            <a:r>
              <a:rPr lang="en-IN" sz="1800" dirty="0">
                <a:solidFill>
                  <a:schemeClr val="tx1"/>
                </a:solidFill>
                <a:effectLst/>
                <a:latin typeface="Times New Roman" panose="02020603050405020304" pitchFamily="18" charset="0"/>
                <a:ea typeface="Times New Roman" panose="02020603050405020304" pitchFamily="18" charset="0"/>
              </a:rPr>
              <a:t>with </a:t>
            </a:r>
            <a:r>
              <a:rPr lang="en-IN" sz="1800" dirty="0" err="1">
                <a:solidFill>
                  <a:schemeClr val="tx1"/>
                </a:solidFill>
                <a:effectLst/>
                <a:latin typeface="Times New Roman" panose="02020603050405020304" pitchFamily="18" charset="0"/>
                <a:ea typeface="Times New Roman" panose="02020603050405020304" pitchFamily="18" charset="0"/>
              </a:rPr>
              <a:t>adam</a:t>
            </a:r>
            <a:r>
              <a:rPr lang="en-IN" sz="1800" dirty="0">
                <a:solidFill>
                  <a:schemeClr val="tx1"/>
                </a:solidFill>
                <a:effectLst/>
                <a:latin typeface="Times New Roman" panose="02020603050405020304" pitchFamily="18" charset="0"/>
                <a:ea typeface="Times New Roman" panose="02020603050405020304" pitchFamily="18" charset="0"/>
              </a:rPr>
              <a:t> optimizer</a:t>
            </a:r>
            <a:r>
              <a:rPr lang="en-US" sz="1800" dirty="0">
                <a:solidFill>
                  <a:schemeClr val="tx1"/>
                </a:solidFill>
                <a:effectLst/>
                <a:latin typeface="Times New Roman" panose="02020603050405020304" pitchFamily="18" charset="0"/>
                <a:ea typeface="Times New Roman" panose="02020603050405020304" pitchFamily="18" charset="0"/>
              </a:rPr>
              <a:t> and mean squared error (MSE) loss.</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The model is trained by fitting the training data to itself for a specified number of epochs.</a:t>
            </a:r>
            <a:endParaRPr lang="en-IN" sz="1800" dirty="0">
              <a:solidFill>
                <a:schemeClr val="tx1"/>
              </a:solidFill>
              <a:effectLst/>
              <a:latin typeface="Times New Roman" panose="02020603050405020304" pitchFamily="18" charset="0"/>
              <a:ea typeface="Times New Roman" panose="02020603050405020304" pitchFamily="18" charset="0"/>
            </a:endParaRPr>
          </a:p>
          <a:p>
            <a:pPr marL="36900" indent="0" algn="just">
              <a:lnSpc>
                <a:spcPct val="150000"/>
              </a:lnSpc>
              <a:buNone/>
            </a:pPr>
            <a:endParaRPr lang="en-IN" sz="16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96185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17323-C109-90EE-1655-121A52270C8B}"/>
              </a:ext>
            </a:extLst>
          </p:cNvPr>
          <p:cNvSpPr>
            <a:spLocks noGrp="1"/>
          </p:cNvSpPr>
          <p:nvPr>
            <p:ph idx="1"/>
          </p:nvPr>
        </p:nvSpPr>
        <p:spPr>
          <a:xfrm>
            <a:off x="197904" y="544244"/>
            <a:ext cx="11801837" cy="5969098"/>
          </a:xfrm>
        </p:spPr>
        <p:txBody>
          <a:bodyPr>
            <a:normAutofit/>
          </a:bodyPr>
          <a:lstStyle/>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The difference between the actual test data and the predicted test data is calculated, flattened, and stored in the variable `</a:t>
            </a:r>
            <a:r>
              <a:rPr lang="en-US" sz="1800" dirty="0" err="1">
                <a:solidFill>
                  <a:schemeClr val="tx1"/>
                </a:solidFill>
                <a:effectLst/>
                <a:latin typeface="Times New Roman" panose="02020603050405020304" pitchFamily="18" charset="0"/>
                <a:ea typeface="Times New Roman" panose="02020603050405020304" pitchFamily="18" charset="0"/>
              </a:rPr>
              <a:t>D`.The</a:t>
            </a:r>
            <a:r>
              <a:rPr lang="en-US" sz="1800" dirty="0">
                <a:solidFill>
                  <a:schemeClr val="tx1"/>
                </a:solidFill>
                <a:effectLst/>
                <a:latin typeface="Times New Roman" panose="02020603050405020304" pitchFamily="18" charset="0"/>
                <a:ea typeface="Times New Roman" panose="02020603050405020304" pitchFamily="18" charset="0"/>
              </a:rPr>
              <a:t> model is evaluated by calculating the mean squared error (MSE) between the actual and predicted test data.</a:t>
            </a:r>
            <a:endParaRPr lang="en-IN"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 The MSE value is printed as "Mean Squared Error".</a:t>
            </a:r>
            <a:endParaRPr lang="en-IN"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  The RMSE value is printed as “Root Mean Squared Error".</a:t>
            </a:r>
            <a:endParaRPr lang="en-IN"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Overall, the code performs stock price prediction using an LSTM-based autoencoder and LSTM model. The autoencoder is used to learn a compressed representation of the input data, and the LSTM model is used for sequence prediction based on the encoded data. The model is evaluated using mean squared error to assess its prediction performance</a:t>
            </a:r>
            <a:r>
              <a:rPr lang="en-US" sz="4900" dirty="0">
                <a:solidFill>
                  <a:schemeClr val="tx1"/>
                </a:solidFill>
                <a:effectLst/>
                <a:latin typeface="Times New Roman" panose="02020603050405020304" pitchFamily="18" charset="0"/>
                <a:ea typeface="Times New Roman" panose="02020603050405020304" pitchFamily="18" charset="0"/>
              </a:rPr>
              <a:t>.</a:t>
            </a:r>
            <a:endParaRPr lang="en-IN" sz="4900" dirty="0">
              <a:solidFill>
                <a:schemeClr val="tx1"/>
              </a:solidFill>
              <a:effectLst/>
              <a:latin typeface="Times New Roman" panose="02020603050405020304" pitchFamily="18" charset="0"/>
              <a:ea typeface="Times New Roman" panose="02020603050405020304" pitchFamily="18" charset="0"/>
            </a:endParaRPr>
          </a:p>
          <a:p>
            <a:pPr marL="36900" indent="0" algn="just">
              <a:lnSpc>
                <a:spcPct val="150000"/>
              </a:lnSpc>
              <a:buNone/>
            </a:pPr>
            <a:endParaRPr lang="en-IN" sz="240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05226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E6C70-5191-7DD2-C4D7-0AB219276863}"/>
              </a:ext>
            </a:extLst>
          </p:cNvPr>
          <p:cNvSpPr>
            <a:spLocks noGrp="1"/>
          </p:cNvSpPr>
          <p:nvPr>
            <p:ph type="title"/>
          </p:nvPr>
        </p:nvSpPr>
        <p:spPr>
          <a:xfrm>
            <a:off x="913795" y="609600"/>
            <a:ext cx="10353762" cy="1168400"/>
          </a:xfrm>
        </p:spPr>
        <p:txBody>
          <a:bodyPr>
            <a:normAutofit/>
          </a:bodyPr>
          <a:lstStyle/>
          <a:p>
            <a:r>
              <a:rPr lang="en-US" sz="2000" b="1" dirty="0">
                <a:effectLst/>
                <a:latin typeface="Times New Roman" panose="02020603050405020304" pitchFamily="18" charset="0"/>
                <a:ea typeface="Times New Roman" panose="02020603050405020304" pitchFamily="18" charset="0"/>
              </a:rPr>
              <a:t>RESULTS  &amp;  DISCUSSION</a:t>
            </a:r>
            <a:br>
              <a:rPr lang="en-IN" sz="2000" dirty="0">
                <a:effectLst/>
                <a:latin typeface="Times New Roman" panose="02020603050405020304" pitchFamily="18" charset="0"/>
                <a:ea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CDA907D8-03A4-C4DE-3850-A6663F3C514C}"/>
              </a:ext>
            </a:extLst>
          </p:cNvPr>
          <p:cNvSpPr>
            <a:spLocks noGrp="1"/>
          </p:cNvSpPr>
          <p:nvPr>
            <p:ph idx="1"/>
          </p:nvPr>
        </p:nvSpPr>
        <p:spPr>
          <a:xfrm>
            <a:off x="913795" y="1530350"/>
            <a:ext cx="10353762" cy="3714749"/>
          </a:xfrm>
        </p:spPr>
        <p:txBody>
          <a:bodyPr/>
          <a:lstStyle/>
          <a:p>
            <a:r>
              <a:rPr lang="en-US" sz="1800" b="1" dirty="0">
                <a:effectLst/>
                <a:latin typeface="Times New Roman" panose="02020603050405020304" pitchFamily="18" charset="0"/>
                <a:ea typeface="Times New Roman" panose="02020603050405020304" pitchFamily="18" charset="0"/>
              </a:rPr>
              <a:t>4.1 </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portfolio for IBM &amp; GOOG:</a:t>
            </a:r>
            <a:r>
              <a:rPr lang="en-US" sz="1800" dirty="0">
                <a:effectLst/>
                <a:latin typeface="Times New Roman" panose="02020603050405020304" pitchFamily="18" charset="0"/>
                <a:ea typeface="Times New Roman" panose="02020603050405020304" pitchFamily="18" charset="0"/>
              </a:rPr>
              <a:t> 	The normal portfolio of IBM and GOOG are produce some individual risk, individual return, portfolio risk and portfolio return. Based on weights for each stock in portfolio .</a:t>
            </a:r>
            <a:endParaRPr lang="en-IN" sz="1800" dirty="0">
              <a:effectLst/>
              <a:latin typeface="Times New Roman" panose="02020603050405020304" pitchFamily="18" charset="0"/>
              <a:ea typeface="Times New Roman" panose="02020603050405020304" pitchFamily="18" charset="0"/>
            </a:endParaRPr>
          </a:p>
          <a:p>
            <a:pPr marL="36900" indent="0">
              <a:buNone/>
            </a:pPr>
            <a:endParaRPr lang="en-IN" dirty="0"/>
          </a:p>
        </p:txBody>
      </p:sp>
      <p:pic>
        <p:nvPicPr>
          <p:cNvPr id="5" name="Picture 4">
            <a:extLst>
              <a:ext uri="{FF2B5EF4-FFF2-40B4-BE49-F238E27FC236}">
                <a16:creationId xmlns:a16="http://schemas.microsoft.com/office/drawing/2014/main" id="{36DF835A-A4D3-5DF3-4631-4903D5752C58}"/>
              </a:ext>
            </a:extLst>
          </p:cNvPr>
          <p:cNvPicPr>
            <a:picLocks noChangeAspect="1"/>
          </p:cNvPicPr>
          <p:nvPr/>
        </p:nvPicPr>
        <p:blipFill>
          <a:blip r:embed="rId2"/>
          <a:stretch>
            <a:fillRect/>
          </a:stretch>
        </p:blipFill>
        <p:spPr>
          <a:xfrm>
            <a:off x="1147252" y="2319156"/>
            <a:ext cx="9965248" cy="3478882"/>
          </a:xfrm>
          <a:prstGeom prst="rect">
            <a:avLst/>
          </a:prstGeom>
        </p:spPr>
      </p:pic>
    </p:spTree>
    <p:extLst>
      <p:ext uri="{BB962C8B-B14F-4D97-AF65-F5344CB8AC3E}">
        <p14:creationId xmlns:p14="http://schemas.microsoft.com/office/powerpoint/2010/main" val="1002949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99BC1-9A68-8EB9-9F1A-0012D2240161}"/>
              </a:ext>
            </a:extLst>
          </p:cNvPr>
          <p:cNvSpPr>
            <a:spLocks noGrp="1"/>
          </p:cNvSpPr>
          <p:nvPr>
            <p:ph idx="1"/>
          </p:nvPr>
        </p:nvSpPr>
        <p:spPr>
          <a:xfrm>
            <a:off x="913795" y="768350"/>
            <a:ext cx="10353762" cy="3714749"/>
          </a:xfrm>
        </p:spPr>
        <p:txBody>
          <a:bodyPr/>
          <a:lstStyle/>
          <a:p>
            <a:pPr>
              <a:lnSpc>
                <a:spcPct val="150000"/>
              </a:lnSpc>
            </a:pPr>
            <a:r>
              <a:rPr lang="en-US" sz="1800" b="1" dirty="0">
                <a:effectLst/>
                <a:latin typeface="Times New Roman" panose="02020603050405020304" pitchFamily="18" charset="0"/>
                <a:ea typeface="Times New Roman" panose="02020603050405020304" pitchFamily="18" charset="0"/>
              </a:rPr>
              <a:t>4.2 Portfolio Expected Return and Risk by using AE+LSTM+OMEGA:</a:t>
            </a:r>
            <a:r>
              <a:rPr lang="en-US" sz="1800" dirty="0">
                <a:effectLst/>
                <a:latin typeface="Times New Roman" panose="02020603050405020304" pitchFamily="18" charset="0"/>
                <a:ea typeface="Times New Roman" panose="02020603050405020304" pitchFamily="18" charset="0"/>
              </a:rPr>
              <a:t> The expected return of the portfolio is estimated to be approximately 0.085%. This value represents the average potential gain of the portfolio based on the chosen allocation. The portfolio risk is measured by the standard deviation, and it is estimated to be approximately 1.696 %. This metric provides an indication of the potential volatility or variability in the portfolio's value.</a:t>
            </a:r>
            <a:endParaRPr lang="en-IN" sz="1800" dirty="0">
              <a:effectLst/>
              <a:latin typeface="Times New Roman" panose="02020603050405020304" pitchFamily="18" charset="0"/>
              <a:ea typeface="Times New Roman" panose="02020603050405020304" pitchFamily="18" charset="0"/>
            </a:endParaRPr>
          </a:p>
          <a:p>
            <a:pPr marL="36900" indent="0">
              <a:lnSpc>
                <a:spcPct val="150000"/>
              </a:lnSpc>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774113F6-C0A6-1455-633C-306B9B511DAB}"/>
              </a:ext>
            </a:extLst>
          </p:cNvPr>
          <p:cNvPicPr>
            <a:picLocks noChangeAspect="1"/>
          </p:cNvPicPr>
          <p:nvPr/>
        </p:nvPicPr>
        <p:blipFill>
          <a:blip r:embed="rId2"/>
          <a:stretch>
            <a:fillRect/>
          </a:stretch>
        </p:blipFill>
        <p:spPr>
          <a:xfrm>
            <a:off x="1003300" y="3079434"/>
            <a:ext cx="10363199" cy="1962466"/>
          </a:xfrm>
          <a:prstGeom prst="rect">
            <a:avLst/>
          </a:prstGeom>
        </p:spPr>
      </p:pic>
    </p:spTree>
    <p:extLst>
      <p:ext uri="{BB962C8B-B14F-4D97-AF65-F5344CB8AC3E}">
        <p14:creationId xmlns:p14="http://schemas.microsoft.com/office/powerpoint/2010/main" val="1520971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3683A-A8BD-347B-B86F-6803C9546D8D}"/>
              </a:ext>
            </a:extLst>
          </p:cNvPr>
          <p:cNvSpPr>
            <a:spLocks noGrp="1"/>
          </p:cNvSpPr>
          <p:nvPr>
            <p:ph type="title"/>
          </p:nvPr>
        </p:nvSpPr>
        <p:spPr/>
        <p:txBody>
          <a:bodyPr>
            <a:normAutofit fontScale="90000"/>
          </a:bodyPr>
          <a:lstStyle/>
          <a:p>
            <a:r>
              <a:rPr lang="en-US" sz="4800" b="1" i="0" dirty="0">
                <a:effectLst/>
                <a:latin typeface="Times New Roman" panose="02020603050405020304" pitchFamily="18" charset="0"/>
              </a:rPr>
              <a:t> Challenges &amp; Limitation</a:t>
            </a:r>
            <a:br>
              <a:rPr lang="en-IN" sz="4800" b="1" i="1" dirty="0">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8DE8A57-897D-31C1-C413-72558621B5BF}"/>
              </a:ext>
            </a:extLst>
          </p:cNvPr>
          <p:cNvSpPr>
            <a:spLocks noGrp="1"/>
          </p:cNvSpPr>
          <p:nvPr>
            <p:ph idx="1"/>
          </p:nvPr>
        </p:nvSpPr>
        <p:spPr>
          <a:xfrm>
            <a:off x="475156" y="1296671"/>
            <a:ext cx="11151205" cy="5561330"/>
          </a:xfrm>
        </p:spPr>
        <p:txBody>
          <a:bodyPr>
            <a:noAutofit/>
          </a:bodyPr>
          <a:lstStyle/>
          <a:p>
            <a:pPr marL="151200" indent="0">
              <a:buNone/>
            </a:pPr>
            <a:endParaRPr lang="en-IN" sz="14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The combination of an Autoencoder (AE), Long Short-Term Memory (LSTM), and OMEGA (One Model for Ensemble Generation and Analysis) :</a:t>
            </a:r>
            <a:endParaRPr lang="en-IN"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Complexity and computational requirements</a:t>
            </a:r>
            <a:endParaRPr lang="en-IN"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Data preprocessing and feature engineering:</a:t>
            </a:r>
            <a:endParaRPr lang="en-IN"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Hyperparameter tuning:</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Model interpretability:</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Overfitting:</a:t>
            </a:r>
            <a:endParaRPr lang="en-IN"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Lack of robustness to concept drift </a:t>
            </a:r>
            <a:endParaRPr lang="en-IN"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Scalability: </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Data availability and quality:</a:t>
            </a:r>
            <a:endParaRPr lang="en-IN" sz="1800" dirty="0">
              <a:solidFill>
                <a:schemeClr val="tx1"/>
              </a:solidFill>
            </a:endParaRPr>
          </a:p>
        </p:txBody>
      </p:sp>
    </p:spTree>
    <p:extLst>
      <p:ext uri="{BB962C8B-B14F-4D97-AF65-F5344CB8AC3E}">
        <p14:creationId xmlns:p14="http://schemas.microsoft.com/office/powerpoint/2010/main" val="3167063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89BBE-3882-E627-89AA-0BDFBB541688}"/>
              </a:ext>
            </a:extLst>
          </p:cNvPr>
          <p:cNvSpPr>
            <a:spLocks noGrp="1"/>
          </p:cNvSpPr>
          <p:nvPr>
            <p:ph type="title"/>
          </p:nvPr>
        </p:nvSpPr>
        <p:spPr/>
        <p:txBody>
          <a:bodyPr/>
          <a:lstStyle/>
          <a:p>
            <a:r>
              <a:rPr lang="en-US" sz="4800" b="1" i="0" dirty="0">
                <a:effectLst/>
                <a:latin typeface="Times New Roman" panose="02020603050405020304" pitchFamily="18" charset="0"/>
              </a:rPr>
              <a:t>Future Work</a:t>
            </a:r>
            <a:endParaRPr lang="en-IN" dirty="0"/>
          </a:p>
        </p:txBody>
      </p:sp>
      <p:sp>
        <p:nvSpPr>
          <p:cNvPr id="3" name="Content Placeholder 2">
            <a:extLst>
              <a:ext uri="{FF2B5EF4-FFF2-40B4-BE49-F238E27FC236}">
                <a16:creationId xmlns:a16="http://schemas.microsoft.com/office/drawing/2014/main" id="{C3B070BB-3B7C-F64B-D946-BF231C5BB001}"/>
              </a:ext>
            </a:extLst>
          </p:cNvPr>
          <p:cNvSpPr>
            <a:spLocks noGrp="1"/>
          </p:cNvSpPr>
          <p:nvPr>
            <p:ph idx="1"/>
          </p:nvPr>
        </p:nvSpPr>
        <p:spPr/>
        <p:txBody>
          <a:bodyPr>
            <a:noAutofit/>
          </a:bodyPr>
          <a:lstStyle/>
          <a:p>
            <a:r>
              <a:rPr lang="en-US" sz="1800" dirty="0">
                <a:solidFill>
                  <a:schemeClr val="tx1"/>
                </a:solidFill>
                <a:latin typeface="Times New Roman" panose="02020603050405020304" pitchFamily="18" charset="0"/>
                <a:cs typeface="Times New Roman" panose="02020603050405020304" pitchFamily="18" charset="0"/>
              </a:rPr>
              <a:t>In future I going to develop this project some other machine learning model and deep learning model for selecting best stock for portfolio</a:t>
            </a:r>
          </a:p>
          <a:p>
            <a:r>
              <a:rPr lang="en-US" sz="1800" dirty="0">
                <a:solidFill>
                  <a:schemeClr val="tx1"/>
                </a:solidFill>
                <a:latin typeface="Times New Roman" panose="02020603050405020304" pitchFamily="18" charset="0"/>
                <a:cs typeface="Times New Roman" panose="02020603050405020304" pitchFamily="18" charset="0"/>
              </a:rPr>
              <a:t>In this project I am using AE+LSTM+OMEGA</a:t>
            </a:r>
          </a:p>
          <a:p>
            <a:r>
              <a:rPr lang="en-US" sz="1800" dirty="0">
                <a:solidFill>
                  <a:schemeClr val="tx1"/>
                </a:solidFill>
                <a:latin typeface="Times New Roman" panose="02020603050405020304" pitchFamily="18" charset="0"/>
                <a:cs typeface="Times New Roman" panose="02020603050405020304" pitchFamily="18" charset="0"/>
              </a:rPr>
              <a:t>In future I combine this project with AE+LSTM+OMEGA+EW, </a:t>
            </a:r>
            <a:r>
              <a:rPr lang="en-US" sz="1800" dirty="0" err="1">
                <a:solidFill>
                  <a:schemeClr val="tx1"/>
                </a:solidFill>
                <a:latin typeface="Times New Roman" panose="02020603050405020304" pitchFamily="18" charset="0"/>
                <a:cs typeface="Times New Roman" panose="02020603050405020304" pitchFamily="18" charset="0"/>
              </a:rPr>
              <a:t>AE+LSTM+OMEGA+optimizer</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163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0389-0701-736B-105B-619680D33BC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9AB7A50-7B1B-83FA-B930-B7FC85304D99}"/>
              </a:ext>
            </a:extLst>
          </p:cNvPr>
          <p:cNvSpPr>
            <a:spLocks noGrp="1"/>
          </p:cNvSpPr>
          <p:nvPr>
            <p:ph idx="1"/>
          </p:nvPr>
        </p:nvSpPr>
        <p:spPr/>
        <p:txBody>
          <a:bodyPr/>
          <a:lstStyle/>
          <a:p>
            <a:pPr marL="100965" indent="346075" algn="just"/>
            <a:r>
              <a:rPr lang="en-US" sz="1800" b="0" i="0" dirty="0">
                <a:solidFill>
                  <a:schemeClr val="tx1"/>
                </a:solidFill>
                <a:effectLst/>
                <a:latin typeface="Times New Roman" panose="02020603050405020304" pitchFamily="18" charset="0"/>
              </a:rPr>
              <a:t>The first part is a Python script that calculates the risk and return for multiple portfolios consisting of different stocks. It defines a `Portfolio` class with methods to calculate individual stock returns and risks, as well as portfolio returns and risks. The code prompts the user to enter the number of portfolios and the details of each portfolio, and then calculates and stores the returns and risks in separate </a:t>
            </a:r>
            <a:r>
              <a:rPr lang="en-US" sz="1800" b="0" i="0" dirty="0" err="1">
                <a:solidFill>
                  <a:schemeClr val="tx1"/>
                </a:solidFill>
                <a:effectLst/>
                <a:latin typeface="Times New Roman" panose="02020603050405020304" pitchFamily="18" charset="0"/>
              </a:rPr>
              <a:t>DataFrames</a:t>
            </a:r>
            <a:r>
              <a:rPr lang="en-US" sz="1800" b="0" i="0" dirty="0">
                <a:solidFill>
                  <a:schemeClr val="tx1"/>
                </a:solidFill>
                <a:effectLst/>
                <a:latin typeface="Times New Roman" panose="02020603050405020304" pitchFamily="18" charset="0"/>
              </a:rPr>
              <a:t>.</a:t>
            </a:r>
            <a:endParaRPr lang="en-IN" sz="1800" b="1" i="1" dirty="0">
              <a:solidFill>
                <a:schemeClr val="tx1"/>
              </a:solidFill>
              <a:effectLst/>
              <a:latin typeface="Times New Roman" panose="02020603050405020304" pitchFamily="18" charset="0"/>
            </a:endParaRPr>
          </a:p>
          <a:p>
            <a:pPr marL="100965" indent="0">
              <a:buNone/>
            </a:pPr>
            <a:endParaRPr lang="en-IN" sz="1800" b="1" i="1" dirty="0">
              <a:solidFill>
                <a:schemeClr val="tx1"/>
              </a:solidFill>
              <a:effectLst/>
              <a:latin typeface="Times New Roman" panose="02020603050405020304" pitchFamily="18" charset="0"/>
            </a:endParaRPr>
          </a:p>
          <a:p>
            <a:pPr marL="100965" indent="346075"/>
            <a:r>
              <a:rPr lang="en-US" sz="1800" b="0" i="0" dirty="0">
                <a:solidFill>
                  <a:schemeClr val="tx1"/>
                </a:solidFill>
                <a:effectLst/>
                <a:latin typeface="Times New Roman" panose="02020603050405020304" pitchFamily="18" charset="0"/>
              </a:rPr>
              <a:t>The second part is an example of code for stock price prediction using an LSTM-based autoencoder and LSTM model. It downloads historical stock price data, preprocesses it, defines and trains the models, makes predictions, and evaluates the model's performance using mean squared error.</a:t>
            </a:r>
            <a:endParaRPr lang="en-IN" sz="1800" b="1" i="1" dirty="0">
              <a:solidFill>
                <a:schemeClr val="tx1"/>
              </a:solidFill>
              <a:effectLst/>
              <a:latin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22596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F008-735C-D145-04F2-C49ECDB60926}"/>
              </a:ext>
            </a:extLst>
          </p:cNvPr>
          <p:cNvSpPr>
            <a:spLocks noGrp="1"/>
          </p:cNvSpPr>
          <p:nvPr>
            <p:ph type="title"/>
          </p:nvPr>
        </p:nvSpPr>
        <p:spPr/>
        <p:txBody>
          <a:bodyPr>
            <a:normAutofit fontScale="90000"/>
          </a:bodyPr>
          <a:lstStyle/>
          <a:p>
            <a:r>
              <a:rPr lang="en-US" sz="4800" b="1" i="0" u="sng" dirty="0">
                <a:solidFill>
                  <a:srgbClr val="0000FF"/>
                </a:solidFill>
                <a:effectLst/>
                <a:latin typeface="Times New Roman" panose="02020603050405020304" pitchFamily="18" charset="0"/>
              </a:rPr>
              <a:t>REFERENCES</a:t>
            </a:r>
            <a:br>
              <a:rPr lang="en-IN" sz="4800" b="1" i="1" dirty="0">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CD57E63-AADF-0A92-7759-869F91E858EC}"/>
              </a:ext>
            </a:extLst>
          </p:cNvPr>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85000" lnSpcReduction="10000"/>
          </a:bodyPr>
          <a:lstStyle/>
          <a:p>
            <a:pPr marL="342900" lvl="0" indent="-342900" algn="just">
              <a:lnSpc>
                <a:spcPct val="150000"/>
              </a:lnSpc>
              <a:buFont typeface="+mj-lt"/>
              <a:buAutoNum type="arabicPeriod"/>
            </a:pPr>
            <a:r>
              <a:rPr lang="en-US" sz="1800" u="sng" dirty="0">
                <a:ln>
                  <a:noFill/>
                </a:ln>
                <a:solidFill>
                  <a:srgbClr val="4F81BD"/>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hlinkClick r:id="rId2"/>
              </a:rPr>
              <a:t>https://www.simplilearn.com/tutorials/deep-learning-tutorial/what-are-autoencoders-in-deep-learning</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800" u="sng" dirty="0">
                <a:ln>
                  <a:noFill/>
                </a:ln>
                <a:solidFill>
                  <a:srgbClr val="4F81BD"/>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hlinkClick r:id="rId3"/>
              </a:rPr>
              <a:t>https://www.wallstreetmojo.com/portfolio-optimization/</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800" u="sng" dirty="0">
                <a:ln>
                  <a:noFill/>
                </a:ln>
                <a:solidFill>
                  <a:srgbClr val="4F81BD"/>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hlinkClick r:id="rId4"/>
              </a:rPr>
              <a:t>https://cleartax.in/s/stock-market-analysis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800" u="sng" dirty="0">
                <a:ln>
                  <a:noFill/>
                </a:ln>
                <a:solidFill>
                  <a:srgbClr val="4F81BD"/>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hlinkClick r:id="rId5"/>
              </a:rPr>
              <a:t>https://www.tensorflow.org/api_docs/python/tf/keras/layers/LSTM</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800" u="sng" dirty="0">
                <a:ln>
                  <a:noFill/>
                </a:ln>
                <a:solidFill>
                  <a:srgbClr val="4F81BD"/>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hlinkClick r:id="rId6"/>
              </a:rPr>
              <a:t>https://towardsdatascience.com/omega-ml-deploying-data-machine-learning-pipelines-the-easy-way-a3d281569666</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800" u="sng" dirty="0">
                <a:ln>
                  <a:noFill/>
                </a:ln>
                <a:solidFill>
                  <a:srgbClr val="4F81BD"/>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hlinkClick r:id="rId7"/>
              </a:rPr>
              <a:t>https://finance.yahoo.com/?guccounter=1&amp;guce_referrer=aHR0cHM6Ly93d3cuZ29vZ2xlLmNvbS8&amp;guce_referrer_sig=AQAAAML8ULHkJD-unt1DB-e_yQRPH9yDdUXEVoHXlGosyGZzCi4M2GkZ0GRzeuYsRstQc5JfgLvalwdqQPU6gu7GL1iZQ0u3SJgKzIDqLTG2zTBuLhbqpmZoanW9083L-C51hIR19sZT2vcSa4XMJreSnOi73PhHhDbtyRdks7J9XVjX</a:t>
            </a:r>
            <a:endParaRPr lang="en-IN" sz="1800" dirty="0">
              <a:effectLst/>
              <a:latin typeface="Times New Roman" panose="02020603050405020304" pitchFamily="18" charset="0"/>
              <a:ea typeface="Times New Roman" panose="02020603050405020304" pitchFamily="18" charset="0"/>
            </a:endParaRPr>
          </a:p>
          <a:p>
            <a:pPr marL="3690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215453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2">
            <a:alpha val="83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D79412-262D-83B8-CAA4-C765A5411084}"/>
              </a:ext>
            </a:extLst>
          </p:cNvPr>
          <p:cNvSpPr/>
          <p:nvPr/>
        </p:nvSpPr>
        <p:spPr>
          <a:xfrm>
            <a:off x="3927265" y="2967335"/>
            <a:ext cx="4337470"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74500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05DA-2E9C-9590-A866-46A7A867B5DB}"/>
              </a:ext>
            </a:extLst>
          </p:cNvPr>
          <p:cNvSpPr>
            <a:spLocks noGrp="1"/>
          </p:cNvSpPr>
          <p:nvPr>
            <p:ph type="title"/>
          </p:nvPr>
        </p:nvSpPr>
        <p:spPr>
          <a:xfrm>
            <a:off x="939195" y="228600"/>
            <a:ext cx="10353762" cy="1257300"/>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28FB0D31-A402-165B-5C49-08313BD692AB}"/>
              </a:ext>
            </a:extLst>
          </p:cNvPr>
          <p:cNvSpPr>
            <a:spLocks noGrp="1"/>
          </p:cNvSpPr>
          <p:nvPr>
            <p:ph idx="1"/>
          </p:nvPr>
        </p:nvSpPr>
        <p:spPr>
          <a:xfrm>
            <a:off x="558800" y="1130300"/>
            <a:ext cx="11404600" cy="4660899"/>
          </a:xfrm>
        </p:spPr>
        <p:txBody>
          <a:bodyPr>
            <a:noAutofit/>
          </a:bodyPr>
          <a:lstStyle/>
          <a:p>
            <a:pPr>
              <a:lnSpc>
                <a:spcPct val="150000"/>
              </a:lnSpc>
            </a:pPr>
            <a:endParaRPr lang="en-US"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Portfolio optimization is an important part is maximizing expected return and minimizing risk. A better portfolio optimization model helps investors achieve higher expected returns under the same risk level. </a:t>
            </a:r>
          </a:p>
          <a:p>
            <a:pPr>
              <a:lnSpc>
                <a:spcPct val="150000"/>
              </a:lnSpc>
            </a:pPr>
            <a:r>
              <a:rPr lang="en-US" sz="1800" dirty="0">
                <a:effectLst/>
                <a:latin typeface="Times New Roman" panose="02020603050405020304" pitchFamily="18" charset="0"/>
                <a:ea typeface="Times New Roman" panose="02020603050405020304" pitchFamily="18" charset="0"/>
              </a:rPr>
              <a:t>This project  proposes a novel prediction-based portfolio optimization model. This model uses an autoencoder (AE) for feature extraction and long short term memory (LSTM) network to predict stock return, then predicted and historical returns are utilized to build a portfolio optimization model by advancing worst-case omega model. </a:t>
            </a:r>
          </a:p>
          <a:p>
            <a:pPr>
              <a:lnSpc>
                <a:spcPct val="150000"/>
              </a:lnSpc>
            </a:pPr>
            <a:r>
              <a:rPr lang="en-US" sz="1800" dirty="0">
                <a:effectLst/>
                <a:latin typeface="Times New Roman" panose="02020603050405020304" pitchFamily="18" charset="0"/>
                <a:ea typeface="Times New Roman" panose="02020603050405020304" pitchFamily="18" charset="0"/>
              </a:rPr>
              <a:t>An equally weighted portfolio is considered as a comparison to reveal the advantage of the worst-case omega model. </a:t>
            </a:r>
          </a:p>
          <a:p>
            <a:pPr>
              <a:lnSpc>
                <a:spcPct val="150000"/>
              </a:lnSpc>
            </a:pPr>
            <a:r>
              <a:rPr lang="en-US" sz="1800" dirty="0">
                <a:effectLst/>
                <a:latin typeface="Times New Roman" panose="02020603050405020304" pitchFamily="18" charset="0"/>
                <a:ea typeface="Times New Roman" panose="02020603050405020304" pitchFamily="18" charset="0"/>
              </a:rPr>
              <a:t>To find optimal portfolio optimization model by using AE+LSTM+OMEGA MODEL</a:t>
            </a:r>
          </a:p>
          <a:p>
            <a:pPr>
              <a:lnSpc>
                <a:spcPct val="150000"/>
              </a:lnSpc>
            </a:pPr>
            <a:endParaRPr lang="en-IN" sz="1800" dirty="0">
              <a:effectLst/>
              <a:latin typeface="Times New Roman" panose="02020603050405020304" pitchFamily="18" charset="0"/>
              <a:ea typeface="Times New Roman" panose="02020603050405020304" pitchFamily="18" charset="0"/>
            </a:endParaRPr>
          </a:p>
          <a:p>
            <a:endParaRPr lang="en-IN" sz="1600" dirty="0"/>
          </a:p>
        </p:txBody>
      </p:sp>
    </p:spTree>
    <p:extLst>
      <p:ext uri="{BB962C8B-B14F-4D97-AF65-F5344CB8AC3E}">
        <p14:creationId xmlns:p14="http://schemas.microsoft.com/office/powerpoint/2010/main" val="310403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0EBF-4903-BFB5-E258-14A38A0C7B8D}"/>
              </a:ext>
            </a:extLst>
          </p:cNvPr>
          <p:cNvSpPr>
            <a:spLocks noGrp="1"/>
          </p:cNvSpPr>
          <p:nvPr>
            <p:ph type="title"/>
          </p:nvPr>
        </p:nvSpPr>
        <p:spPr>
          <a:xfrm>
            <a:off x="862995" y="88900"/>
            <a:ext cx="10353762" cy="97790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F502FD5-D821-6BBC-D0A2-119282574513}"/>
              </a:ext>
            </a:extLst>
          </p:cNvPr>
          <p:cNvSpPr>
            <a:spLocks noGrp="1"/>
          </p:cNvSpPr>
          <p:nvPr>
            <p:ph idx="1"/>
          </p:nvPr>
        </p:nvSpPr>
        <p:spPr>
          <a:xfrm>
            <a:off x="279400" y="1117600"/>
            <a:ext cx="11506200" cy="5600700"/>
          </a:xfrm>
        </p:spPr>
        <p:txBody>
          <a:bodyPr>
            <a:noAutofit/>
          </a:bodyPr>
          <a:lstStyle/>
          <a:p>
            <a:pPr indent="0" algn="just">
              <a:buNone/>
            </a:pPr>
            <a:r>
              <a:rPr lang="en-US" sz="1800" dirty="0">
                <a:effectLst/>
                <a:latin typeface="Times New Roman" panose="02020603050405020304" pitchFamily="18" charset="0"/>
                <a:ea typeface="Times New Roman" panose="02020603050405020304" pitchFamily="18" charset="0"/>
              </a:rPr>
              <a:t>Utilizing ML models for stock return prediction and using predictive errors instead of historical returns in building portfolio optimization models.</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To further improve the out-of-sample performance of prediction-based portfolio optimization models, project proposes a new model called AE+LSTM+OMEGA.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This model combines an autoencoder (AE) for feature extraction, a long short-term memory (LSTM) network for stock return prediction, and the worst-case omega model for portfolio optimization.</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It applies AE for feature extraction, uses LSTM with extracted features to predict stock returns, selects stocks with higher predicted returns, and incorporates predictive errors in the worst-case omega model.</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The model generates multiple objective functions based on predicted and historical returns and converts them into a single objective using the linearity weighted method.</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This project aims to develop an improved prediction-based portfolio optimization model that integrates AE, LSTM, and the worst-case omega model. The model enhances stock selection, incorporates predictive errors, generates multiple objective functions, and demonstrates superior performance compared to existing models.</a:t>
            </a:r>
            <a:endParaRPr lang="en-IN" sz="1800" dirty="0">
              <a:effectLst/>
              <a:latin typeface="Times New Roman" panose="02020603050405020304" pitchFamily="18" charset="0"/>
              <a:ea typeface="Times New Roman" panose="02020603050405020304" pitchFamily="18" charset="0"/>
            </a:endParaRPr>
          </a:p>
          <a:p>
            <a:pPr marL="36900" indent="0">
              <a:buNone/>
            </a:pPr>
            <a:endParaRPr lang="en-IN" sz="1400" dirty="0"/>
          </a:p>
        </p:txBody>
      </p:sp>
    </p:spTree>
    <p:extLst>
      <p:ext uri="{BB962C8B-B14F-4D97-AF65-F5344CB8AC3E}">
        <p14:creationId xmlns:p14="http://schemas.microsoft.com/office/powerpoint/2010/main" val="68467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MODEL COMPARISON</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1362778637"/>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908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8B8D-7FFA-FEA8-6D26-01F44D20B51A}"/>
              </a:ext>
            </a:extLst>
          </p:cNvPr>
          <p:cNvSpPr>
            <a:spLocks noGrp="1"/>
          </p:cNvSpPr>
          <p:nvPr>
            <p:ph type="title"/>
          </p:nvPr>
        </p:nvSpPr>
        <p:spPr>
          <a:xfrm>
            <a:off x="3575713" y="259307"/>
            <a:ext cx="5358879" cy="706272"/>
          </a:xfrm>
        </p:spPr>
        <p:txBody>
          <a:bodyPr anchor="b">
            <a:noAutofit/>
          </a:bodyPr>
          <a:lstStyle/>
          <a:p>
            <a:r>
              <a:rPr lang="en-US" sz="4000" dirty="0"/>
              <a:t>Autoencoder</a:t>
            </a:r>
            <a:endParaRPr lang="en-IN" sz="4000" dirty="0"/>
          </a:p>
        </p:txBody>
      </p:sp>
      <p:sp>
        <p:nvSpPr>
          <p:cNvPr id="8" name="Slide Number Placeholder 3">
            <a:extLst>
              <a:ext uri="{FF2B5EF4-FFF2-40B4-BE49-F238E27FC236}">
                <a16:creationId xmlns:a16="http://schemas.microsoft.com/office/drawing/2014/main" id="{B9B2C28D-BEE7-7FA7-18CE-B843D5CA0B11}"/>
              </a:ext>
            </a:extLst>
          </p:cNvPr>
          <p:cNvSpPr>
            <a:spLocks noGrp="1"/>
          </p:cNvSpPr>
          <p:nvPr>
            <p:ph type="sldNum" sz="quarter" idx="12"/>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pic>
        <p:nvPicPr>
          <p:cNvPr id="5" name="Picture 4">
            <a:extLst>
              <a:ext uri="{FF2B5EF4-FFF2-40B4-BE49-F238E27FC236}">
                <a16:creationId xmlns:a16="http://schemas.microsoft.com/office/drawing/2014/main" id="{C73A344E-4804-0F24-8BD7-1D9513E840D8}"/>
              </a:ext>
            </a:extLst>
          </p:cNvPr>
          <p:cNvPicPr>
            <a:picLocks noChangeAspect="1"/>
          </p:cNvPicPr>
          <p:nvPr/>
        </p:nvPicPr>
        <p:blipFill>
          <a:blip r:embed="rId2"/>
          <a:stretch>
            <a:fillRect/>
          </a:stretch>
        </p:blipFill>
        <p:spPr>
          <a:xfrm>
            <a:off x="798844" y="1041401"/>
            <a:ext cx="10999456" cy="5334000"/>
          </a:xfrm>
          <a:prstGeom prst="rect">
            <a:avLst/>
          </a:prstGeom>
        </p:spPr>
      </p:pic>
    </p:spTree>
    <p:extLst>
      <p:ext uri="{BB962C8B-B14F-4D97-AF65-F5344CB8AC3E}">
        <p14:creationId xmlns:p14="http://schemas.microsoft.com/office/powerpoint/2010/main" val="201225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22257" y="239150"/>
            <a:ext cx="10881360" cy="590843"/>
          </a:xfrm>
        </p:spPr>
        <p:txBody>
          <a:bodyPr>
            <a:normAutofit fontScale="90000"/>
          </a:bodyPr>
          <a:lstStyle/>
          <a:p>
            <a:r>
              <a:rPr lang="en-US" dirty="0">
                <a:ln w="28575">
                  <a:noFill/>
                  <a:prstDash val="solid"/>
                </a:ln>
                <a:latin typeface="Tw Cen MT" panose="020B0602020104020603" pitchFamily="34" charset="77"/>
              </a:rPr>
              <a:t>Example</a:t>
            </a:r>
            <a:r>
              <a:rPr lang="en-US" sz="4000" b="1" spc="600" dirty="0">
                <a:ln w="28575">
                  <a:noFill/>
                  <a:prstDash val="solid"/>
                </a:ln>
                <a:solidFill>
                  <a:schemeClr val="bg1"/>
                </a:solidFill>
                <a:latin typeface="Tw Cen MT" panose="020B0602020104020603" pitchFamily="34" charset="77"/>
              </a:rPr>
              <a:t> </a:t>
            </a:r>
            <a:r>
              <a:rPr lang="en-US" sz="4000" b="1" spc="600" dirty="0">
                <a:ln w="28575">
                  <a:noFill/>
                  <a:prstDash val="solid"/>
                </a:ln>
                <a:solidFill>
                  <a:schemeClr val="tx1"/>
                </a:solidFill>
                <a:latin typeface="Tw Cen MT" panose="020B0602020104020603" pitchFamily="34" charset="77"/>
              </a:rPr>
              <a:t>of Auto encoder</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6</a:t>
            </a:fld>
            <a:endParaRPr lang="en-US" dirty="0"/>
          </a:p>
        </p:txBody>
      </p:sp>
      <p:pic>
        <p:nvPicPr>
          <p:cNvPr id="6" name="Content Placeholder 5">
            <a:extLst>
              <a:ext uri="{FF2B5EF4-FFF2-40B4-BE49-F238E27FC236}">
                <a16:creationId xmlns:a16="http://schemas.microsoft.com/office/drawing/2014/main" id="{1CBC689D-AF16-83B1-EC48-95EB61332222}"/>
              </a:ext>
            </a:extLst>
          </p:cNvPr>
          <p:cNvPicPr>
            <a:picLocks noGrp="1" noChangeAspect="1"/>
          </p:cNvPicPr>
          <p:nvPr>
            <p:ph idx="1"/>
          </p:nvPr>
        </p:nvPicPr>
        <p:blipFill rotWithShape="1">
          <a:blip r:embed="rId2"/>
          <a:srcRect b="9053"/>
          <a:stretch/>
        </p:blipFill>
        <p:spPr>
          <a:xfrm>
            <a:off x="656015" y="959449"/>
            <a:ext cx="5157931" cy="2343310"/>
          </a:xfrm>
        </p:spPr>
      </p:pic>
      <p:pic>
        <p:nvPicPr>
          <p:cNvPr id="9" name="Picture 8">
            <a:extLst>
              <a:ext uri="{FF2B5EF4-FFF2-40B4-BE49-F238E27FC236}">
                <a16:creationId xmlns:a16="http://schemas.microsoft.com/office/drawing/2014/main" id="{80288204-7F1D-7463-0974-760509DBD4E7}"/>
              </a:ext>
            </a:extLst>
          </p:cNvPr>
          <p:cNvPicPr>
            <a:picLocks noChangeAspect="1"/>
          </p:cNvPicPr>
          <p:nvPr/>
        </p:nvPicPr>
        <p:blipFill rotWithShape="1">
          <a:blip r:embed="rId3"/>
          <a:srcRect b="9306"/>
          <a:stretch/>
        </p:blipFill>
        <p:spPr>
          <a:xfrm>
            <a:off x="5905668" y="3393866"/>
            <a:ext cx="6083699" cy="2911400"/>
          </a:xfrm>
          <a:prstGeom prst="rect">
            <a:avLst/>
          </a:prstGeom>
        </p:spPr>
      </p:pic>
      <p:sp>
        <p:nvSpPr>
          <p:cNvPr id="4" name="TextBox 3">
            <a:extLst>
              <a:ext uri="{FF2B5EF4-FFF2-40B4-BE49-F238E27FC236}">
                <a16:creationId xmlns:a16="http://schemas.microsoft.com/office/drawing/2014/main" id="{19FAF1D0-BB26-4C30-0DBF-73729807FFFC}"/>
              </a:ext>
            </a:extLst>
          </p:cNvPr>
          <p:cNvSpPr txBox="1"/>
          <p:nvPr/>
        </p:nvSpPr>
        <p:spPr>
          <a:xfrm>
            <a:off x="5827594" y="832514"/>
            <a:ext cx="4602991" cy="646331"/>
          </a:xfrm>
          <a:prstGeom prst="rect">
            <a:avLst/>
          </a:prstGeom>
          <a:noFill/>
        </p:spPr>
        <p:txBody>
          <a:bodyPr wrap="none" rtlCol="0">
            <a:spAutoFit/>
          </a:bodyPr>
          <a:lstStyle/>
          <a:p>
            <a:r>
              <a:rPr lang="en-US" sz="3600" b="1" dirty="0">
                <a:solidFill>
                  <a:schemeClr val="accent1">
                    <a:lumMod val="20000"/>
                    <a:lumOff val="80000"/>
                  </a:schemeClr>
                </a:solidFill>
              </a:rPr>
              <a:t>Input and output of AE</a:t>
            </a:r>
            <a:endParaRPr lang="en-IN" sz="3600" b="1" dirty="0">
              <a:solidFill>
                <a:schemeClr val="accent1">
                  <a:lumMod val="20000"/>
                  <a:lumOff val="80000"/>
                </a:schemeClr>
              </a:solidFill>
            </a:endParaRPr>
          </a:p>
        </p:txBody>
      </p:sp>
      <p:sp>
        <p:nvSpPr>
          <p:cNvPr id="8" name="TextBox 7">
            <a:extLst>
              <a:ext uri="{FF2B5EF4-FFF2-40B4-BE49-F238E27FC236}">
                <a16:creationId xmlns:a16="http://schemas.microsoft.com/office/drawing/2014/main" id="{4BEC6580-70BE-71AA-0A8E-C9030B4AA12C}"/>
              </a:ext>
            </a:extLst>
          </p:cNvPr>
          <p:cNvSpPr txBox="1"/>
          <p:nvPr/>
        </p:nvSpPr>
        <p:spPr>
          <a:xfrm>
            <a:off x="586854" y="5063738"/>
            <a:ext cx="5186149" cy="1200329"/>
          </a:xfrm>
          <a:prstGeom prst="rect">
            <a:avLst/>
          </a:prstGeom>
          <a:noFill/>
        </p:spPr>
        <p:txBody>
          <a:bodyPr wrap="square">
            <a:spAutoFit/>
          </a:bodyPr>
          <a:lstStyle/>
          <a:p>
            <a:r>
              <a:rPr lang="en-US" sz="3600" b="1" dirty="0">
                <a:solidFill>
                  <a:schemeClr val="accent1">
                    <a:lumMod val="20000"/>
                    <a:lumOff val="80000"/>
                  </a:schemeClr>
                </a:solidFill>
              </a:rPr>
              <a:t>Image and it’s Semantic Segmented Output</a:t>
            </a:r>
            <a:endParaRPr lang="en-IN" sz="3600" b="1" dirty="0">
              <a:solidFill>
                <a:schemeClr val="accent1">
                  <a:lumMod val="20000"/>
                  <a:lumOff val="80000"/>
                </a:schemeClr>
              </a:solidFill>
            </a:endParaRPr>
          </a:p>
        </p:txBody>
      </p:sp>
    </p:spTree>
    <p:extLst>
      <p:ext uri="{BB962C8B-B14F-4D97-AF65-F5344CB8AC3E}">
        <p14:creationId xmlns:p14="http://schemas.microsoft.com/office/powerpoint/2010/main" val="234660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8B8D-7FFA-FEA8-6D26-01F44D20B51A}"/>
              </a:ext>
            </a:extLst>
          </p:cNvPr>
          <p:cNvSpPr>
            <a:spLocks noGrp="1"/>
          </p:cNvSpPr>
          <p:nvPr>
            <p:ph type="title"/>
          </p:nvPr>
        </p:nvSpPr>
        <p:spPr>
          <a:xfrm>
            <a:off x="850392" y="832104"/>
            <a:ext cx="10881360" cy="1069848"/>
          </a:xfrm>
        </p:spPr>
        <p:txBody>
          <a:bodyPr anchor="ctr">
            <a:normAutofit/>
          </a:bodyPr>
          <a:lstStyle/>
          <a:p>
            <a:r>
              <a:rPr lang="en-IN" i="0" cap="none">
                <a:effectLst/>
              </a:rPr>
              <a:t>LONG SHORT-TERM MEMORY </a:t>
            </a:r>
            <a:r>
              <a:rPr lang="en-US"/>
              <a:t>(LSTM)</a:t>
            </a:r>
            <a:endParaRPr lang="en-IN"/>
          </a:p>
        </p:txBody>
      </p:sp>
      <p:pic>
        <p:nvPicPr>
          <p:cNvPr id="2052" name="Picture 4" descr="LSTM Architecture | Understanding the LSTM Architecture">
            <a:extLst>
              <a:ext uri="{FF2B5EF4-FFF2-40B4-BE49-F238E27FC236}">
                <a16:creationId xmlns:a16="http://schemas.microsoft.com/office/drawing/2014/main" id="{D6D23DFF-AF40-B985-F038-6BCEC346D8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1814513"/>
            <a:ext cx="5181600" cy="4214812"/>
          </a:xfrm>
          <a:prstGeom prst="rect">
            <a:avLst/>
          </a:prstGeom>
          <a:solidFill>
            <a:srgbClr val="FFFFFF"/>
          </a:solidFill>
        </p:spPr>
      </p:pic>
      <p:pic>
        <p:nvPicPr>
          <p:cNvPr id="1026" name="Picture 2" descr="Predicting stock market index using LSTM - ScienceDirect">
            <a:extLst>
              <a:ext uri="{FF2B5EF4-FFF2-40B4-BE49-F238E27FC236}">
                <a16:creationId xmlns:a16="http://schemas.microsoft.com/office/drawing/2014/main" id="{99DB5AE5-1525-8102-B1D7-E35800AA4F4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72200" y="1857375"/>
            <a:ext cx="5181600" cy="4171950"/>
          </a:xfrm>
          <a:prstGeom prst="rect">
            <a:avLst/>
          </a:prstGeom>
          <a:solidFill>
            <a:srgbClr val="FFFFFF"/>
          </a:solidFill>
        </p:spPr>
      </p:pic>
      <p:sp>
        <p:nvSpPr>
          <p:cNvPr id="8" name="Slide Number Placeholder 3">
            <a:extLst>
              <a:ext uri="{FF2B5EF4-FFF2-40B4-BE49-F238E27FC236}">
                <a16:creationId xmlns:a16="http://schemas.microsoft.com/office/drawing/2014/main" id="{B9B2C28D-BEE7-7FA7-18CE-B843D5CA0B11}"/>
              </a:ext>
            </a:extLst>
          </p:cNvPr>
          <p:cNvSpPr>
            <a:spLocks noGrp="1"/>
          </p:cNvSpPr>
          <p:nvPr>
            <p:ph type="sldNum" sz="quarter" idx="12"/>
          </p:nvPr>
        </p:nvSpPr>
        <p:spPr>
          <a:xfrm>
            <a:off x="329184" y="411480"/>
            <a:ext cx="521208" cy="310896"/>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Tree>
    <p:extLst>
      <p:ext uri="{BB962C8B-B14F-4D97-AF65-F5344CB8AC3E}">
        <p14:creationId xmlns:p14="http://schemas.microsoft.com/office/powerpoint/2010/main" val="3799937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E1A7D-9D98-CF90-20C7-03CBB3784CF9}"/>
              </a:ext>
            </a:extLst>
          </p:cNvPr>
          <p:cNvSpPr>
            <a:spLocks noGrp="1"/>
          </p:cNvSpPr>
          <p:nvPr>
            <p:ph type="title"/>
          </p:nvPr>
        </p:nvSpPr>
        <p:spPr>
          <a:xfrm>
            <a:off x="761395" y="101600"/>
            <a:ext cx="10353762" cy="952500"/>
          </a:xfrm>
        </p:spPr>
        <p:txBody>
          <a:bodyPr>
            <a:noAutofit/>
          </a:bodyPr>
          <a:lstStyle/>
          <a:p>
            <a:br>
              <a:rPr lang="en-US" sz="2000" b="1" dirty="0">
                <a:effectLst/>
                <a:latin typeface="Times New Roman" panose="02020603050405020304" pitchFamily="18" charset="0"/>
                <a:ea typeface="Times New Roman" panose="02020603050405020304" pitchFamily="18" charset="0"/>
              </a:rPr>
            </a:br>
            <a:r>
              <a:rPr lang="en-US" sz="2000" b="1" dirty="0">
                <a:effectLst/>
                <a:latin typeface="Times New Roman" panose="02020603050405020304" pitchFamily="18" charset="0"/>
                <a:ea typeface="Times New Roman" panose="02020603050405020304" pitchFamily="18" charset="0"/>
              </a:rPr>
              <a:t>METHODOLOGY</a:t>
            </a:r>
            <a:br>
              <a:rPr lang="en-IN" sz="2000" dirty="0">
                <a:effectLst/>
                <a:latin typeface="Times New Roman" panose="02020603050405020304" pitchFamily="18" charset="0"/>
                <a:ea typeface="Times New Roman" panose="02020603050405020304" pitchFamily="18" charset="0"/>
              </a:rPr>
            </a:br>
            <a:r>
              <a:rPr lang="en-US" sz="2000" b="1" dirty="0">
                <a:effectLst/>
                <a:latin typeface="Times New Roman" panose="02020603050405020304" pitchFamily="18" charset="0"/>
                <a:ea typeface="Times New Roman" panose="02020603050405020304" pitchFamily="18" charset="0"/>
              </a:rPr>
              <a:t> </a:t>
            </a:r>
            <a:br>
              <a:rPr lang="en-IN" sz="2000" dirty="0">
                <a:effectLst/>
                <a:latin typeface="Times New Roman" panose="02020603050405020304" pitchFamily="18" charset="0"/>
                <a:ea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5F89FCC4-8E55-8E1E-4815-5BBB030CBA14}"/>
              </a:ext>
            </a:extLst>
          </p:cNvPr>
          <p:cNvSpPr>
            <a:spLocks noGrp="1"/>
          </p:cNvSpPr>
          <p:nvPr>
            <p:ph idx="1"/>
          </p:nvPr>
        </p:nvSpPr>
        <p:spPr>
          <a:xfrm>
            <a:off x="723900" y="774700"/>
            <a:ext cx="10543657" cy="5016499"/>
          </a:xfrm>
        </p:spPr>
        <p:txBody>
          <a:bodyPr>
            <a:noAutofit/>
          </a:bodyPr>
          <a:lstStyle/>
          <a:p>
            <a:pPr indent="0" algn="just">
              <a:lnSpc>
                <a:spcPct val="150000"/>
              </a:lnSpc>
              <a:buNone/>
            </a:pPr>
            <a:endParaRPr lang="en-US" sz="1800" dirty="0">
              <a:solidFill>
                <a:schemeClr val="tx1"/>
              </a:solidFill>
              <a:effectLst/>
              <a:latin typeface="Times New Roman" panose="02020603050405020304" pitchFamily="18" charset="0"/>
              <a:ea typeface="Times New Roman" panose="02020603050405020304" pitchFamily="18" charset="0"/>
            </a:endParaRPr>
          </a:p>
          <a:p>
            <a:pPr indent="0" algn="just">
              <a:lnSpc>
                <a:spcPct val="150000"/>
              </a:lnSpc>
              <a:buNone/>
            </a:pPr>
            <a:r>
              <a:rPr lang="en-US" sz="1800" dirty="0">
                <a:solidFill>
                  <a:schemeClr val="tx1"/>
                </a:solidFill>
                <a:effectLst/>
                <a:latin typeface="Times New Roman" panose="02020603050405020304" pitchFamily="18" charset="0"/>
                <a:ea typeface="Times New Roman" panose="02020603050405020304" pitchFamily="18" charset="0"/>
              </a:rPr>
              <a:t>It defines a class called `Portfolio` that represents a portfolio of stocks. The class has methods to calculate the risk and return for individual stocks .</a:t>
            </a:r>
            <a:endParaRPr lang="en-IN"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The `</a:t>
            </a:r>
            <a:r>
              <a:rPr lang="en-US" sz="1800" dirty="0" err="1">
                <a:solidFill>
                  <a:schemeClr val="tx1"/>
                </a:solidFill>
                <a:effectLst/>
                <a:latin typeface="Times New Roman" panose="02020603050405020304" pitchFamily="18" charset="0"/>
                <a:ea typeface="Times New Roman" panose="02020603050405020304" pitchFamily="18" charset="0"/>
              </a:rPr>
              <a:t>risk_return_individual</a:t>
            </a:r>
            <a:r>
              <a:rPr lang="en-US" sz="1800" dirty="0">
                <a:solidFill>
                  <a:schemeClr val="tx1"/>
                </a:solidFill>
                <a:effectLst/>
                <a:latin typeface="Times New Roman" panose="02020603050405020304" pitchFamily="18" charset="0"/>
                <a:ea typeface="Times New Roman" panose="02020603050405020304" pitchFamily="18" charset="0"/>
              </a:rPr>
              <a:t>()` method takes in the ticker symbols of the stocks in the portfolio, downloads the historical price data using `</a:t>
            </a:r>
            <a:r>
              <a:rPr lang="en-US" sz="1800" dirty="0" err="1">
                <a:solidFill>
                  <a:schemeClr val="tx1"/>
                </a:solidFill>
                <a:effectLst/>
                <a:latin typeface="Times New Roman" panose="02020603050405020304" pitchFamily="18" charset="0"/>
                <a:ea typeface="Times New Roman" panose="02020603050405020304" pitchFamily="18" charset="0"/>
              </a:rPr>
              <a:t>yfinance</a:t>
            </a:r>
            <a:r>
              <a:rPr lang="en-US" sz="1800" dirty="0">
                <a:solidFill>
                  <a:schemeClr val="tx1"/>
                </a:solidFill>
                <a:effectLst/>
                <a:latin typeface="Times New Roman" panose="02020603050405020304" pitchFamily="18" charset="0"/>
                <a:ea typeface="Times New Roman" panose="02020603050405020304" pitchFamily="18" charset="0"/>
              </a:rPr>
              <a:t>`, calculates the daily returns for each stock, and then calculates the expected returns and risk (standard deviation of returns) for each stock. It stores the individual returns and risks in `</a:t>
            </a:r>
            <a:r>
              <a:rPr lang="en-US" sz="1800" dirty="0" err="1">
                <a:solidFill>
                  <a:schemeClr val="tx1"/>
                </a:solidFill>
                <a:effectLst/>
                <a:latin typeface="Times New Roman" panose="02020603050405020304" pitchFamily="18" charset="0"/>
                <a:ea typeface="Times New Roman" panose="02020603050405020304" pitchFamily="18" charset="0"/>
              </a:rPr>
              <a:t>indi_ret</a:t>
            </a:r>
            <a:r>
              <a:rPr lang="en-US" sz="1800" dirty="0">
                <a:solidFill>
                  <a:schemeClr val="tx1"/>
                </a:solidFill>
                <a:effectLst/>
                <a:latin typeface="Times New Roman" panose="02020603050405020304" pitchFamily="18" charset="0"/>
                <a:ea typeface="Times New Roman" panose="02020603050405020304" pitchFamily="18" charset="0"/>
              </a:rPr>
              <a:t>` and `</a:t>
            </a:r>
            <a:r>
              <a:rPr lang="en-US" sz="1800" dirty="0" err="1">
                <a:solidFill>
                  <a:schemeClr val="tx1"/>
                </a:solidFill>
                <a:effectLst/>
                <a:latin typeface="Times New Roman" panose="02020603050405020304" pitchFamily="18" charset="0"/>
                <a:ea typeface="Times New Roman" panose="02020603050405020304" pitchFamily="18" charset="0"/>
              </a:rPr>
              <a:t>indi_risk</a:t>
            </a:r>
            <a:r>
              <a:rPr lang="en-US" sz="1800" dirty="0">
                <a:solidFill>
                  <a:schemeClr val="tx1"/>
                </a:solidFill>
                <a:effectLst/>
                <a:latin typeface="Times New Roman" panose="02020603050405020304" pitchFamily="18" charset="0"/>
                <a:ea typeface="Times New Roman" panose="02020603050405020304" pitchFamily="18" charset="0"/>
              </a:rPr>
              <a:t>` lists, respectively. </a:t>
            </a:r>
          </a:p>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The `</a:t>
            </a:r>
            <a:r>
              <a:rPr lang="en-US" sz="1800" dirty="0" err="1">
                <a:solidFill>
                  <a:schemeClr val="tx1"/>
                </a:solidFill>
                <a:effectLst/>
                <a:latin typeface="Times New Roman" panose="02020603050405020304" pitchFamily="18" charset="0"/>
                <a:ea typeface="Times New Roman" panose="02020603050405020304" pitchFamily="18" charset="0"/>
              </a:rPr>
              <a:t>portfolio_return</a:t>
            </a:r>
            <a:r>
              <a:rPr lang="en-US" sz="1800" dirty="0">
                <a:solidFill>
                  <a:schemeClr val="tx1"/>
                </a:solidFill>
                <a:effectLst/>
                <a:latin typeface="Times New Roman" panose="02020603050405020304" pitchFamily="18" charset="0"/>
                <a:ea typeface="Times New Roman" panose="02020603050405020304" pitchFamily="18" charset="0"/>
              </a:rPr>
              <a:t>()` method calculates the expected return for the portfolio by multiplying the weights of each stock with their respective expected returns and summing them up. The portfolio return is stored in the `</a:t>
            </a:r>
            <a:r>
              <a:rPr lang="en-US" sz="1800" dirty="0" err="1">
                <a:solidFill>
                  <a:schemeClr val="tx1"/>
                </a:solidFill>
                <a:effectLst/>
                <a:latin typeface="Times New Roman" panose="02020603050405020304" pitchFamily="18" charset="0"/>
                <a:ea typeface="Times New Roman" panose="02020603050405020304" pitchFamily="18" charset="0"/>
              </a:rPr>
              <a:t>port_ret</a:t>
            </a:r>
            <a:r>
              <a:rPr lang="en-US" sz="1800" dirty="0">
                <a:solidFill>
                  <a:schemeClr val="tx1"/>
                </a:solidFill>
                <a:effectLst/>
                <a:latin typeface="Times New Roman" panose="02020603050405020304" pitchFamily="18" charset="0"/>
                <a:ea typeface="Times New Roman" panose="02020603050405020304" pitchFamily="18" charset="0"/>
              </a:rPr>
              <a:t>` list.</a:t>
            </a:r>
          </a:p>
          <a:p>
            <a:pPr algn="just">
              <a:lnSpc>
                <a:spcPct val="150000"/>
              </a:lnSpc>
            </a:pPr>
            <a:endParaRPr lang="en-IN" sz="1800" dirty="0">
              <a:solidFill>
                <a:schemeClr val="tx1"/>
              </a:solidFill>
            </a:endParaRPr>
          </a:p>
        </p:txBody>
      </p:sp>
    </p:spTree>
    <p:extLst>
      <p:ext uri="{BB962C8B-B14F-4D97-AF65-F5344CB8AC3E}">
        <p14:creationId xmlns:p14="http://schemas.microsoft.com/office/powerpoint/2010/main" val="1001409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BE34D1-7F83-6A6E-7968-C44AAD4218FF}"/>
              </a:ext>
            </a:extLst>
          </p:cNvPr>
          <p:cNvSpPr>
            <a:spLocks noGrp="1"/>
          </p:cNvSpPr>
          <p:nvPr>
            <p:ph idx="1"/>
          </p:nvPr>
        </p:nvSpPr>
        <p:spPr>
          <a:xfrm>
            <a:off x="545494" y="412750"/>
            <a:ext cx="11214705" cy="5619750"/>
          </a:xfrm>
        </p:spPr>
        <p:txBody>
          <a:bodyPr>
            <a:normAutofit/>
          </a:bodyPr>
          <a:lstStyle/>
          <a:p>
            <a:pPr algn="just">
              <a:lnSpc>
                <a:spcPct val="150000"/>
              </a:lnSpc>
            </a:pPr>
            <a:endParaRPr lang="en-IN" sz="24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2400" dirty="0">
                <a:solidFill>
                  <a:schemeClr val="tx1"/>
                </a:solidFill>
                <a:effectLst/>
                <a:latin typeface="Times New Roman" panose="02020603050405020304" pitchFamily="18" charset="0"/>
                <a:ea typeface="Times New Roman" panose="02020603050405020304" pitchFamily="18" charset="0"/>
              </a:rPr>
              <a:t> 	</a:t>
            </a:r>
            <a:r>
              <a:rPr lang="en-US" sz="380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The `</a:t>
            </a:r>
            <a:r>
              <a:rPr lang="en-US" sz="1800" dirty="0" err="1">
                <a:solidFill>
                  <a:schemeClr val="tx1"/>
                </a:solidFill>
                <a:effectLst/>
                <a:latin typeface="Times New Roman" panose="02020603050405020304" pitchFamily="18" charset="0"/>
                <a:ea typeface="Times New Roman" panose="02020603050405020304" pitchFamily="18" charset="0"/>
              </a:rPr>
              <a:t>portfolio_risk</a:t>
            </a:r>
            <a:r>
              <a:rPr lang="en-US" sz="1800" dirty="0">
                <a:solidFill>
                  <a:schemeClr val="tx1"/>
                </a:solidFill>
                <a:effectLst/>
                <a:latin typeface="Times New Roman" panose="02020603050405020304" pitchFamily="18" charset="0"/>
                <a:ea typeface="Times New Roman" panose="02020603050405020304" pitchFamily="18" charset="0"/>
              </a:rPr>
              <a:t>()` method calculates the portfolio risk using the formula: sqrt(w1^2 * σ1^2 + w2^2 * σ2^2 + ... + 2 * w1 * w2 * Cov1,2 + ...), where </a:t>
            </a:r>
            <a:r>
              <a:rPr lang="en-US" sz="1800" dirty="0" err="1">
                <a:solidFill>
                  <a:schemeClr val="tx1"/>
                </a:solidFill>
                <a:effectLst/>
                <a:latin typeface="Times New Roman" panose="02020603050405020304" pitchFamily="18" charset="0"/>
                <a:ea typeface="Times New Roman" panose="02020603050405020304" pitchFamily="18" charset="0"/>
              </a:rPr>
              <a:t>wi</a:t>
            </a:r>
            <a:r>
              <a:rPr lang="en-US" sz="1800" dirty="0">
                <a:solidFill>
                  <a:schemeClr val="tx1"/>
                </a:solidFill>
                <a:effectLst/>
                <a:latin typeface="Times New Roman" panose="02020603050405020304" pitchFamily="18" charset="0"/>
                <a:ea typeface="Times New Roman" panose="02020603050405020304" pitchFamily="18" charset="0"/>
              </a:rPr>
              <a:t> is the weight of the </a:t>
            </a:r>
            <a:r>
              <a:rPr lang="en-US" sz="1800" dirty="0" err="1">
                <a:solidFill>
                  <a:schemeClr val="tx1"/>
                </a:solidFill>
                <a:effectLst/>
                <a:latin typeface="Times New Roman" panose="02020603050405020304" pitchFamily="18" charset="0"/>
                <a:ea typeface="Times New Roman" panose="02020603050405020304" pitchFamily="18" charset="0"/>
              </a:rPr>
              <a:t>ith</a:t>
            </a:r>
            <a:r>
              <a:rPr lang="en-US" sz="1800" dirty="0">
                <a:solidFill>
                  <a:schemeClr val="tx1"/>
                </a:solidFill>
                <a:effectLst/>
                <a:latin typeface="Times New Roman" panose="02020603050405020304" pitchFamily="18" charset="0"/>
                <a:ea typeface="Times New Roman" panose="02020603050405020304" pitchFamily="18" charset="0"/>
              </a:rPr>
              <a:t> stock, </a:t>
            </a:r>
            <a:r>
              <a:rPr lang="en-US" sz="1800" dirty="0" err="1">
                <a:solidFill>
                  <a:schemeClr val="tx1"/>
                </a:solidFill>
                <a:effectLst/>
                <a:latin typeface="Times New Roman" panose="02020603050405020304" pitchFamily="18" charset="0"/>
                <a:ea typeface="Times New Roman" panose="02020603050405020304" pitchFamily="18" charset="0"/>
              </a:rPr>
              <a:t>σi</a:t>
            </a:r>
            <a:r>
              <a:rPr lang="en-US" sz="1800" dirty="0">
                <a:solidFill>
                  <a:schemeClr val="tx1"/>
                </a:solidFill>
                <a:effectLst/>
                <a:latin typeface="Times New Roman" panose="02020603050405020304" pitchFamily="18" charset="0"/>
                <a:ea typeface="Times New Roman" panose="02020603050405020304" pitchFamily="18" charset="0"/>
              </a:rPr>
              <a:t> is the risk (standard deviation) of the </a:t>
            </a:r>
            <a:r>
              <a:rPr lang="en-US" sz="1800" dirty="0" err="1">
                <a:solidFill>
                  <a:schemeClr val="tx1"/>
                </a:solidFill>
                <a:effectLst/>
                <a:latin typeface="Times New Roman" panose="02020603050405020304" pitchFamily="18" charset="0"/>
                <a:ea typeface="Times New Roman" panose="02020603050405020304" pitchFamily="18" charset="0"/>
              </a:rPr>
              <a:t>ith</a:t>
            </a:r>
            <a:r>
              <a:rPr lang="en-US" sz="1800" dirty="0">
                <a:solidFill>
                  <a:schemeClr val="tx1"/>
                </a:solidFill>
                <a:effectLst/>
                <a:latin typeface="Times New Roman" panose="02020603050405020304" pitchFamily="18" charset="0"/>
                <a:ea typeface="Times New Roman" panose="02020603050405020304" pitchFamily="18" charset="0"/>
              </a:rPr>
              <a:t> stock, and Cov1,2 is the covariance between stocks 1 and 2. It uses a covariance matrix to calculate the covariances between stocks. The portfolio risk is stored in the `</a:t>
            </a:r>
            <a:r>
              <a:rPr lang="en-US" sz="1800" dirty="0" err="1">
                <a:solidFill>
                  <a:schemeClr val="tx1"/>
                </a:solidFill>
                <a:effectLst/>
                <a:latin typeface="Times New Roman" panose="02020603050405020304" pitchFamily="18" charset="0"/>
                <a:ea typeface="Times New Roman" panose="02020603050405020304" pitchFamily="18" charset="0"/>
              </a:rPr>
              <a:t>portfo_risk</a:t>
            </a:r>
            <a:r>
              <a:rPr lang="en-US" sz="1800" dirty="0">
                <a:solidFill>
                  <a:schemeClr val="tx1"/>
                </a:solidFill>
                <a:effectLst/>
                <a:latin typeface="Times New Roman" panose="02020603050405020304" pitchFamily="18" charset="0"/>
                <a:ea typeface="Times New Roman" panose="02020603050405020304" pitchFamily="18" charset="0"/>
              </a:rPr>
              <a:t>` list.</a:t>
            </a:r>
            <a:endParaRPr lang="en-IN" sz="1800" dirty="0">
              <a:solidFill>
                <a:schemeClr val="tx1"/>
              </a:solidFill>
              <a:effectLst/>
              <a:latin typeface="Times New Roman" panose="02020603050405020304" pitchFamily="18" charset="0"/>
              <a:ea typeface="Times New Roman" panose="02020603050405020304" pitchFamily="18" charset="0"/>
            </a:endParaRPr>
          </a:p>
          <a:p>
            <a:pPr indent="457200"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The code then prompts the user to enter the number of portfolios to be evaluated (`</a:t>
            </a:r>
            <a:r>
              <a:rPr lang="en-US" sz="1800" dirty="0" err="1">
                <a:solidFill>
                  <a:schemeClr val="tx1"/>
                </a:solidFill>
                <a:effectLst/>
                <a:latin typeface="Times New Roman" panose="02020603050405020304" pitchFamily="18" charset="0"/>
                <a:ea typeface="Times New Roman" panose="02020603050405020304" pitchFamily="18" charset="0"/>
              </a:rPr>
              <a:t>get_por</a:t>
            </a:r>
            <a:r>
              <a:rPr lang="en-US" sz="1800" dirty="0">
                <a:solidFill>
                  <a:schemeClr val="tx1"/>
                </a:solidFill>
                <a:effectLst/>
                <a:latin typeface="Times New Roman" panose="02020603050405020304" pitchFamily="18" charset="0"/>
                <a:ea typeface="Times New Roman" panose="02020603050405020304" pitchFamily="18" charset="0"/>
              </a:rPr>
              <a:t>`). For each portfolio, it asks for the number of companies in the portfolio (`</a:t>
            </a:r>
            <a:r>
              <a:rPr lang="en-US" sz="1800" dirty="0" err="1">
                <a:solidFill>
                  <a:schemeClr val="tx1"/>
                </a:solidFill>
                <a:effectLst/>
                <a:latin typeface="Times New Roman" panose="02020603050405020304" pitchFamily="18" charset="0"/>
                <a:ea typeface="Times New Roman" panose="02020603050405020304" pitchFamily="18" charset="0"/>
              </a:rPr>
              <a:t>n_companies</a:t>
            </a:r>
            <a:r>
              <a:rPr lang="en-US" sz="1800" dirty="0">
                <a:solidFill>
                  <a:schemeClr val="tx1"/>
                </a:solidFill>
                <a:effectLst/>
                <a:latin typeface="Times New Roman" panose="02020603050405020304" pitchFamily="18" charset="0"/>
                <a:ea typeface="Times New Roman" panose="02020603050405020304" pitchFamily="18" charset="0"/>
              </a:rPr>
              <a:t>`), the ticker symbols of the companies, and the weights assigned to each company. It creates a `Portfolio` object for each portfolio and calculates the portfolio return and risk.</a:t>
            </a:r>
            <a:endParaRPr lang="en-IN"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endParaRPr lang="en-IN" sz="380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257005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{9918F8C7-56F1-4276-BC7B-0EBFBE6AFD40}tf12214701_win32</Template>
  <TotalTime>243</TotalTime>
  <Words>1454</Words>
  <Application>Microsoft Office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Goudy Old Style</vt:lpstr>
      <vt:lpstr>Times New Roman</vt:lpstr>
      <vt:lpstr>Tw Cen MT</vt:lpstr>
      <vt:lpstr>Wingdings 2</vt:lpstr>
      <vt:lpstr>SlateVTI</vt:lpstr>
      <vt:lpstr>A Novel Prediction Based Portfolio Optimization Model Using Deep Learning</vt:lpstr>
      <vt:lpstr>ABSTRACT</vt:lpstr>
      <vt:lpstr>INTRODUCTION</vt:lpstr>
      <vt:lpstr>MODEL COMPARISON</vt:lpstr>
      <vt:lpstr>Autoencoder</vt:lpstr>
      <vt:lpstr>Example of Auto encoder</vt:lpstr>
      <vt:lpstr>LONG SHORT-TERM MEMORY (LSTM)</vt:lpstr>
      <vt:lpstr> METHODOLOGY   </vt:lpstr>
      <vt:lpstr>PowerPoint Presentation</vt:lpstr>
      <vt:lpstr>PowerPoint Presentation</vt:lpstr>
      <vt:lpstr>PowerPoint Presentation</vt:lpstr>
      <vt:lpstr>RESULTS  &amp;  DISCUSSION </vt:lpstr>
      <vt:lpstr>PowerPoint Presentation</vt:lpstr>
      <vt:lpstr> Challenges &amp; Limitation </vt:lpstr>
      <vt:lpstr>Future Work</vt:lpstr>
      <vt:lpstr>CONCLUSION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Prediction Based Portfolio Optimization Model Using Deep Learning</dc:title>
  <dc:creator>g narayanan</dc:creator>
  <cp:lastModifiedBy>g narayanan</cp:lastModifiedBy>
  <cp:revision>3</cp:revision>
  <dcterms:created xsi:type="dcterms:W3CDTF">2023-05-28T23:50:40Z</dcterms:created>
  <dcterms:modified xsi:type="dcterms:W3CDTF">2023-05-29T07:30:08Z</dcterms:modified>
</cp:coreProperties>
</file>