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sldIdLst>
    <p:sldId id="256" r:id="rId2"/>
    <p:sldId id="257" r:id="rId3"/>
    <p:sldId id="258" r:id="rId4"/>
    <p:sldId id="259" r:id="rId5"/>
    <p:sldId id="260" r:id="rId6"/>
    <p:sldId id="265" r:id="rId7"/>
    <p:sldId id="266" r:id="rId8"/>
    <p:sldId id="267" r:id="rId9"/>
    <p:sldId id="268" r:id="rId10"/>
    <p:sldId id="269" r:id="rId11"/>
    <p:sldId id="270" r:id="rId12"/>
    <p:sldId id="271" r:id="rId13"/>
    <p:sldId id="261" r:id="rId14"/>
    <p:sldId id="262" r:id="rId15"/>
    <p:sldId id="263" r:id="rId16"/>
    <p:sldId id="264"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43" autoAdjust="0"/>
    <p:restoredTop sz="94660"/>
  </p:normalViewPr>
  <p:slideViewPr>
    <p:cSldViewPr>
      <p:cViewPr varScale="1">
        <p:scale>
          <a:sx n="87" d="100"/>
          <a:sy n="87" d="100"/>
        </p:scale>
        <p:origin x="152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59FEEA-3828-410F-A4E4-265FBD1599F4}" type="datetimeFigureOut">
              <a:rPr lang="en-US" smtClean="0"/>
              <a:pPr/>
              <a:t>5/25/2019</a:t>
            </a:fld>
            <a:endParaRPr lang="en-IN"/>
          </a:p>
        </p:txBody>
      </p:sp>
      <p:sp>
        <p:nvSpPr>
          <p:cNvPr id="5" name="Footer Placeholder 4"/>
          <p:cNvSpPr>
            <a:spLocks noGrp="1"/>
          </p:cNvSpPr>
          <p:nvPr>
            <p:ph type="ftr" sz="quarter" idx="11"/>
          </p:nvPr>
        </p:nvSpPr>
        <p:spPr>
          <a:xfrm>
            <a:off x="812805" y="6272785"/>
            <a:ext cx="4745736" cy="365125"/>
          </a:xfrm>
        </p:spPr>
        <p:txBody>
          <a:bodyPr/>
          <a:lstStyle/>
          <a:p>
            <a:endParaRPr lang="en-I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95AABC27-F52A-469B-AADC-EAE6004335E8}" type="slidenum">
              <a:rPr lang="en-IN" smtClean="0"/>
              <a:pPr/>
              <a:t>‹#›</a:t>
            </a:fld>
            <a:endParaRPr lang="en-IN"/>
          </a:p>
        </p:txBody>
      </p:sp>
    </p:spTree>
    <p:extLst>
      <p:ext uri="{BB962C8B-B14F-4D97-AF65-F5344CB8AC3E}">
        <p14:creationId xmlns:p14="http://schemas.microsoft.com/office/powerpoint/2010/main" val="27349504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9FEEA-3828-410F-A4E4-265FBD1599F4}" type="datetimeFigureOut">
              <a:rPr lang="en-US" smtClean="0"/>
              <a:pPr/>
              <a:t>5/25/2019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339996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9FEEA-3828-410F-A4E4-265FBD1599F4}" type="datetimeFigureOut">
              <a:rPr lang="en-US" smtClean="0"/>
              <a:pPr/>
              <a:t>5/25/2019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40692147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9FEEA-3828-410F-A4E4-265FBD1599F4}" type="datetimeFigureOut">
              <a:rPr lang="en-US" smtClean="0"/>
              <a:pPr/>
              <a:t>5/25/2019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38001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7C59FEEA-3828-410F-A4E4-265FBD1599F4}" type="datetimeFigureOut">
              <a:rPr lang="en-US" smtClean="0"/>
              <a:pPr/>
              <a:t>5/25/2019</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I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95AABC27-F52A-469B-AADC-EAE6004335E8}" type="slidenum">
              <a:rPr lang="en-IN" smtClean="0"/>
              <a:pPr/>
              <a:t>‹#›</a:t>
            </a:fld>
            <a:endParaRPr lang="en-IN"/>
          </a:p>
        </p:txBody>
      </p:sp>
    </p:spTree>
    <p:extLst>
      <p:ext uri="{BB962C8B-B14F-4D97-AF65-F5344CB8AC3E}">
        <p14:creationId xmlns:p14="http://schemas.microsoft.com/office/powerpoint/2010/main" val="31113554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59FEEA-3828-410F-A4E4-265FBD1599F4}" type="datetimeFigureOut">
              <a:rPr lang="en-US" smtClean="0"/>
              <a:pPr/>
              <a:t>5/25/2019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63236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9FEEA-3828-410F-A4E4-265FBD1599F4}" type="datetimeFigureOut">
              <a:rPr lang="en-US" smtClean="0"/>
              <a:pPr/>
              <a:t>5/25/2019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1960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7C59FEEA-3828-410F-A4E4-265FBD1599F4}" type="datetimeFigureOut">
              <a:rPr lang="en-US" smtClean="0"/>
              <a:pPr/>
              <a:t>5/25/2019</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IN"/>
          </a:p>
        </p:txBody>
      </p:sp>
      <p:sp>
        <p:nvSpPr>
          <p:cNvPr id="5" name="Slide Number Placeholder 4"/>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90521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9FEEA-3828-410F-A4E4-265FBD1599F4}" type="datetimeFigureOut">
              <a:rPr lang="en-US" smtClean="0"/>
              <a:pPr/>
              <a:t>5/25/2019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41374257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7C59FEEA-3828-410F-A4E4-265FBD1599F4}" type="datetimeFigureOut">
              <a:rPr lang="en-US" smtClean="0"/>
              <a:pPr/>
              <a:t>5/25/2019</a:t>
            </a:fld>
            <a:endParaRPr lang="en-IN"/>
          </a:p>
        </p:txBody>
      </p:sp>
      <p:sp>
        <p:nvSpPr>
          <p:cNvPr id="10" name="Footer Placeholder 9"/>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14766969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7C59FEEA-3828-410F-A4E4-265FBD1599F4}" type="datetimeFigureOut">
              <a:rPr lang="en-US" smtClean="0"/>
              <a:pPr/>
              <a:t>5/25/2019</a:t>
            </a:fld>
            <a:endParaRPr lang="en-IN"/>
          </a:p>
        </p:txBody>
      </p:sp>
      <p:sp>
        <p:nvSpPr>
          <p:cNvPr id="10" name="Slide Number Placeholder 9"/>
          <p:cNvSpPr>
            <a:spLocks noGrp="1"/>
          </p:cNvSpPr>
          <p:nvPr>
            <p:ph type="sldNum" sz="quarter" idx="12"/>
          </p:nvPr>
        </p:nvSpPr>
        <p:spPr/>
        <p:txBody>
          <a:bodyPr/>
          <a:lstStyle/>
          <a:p>
            <a:fld id="{95AABC27-F52A-469B-AADC-EAE6004335E8}" type="slidenum">
              <a:rPr lang="en-IN" smtClean="0"/>
              <a:pPr/>
              <a:t>‹#›</a:t>
            </a:fld>
            <a:endParaRPr lang="en-IN"/>
          </a:p>
        </p:txBody>
      </p:sp>
    </p:spTree>
    <p:extLst>
      <p:ext uri="{BB962C8B-B14F-4D97-AF65-F5344CB8AC3E}">
        <p14:creationId xmlns:p14="http://schemas.microsoft.com/office/powerpoint/2010/main" val="137107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7C59FEEA-3828-410F-A4E4-265FBD1599F4}" type="datetimeFigureOut">
              <a:rPr lang="en-US" smtClean="0"/>
              <a:pPr/>
              <a:t>5/25/2019</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95AABC27-F52A-469B-AADC-EAE6004335E8}" type="slidenum">
              <a:rPr lang="en-IN" smtClean="0"/>
              <a:pPr/>
              <a:t>‹#›</a:t>
            </a:fld>
            <a:endParaRPr lang="en-IN"/>
          </a:p>
        </p:txBody>
      </p:sp>
    </p:spTree>
    <p:extLst>
      <p:ext uri="{BB962C8B-B14F-4D97-AF65-F5344CB8AC3E}">
        <p14:creationId xmlns:p14="http://schemas.microsoft.com/office/powerpoint/2010/main" val="1644359057"/>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4180" y="1772816"/>
            <a:ext cx="7668344" cy="2423120"/>
          </a:xfrm>
        </p:spPr>
        <p:txBody>
          <a:bodyPr>
            <a:normAutofit fontScale="90000"/>
          </a:bodyPr>
          <a:lstStyle/>
          <a:p>
            <a:r>
              <a:rPr lang="en-IN" b="1" dirty="0"/>
              <a:t>  Intelligent Access Control System For Safety Critical Areas In Industries </a:t>
            </a:r>
          </a:p>
        </p:txBody>
      </p:sp>
      <p:sp>
        <p:nvSpPr>
          <p:cNvPr id="3" name="Subtitle 2"/>
          <p:cNvSpPr>
            <a:spLocks noGrp="1"/>
          </p:cNvSpPr>
          <p:nvPr>
            <p:ph type="subTitle" idx="1"/>
          </p:nvPr>
        </p:nvSpPr>
        <p:spPr>
          <a:xfrm>
            <a:off x="6012160" y="4509120"/>
            <a:ext cx="3024336" cy="2160240"/>
          </a:xfrm>
        </p:spPr>
        <p:txBody>
          <a:bodyPr>
            <a:noAutofit/>
          </a:bodyPr>
          <a:lstStyle/>
          <a:p>
            <a:r>
              <a:rPr lang="en-IN" sz="2800" b="1" dirty="0">
                <a:solidFill>
                  <a:srgbClr val="FF0000"/>
                </a:solidFill>
                <a:latin typeface="Bauhaus 93" panose="04030905020B02020C02" pitchFamily="82" charset="0"/>
              </a:rPr>
              <a:t>V H J</a:t>
            </a:r>
          </a:p>
          <a:p>
            <a:r>
              <a:rPr lang="en-IN" sz="2800" b="1" dirty="0">
                <a:solidFill>
                  <a:srgbClr val="FF0000"/>
                </a:solidFill>
                <a:latin typeface="Bauhaus 93" panose="04030905020B02020C02" pitchFamily="82" charset="0"/>
              </a:rPr>
              <a:t>VINAY</a:t>
            </a:r>
          </a:p>
          <a:p>
            <a:r>
              <a:rPr lang="en-IN" sz="2800" b="1" dirty="0">
                <a:solidFill>
                  <a:srgbClr val="FF0000"/>
                </a:solidFill>
                <a:latin typeface="Bauhaus 93" panose="04030905020B02020C02" pitchFamily="82" charset="0"/>
              </a:rPr>
              <a:t>MANIKANTA</a:t>
            </a:r>
          </a:p>
          <a:p>
            <a:r>
              <a:rPr lang="en-IN" sz="2800" b="1" dirty="0">
                <a:solidFill>
                  <a:srgbClr val="FF0000"/>
                </a:solidFill>
                <a:latin typeface="Bauhaus 93" panose="04030905020B02020C02" pitchFamily="82" charset="0"/>
              </a:rPr>
              <a:t>NARENDRA</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additive="base">
                                        <p:cTn id="2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Components</a:t>
            </a:r>
          </a:p>
        </p:txBody>
      </p:sp>
      <p:sp>
        <p:nvSpPr>
          <p:cNvPr id="3" name="Content Placeholder 2"/>
          <p:cNvSpPr>
            <a:spLocks noGrp="1"/>
          </p:cNvSpPr>
          <p:nvPr>
            <p:ph idx="1"/>
          </p:nvPr>
        </p:nvSpPr>
        <p:spPr/>
        <p:txBody>
          <a:bodyPr>
            <a:normAutofit/>
          </a:bodyPr>
          <a:lstStyle/>
          <a:p>
            <a:pPr>
              <a:buNone/>
            </a:pPr>
            <a:r>
              <a:rPr lang="en-IN" sz="3500" b="1" dirty="0"/>
              <a:t>2.Clarifai</a:t>
            </a:r>
          </a:p>
          <a:p>
            <a:pPr>
              <a:buNone/>
            </a:pPr>
            <a:r>
              <a:rPr lang="en-IN" dirty="0"/>
              <a:t>    </a:t>
            </a:r>
            <a:r>
              <a:rPr lang="en-IN" dirty="0" err="1"/>
              <a:t>Clarifai</a:t>
            </a:r>
            <a:r>
              <a:rPr lang="en-IN" dirty="0"/>
              <a:t> Inc. is an artificial intelligence (AI) company that specializes in computer vision and uses machine learning and deep neural networks to identify and analyze images and videos. The company offers its solution via API, mobile SDK, and on-premise </a:t>
            </a:r>
            <a:r>
              <a:rPr lang="en-IN" dirty="0" err="1"/>
              <a:t>solutions.Clarifai</a:t>
            </a:r>
            <a:r>
              <a:rPr lang="en-IN" dirty="0"/>
              <a:t> is headquartered in New York City with two satellite offices in San Francisco and Washington </a:t>
            </a:r>
            <a:r>
              <a:rPr lang="en-IN" dirty="0" err="1"/>
              <a:t>D.C.Clarifai</a:t>
            </a:r>
            <a:r>
              <a:rPr lang="en-IN" dirty="0"/>
              <a:t> API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Block Diagram for Face Recognition System</a:t>
            </a:r>
          </a:p>
        </p:txBody>
      </p:sp>
      <p:pic>
        <p:nvPicPr>
          <p:cNvPr id="1026" name="Picture 2" descr="Image result for block diagram of face recognition and text to speech conversion iot"/>
          <p:cNvPicPr>
            <a:picLocks noChangeAspect="1" noChangeArrowheads="1"/>
          </p:cNvPicPr>
          <p:nvPr/>
        </p:nvPicPr>
        <p:blipFill>
          <a:blip r:embed="rId2"/>
          <a:srcRect/>
          <a:stretch>
            <a:fillRect/>
          </a:stretch>
        </p:blipFill>
        <p:spPr bwMode="auto">
          <a:xfrm>
            <a:off x="1115616" y="2400313"/>
            <a:ext cx="7128792" cy="3498724"/>
          </a:xfrm>
          <a:prstGeom prst="rect">
            <a:avLst/>
          </a:prstGeom>
          <a:noFill/>
        </p:spPr>
      </p:pic>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Block Diagram for Text To Speech Conversion</a:t>
            </a:r>
          </a:p>
        </p:txBody>
      </p:sp>
      <p:pic>
        <p:nvPicPr>
          <p:cNvPr id="28674" name="Picture 2" descr="C:\Users\LAXMI\Pictures\text to speech.png"/>
          <p:cNvPicPr>
            <a:picLocks noGrp="1" noChangeAspect="1" noChangeArrowheads="1"/>
          </p:cNvPicPr>
          <p:nvPr>
            <p:ph idx="1"/>
          </p:nvPr>
        </p:nvPicPr>
        <p:blipFill>
          <a:blip r:embed="rId2"/>
          <a:stretch>
            <a:fillRect/>
          </a:stretch>
        </p:blipFill>
        <p:spPr bwMode="auto">
          <a:xfrm>
            <a:off x="2627784" y="2093976"/>
            <a:ext cx="3155509" cy="40513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Project working process</a:t>
            </a:r>
          </a:p>
        </p:txBody>
      </p:sp>
      <p:sp>
        <p:nvSpPr>
          <p:cNvPr id="3" name="Content Placeholder 2"/>
          <p:cNvSpPr>
            <a:spLocks noGrp="1"/>
          </p:cNvSpPr>
          <p:nvPr>
            <p:ph idx="1"/>
          </p:nvPr>
        </p:nvSpPr>
        <p:spPr>
          <a:xfrm>
            <a:off x="685800" y="1916832"/>
            <a:ext cx="7772400" cy="3888432"/>
          </a:xfrm>
        </p:spPr>
        <p:txBody>
          <a:bodyPr>
            <a:normAutofit/>
          </a:bodyPr>
          <a:lstStyle/>
          <a:p>
            <a:pPr marL="342900" lvl="1" indent="-342900">
              <a:buFont typeface="Arial" pitchFamily="34" charset="0"/>
              <a:buChar char="•"/>
            </a:pPr>
            <a:r>
              <a:rPr lang="en-IN" sz="2000" dirty="0"/>
              <a:t>Connect the Raspberry Pi to a system using VNC Viewer</a:t>
            </a:r>
          </a:p>
          <a:p>
            <a:pPr marL="342900" lvl="1" indent="-342900">
              <a:buNone/>
            </a:pPr>
            <a:endParaRPr lang="en-IN" sz="2000" dirty="0"/>
          </a:p>
          <a:p>
            <a:pPr marL="342900" lvl="1" indent="-342900">
              <a:buFont typeface="Arial" pitchFamily="34" charset="0"/>
              <a:buChar char="•"/>
            </a:pPr>
            <a:r>
              <a:rPr lang="en-IN" sz="2000" dirty="0"/>
              <a:t>Install NOOBS Operating System on the Raspberry Pi 3 Model B using a Micro SD Card</a:t>
            </a:r>
          </a:p>
          <a:p>
            <a:pPr marL="342900" lvl="1" indent="-342900">
              <a:buNone/>
            </a:pPr>
            <a:endParaRPr lang="en-IN" sz="2000" dirty="0"/>
          </a:p>
          <a:p>
            <a:pPr marL="342900" lvl="1" indent="-342900">
              <a:buFont typeface="Arial" pitchFamily="34" charset="0"/>
              <a:buChar char="•"/>
            </a:pPr>
            <a:r>
              <a:rPr lang="en-IN" sz="2000" dirty="0"/>
              <a:t>Install Python IDLE version 2 or 3 in the Terminal</a:t>
            </a:r>
          </a:p>
          <a:p>
            <a:pPr marL="342900" lvl="1" indent="-342900">
              <a:buNone/>
            </a:pPr>
            <a:endParaRPr lang="en-IN" sz="2000" dirty="0"/>
          </a:p>
          <a:p>
            <a:pPr marL="342900" lvl="1" indent="-342900">
              <a:buFont typeface="Arial" pitchFamily="34" charset="0"/>
              <a:buChar char="•"/>
            </a:pPr>
            <a:r>
              <a:rPr lang="en-IN" sz="2000" dirty="0"/>
              <a:t>Install </a:t>
            </a:r>
            <a:r>
              <a:rPr lang="en-IN" sz="2000" dirty="0" err="1"/>
              <a:t>OpenCV</a:t>
            </a:r>
            <a:r>
              <a:rPr lang="en-IN" sz="2000" dirty="0"/>
              <a:t> Software, </a:t>
            </a:r>
            <a:r>
              <a:rPr lang="en-IN" sz="2000" dirty="0" err="1"/>
              <a:t>clarifai</a:t>
            </a:r>
            <a:r>
              <a:rPr lang="en-IN" sz="2000" dirty="0"/>
              <a:t> API and python text to speech on the device using Terminal</a:t>
            </a: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working process</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IN" sz="2000" b="1" dirty="0"/>
              <a:t>Connect USB Camera to the Raspberry Pi and install the camera modules in the device</a:t>
            </a:r>
          </a:p>
          <a:p>
            <a:pPr marL="342900" lvl="1" indent="-342900">
              <a:buFont typeface="Arial" pitchFamily="34" charset="0"/>
              <a:buChar char="•"/>
            </a:pPr>
            <a:r>
              <a:rPr lang="en-IN" sz="2000" b="1" dirty="0"/>
              <a:t>Classify the images </a:t>
            </a:r>
          </a:p>
          <a:p>
            <a:pPr lvl="2"/>
            <a:r>
              <a:rPr lang="en-IN" sz="2000" b="1" dirty="0"/>
              <a:t>Workers with only Helmet</a:t>
            </a:r>
          </a:p>
          <a:p>
            <a:pPr lvl="2"/>
            <a:r>
              <a:rPr lang="en-IN" sz="2000" b="1" dirty="0"/>
              <a:t>Workers with only Boots</a:t>
            </a:r>
          </a:p>
          <a:p>
            <a:r>
              <a:rPr lang="en-IN" b="1" dirty="0"/>
              <a:t>Using the </a:t>
            </a:r>
            <a:r>
              <a:rPr lang="en-IN" b="1" dirty="0" err="1"/>
              <a:t>Clarifai</a:t>
            </a:r>
            <a:r>
              <a:rPr lang="en-IN" b="1" dirty="0"/>
              <a:t> API and then train the  model.</a:t>
            </a:r>
          </a:p>
          <a:p>
            <a:r>
              <a:rPr lang="en-IN" b="1" dirty="0"/>
              <a:t>Verify that JSON code is generated for above activity.</a:t>
            </a:r>
          </a:p>
          <a:p>
            <a:pPr lvl="2">
              <a:buNone/>
            </a:pPr>
            <a:endParaRPr lang="en-IN" sz="1600" dirty="0"/>
          </a:p>
          <a:p>
            <a:pPr marL="342900" lvl="1" indent="-342900">
              <a:buNone/>
            </a:pPr>
            <a:endParaRPr lang="en-IN" dirty="0"/>
          </a:p>
          <a:p>
            <a:pPr marL="342900" lvl="1" indent="-342900">
              <a:buFont typeface="Arial" pitchFamily="34" charset="0"/>
              <a:buChar char="•"/>
            </a:pPr>
            <a:endParaRPr lang="en-IN"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a:t>
            </a:r>
          </a:p>
        </p:txBody>
      </p:sp>
      <p:sp>
        <p:nvSpPr>
          <p:cNvPr id="3" name="Content Placeholder 2"/>
          <p:cNvSpPr>
            <a:spLocks noGrp="1"/>
          </p:cNvSpPr>
          <p:nvPr>
            <p:ph idx="1"/>
          </p:nvPr>
        </p:nvSpPr>
        <p:spPr>
          <a:xfrm>
            <a:off x="685800" y="2121408"/>
            <a:ext cx="7630616" cy="3899880"/>
          </a:xfrm>
        </p:spPr>
        <p:txBody>
          <a:bodyPr>
            <a:normAutofit fontScale="92500" lnSpcReduction="20000"/>
          </a:bodyPr>
          <a:lstStyle/>
          <a:p>
            <a:pPr marL="342900" lvl="2" indent="-342900"/>
            <a:r>
              <a:rPr lang="en-IN" sz="2800" dirty="0"/>
              <a:t>Write code for the Camera to start video recording and clicking pictures and saving them in specified directory.</a:t>
            </a:r>
          </a:p>
          <a:p>
            <a:pPr marL="342900" lvl="2" indent="-342900">
              <a:buNone/>
            </a:pPr>
            <a:endParaRPr lang="en-IN" sz="2800" dirty="0"/>
          </a:p>
          <a:p>
            <a:pPr marL="342900" lvl="2" indent="-342900"/>
            <a:r>
              <a:rPr lang="en-IN" sz="2800" dirty="0"/>
              <a:t>If the camera is not able to read the person’s image, then an audio must be played via speaker asking them to stand in position for face detection.</a:t>
            </a:r>
          </a:p>
          <a:p>
            <a:pPr marL="342900" lvl="2" indent="-342900"/>
            <a:endParaRPr lang="en-IN" sz="2800" dirty="0"/>
          </a:p>
          <a:p>
            <a:pPr marL="342900" lvl="2" indent="-342900"/>
            <a:r>
              <a:rPr lang="en-IN" sz="2800" dirty="0"/>
              <a:t>These images are verified with those trained models in </a:t>
            </a:r>
            <a:r>
              <a:rPr lang="en-IN" sz="2800" dirty="0" err="1"/>
              <a:t>Clarifai</a:t>
            </a:r>
            <a:r>
              <a:rPr lang="en-IN" sz="2800" dirty="0"/>
              <a:t> API and an accuracy score is generated.</a:t>
            </a:r>
          </a:p>
          <a:p>
            <a:endParaRPr lang="en-IN" dirty="0"/>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a:t>
            </a:r>
          </a:p>
        </p:txBody>
      </p:sp>
      <p:sp>
        <p:nvSpPr>
          <p:cNvPr id="3" name="Content Placeholder 2"/>
          <p:cNvSpPr>
            <a:spLocks noGrp="1"/>
          </p:cNvSpPr>
          <p:nvPr>
            <p:ph idx="1"/>
          </p:nvPr>
        </p:nvSpPr>
        <p:spPr>
          <a:xfrm>
            <a:off x="685800" y="2121408"/>
            <a:ext cx="7486600" cy="3683856"/>
          </a:xfrm>
        </p:spPr>
        <p:txBody>
          <a:bodyPr>
            <a:normAutofit lnSpcReduction="10000"/>
          </a:bodyPr>
          <a:lstStyle/>
          <a:p>
            <a:pPr marL="342900" lvl="2" indent="-342900"/>
            <a:r>
              <a:rPr lang="en-IN" sz="2800" dirty="0"/>
              <a:t>Based on the accuracy score, the program will decide whether the worker is to be allowed access.</a:t>
            </a:r>
          </a:p>
          <a:p>
            <a:pPr marL="342900" lvl="2" indent="-342900">
              <a:buNone/>
            </a:pPr>
            <a:endParaRPr lang="en-IN" sz="2800" dirty="0"/>
          </a:p>
          <a:p>
            <a:pPr marL="342900" lvl="2" indent="-342900"/>
            <a:r>
              <a:rPr lang="en-IN" sz="2800" dirty="0"/>
              <a:t>It will convert text to speech and give output via a speaker</a:t>
            </a:r>
          </a:p>
          <a:p>
            <a:pPr>
              <a:buNone/>
            </a:pPr>
            <a:endParaRPr lang="en-IN" sz="2800" dirty="0"/>
          </a:p>
          <a:p>
            <a:r>
              <a:rPr lang="en-IN" sz="2800" dirty="0"/>
              <a:t>A Servo Motor must begin rotating when access is allowed. Else, it will not rotate</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61A8-C36C-4548-8A25-742790C5383D}"/>
              </a:ext>
            </a:extLst>
          </p:cNvPr>
          <p:cNvSpPr>
            <a:spLocks noGrp="1"/>
          </p:cNvSpPr>
          <p:nvPr>
            <p:ph type="ctrTitle"/>
          </p:nvPr>
        </p:nvSpPr>
        <p:spPr>
          <a:xfrm>
            <a:off x="395536" y="558970"/>
            <a:ext cx="8280920" cy="1069848"/>
          </a:xfrm>
        </p:spPr>
        <p:txBody>
          <a:bodyPr/>
          <a:lstStyle/>
          <a:p>
            <a:r>
              <a:rPr lang="en-IN" dirty="0"/>
              <a:t>conclusion</a:t>
            </a:r>
          </a:p>
        </p:txBody>
      </p:sp>
      <p:sp>
        <p:nvSpPr>
          <p:cNvPr id="3" name="Subtitle 2">
            <a:extLst>
              <a:ext uri="{FF2B5EF4-FFF2-40B4-BE49-F238E27FC236}">
                <a16:creationId xmlns:a16="http://schemas.microsoft.com/office/drawing/2014/main" id="{71836E93-C5CE-4ED3-8737-7A4FAAFB4064}"/>
              </a:ext>
            </a:extLst>
          </p:cNvPr>
          <p:cNvSpPr>
            <a:spLocks noGrp="1"/>
          </p:cNvSpPr>
          <p:nvPr>
            <p:ph type="subTitle" idx="1"/>
          </p:nvPr>
        </p:nvSpPr>
        <p:spPr>
          <a:xfrm>
            <a:off x="411896" y="1700808"/>
            <a:ext cx="5918454" cy="1069848"/>
          </a:xfrm>
        </p:spPr>
        <p:txBody>
          <a:bodyPr>
            <a:noAutofit/>
          </a:bodyPr>
          <a:lstStyle/>
          <a:p>
            <a:r>
              <a:rPr lang="en-US" sz="1500" dirty="0"/>
              <a:t>This paper offers an implementation of a low cost yet powerful computing system for face recognition. The availability of </a:t>
            </a:r>
            <a:r>
              <a:rPr lang="en-US" sz="1500" dirty="0" err="1"/>
              <a:t>OpenCv</a:t>
            </a:r>
            <a:r>
              <a:rPr lang="en-US" sz="1500" dirty="0"/>
              <a:t> proves to be advantageous to design Face recognition system more on local level. The authority provided to the user via mail plays an important role. The use of LBPH algorithm for face recognition works very well provided that the database should have clear images. The more variations of the face training data the system has, the better face recognition are and also the less chances of naming the unknown face from one of the available database. The use of </a:t>
            </a:r>
            <a:r>
              <a:rPr lang="en-US" sz="1500" dirty="0" err="1"/>
              <a:t>OpenCv</a:t>
            </a:r>
            <a:r>
              <a:rPr lang="en-US" sz="1500" dirty="0"/>
              <a:t> library proves to be very effective for face detection and face recognition. The paper shows the integration of </a:t>
            </a:r>
            <a:r>
              <a:rPr lang="en-US" sz="1500" dirty="0" err="1"/>
              <a:t>OpenCv</a:t>
            </a:r>
            <a:r>
              <a:rPr lang="en-US" sz="1500" dirty="0"/>
              <a:t> library with raspberry pi cab be used to build IoT applications.</a:t>
            </a:r>
          </a:p>
        </p:txBody>
      </p:sp>
    </p:spTree>
    <p:extLst>
      <p:ext uri="{BB962C8B-B14F-4D97-AF65-F5344CB8AC3E}">
        <p14:creationId xmlns:p14="http://schemas.microsoft.com/office/powerpoint/2010/main" val="2634676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8C3F-0811-477A-8DE6-6D57CF3ED62C}"/>
              </a:ext>
            </a:extLst>
          </p:cNvPr>
          <p:cNvSpPr>
            <a:spLocks noGrp="1"/>
          </p:cNvSpPr>
          <p:nvPr>
            <p:ph type="ctrTitle"/>
          </p:nvPr>
        </p:nvSpPr>
        <p:spPr/>
        <p:txBody>
          <a:bodyPr/>
          <a:lstStyle/>
          <a:p>
            <a:r>
              <a:rPr lang="en-IN" sz="8000" dirty="0"/>
              <a:t>THANK YOU</a:t>
            </a:r>
          </a:p>
        </p:txBody>
      </p:sp>
    </p:spTree>
    <p:extLst>
      <p:ext uri="{BB962C8B-B14F-4D97-AF65-F5344CB8AC3E}">
        <p14:creationId xmlns:p14="http://schemas.microsoft.com/office/powerpoint/2010/main" val="4093016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263" y="188640"/>
            <a:ext cx="7511473" cy="1312480"/>
          </a:xfrm>
        </p:spPr>
        <p:txBody>
          <a:bodyPr/>
          <a:lstStyle/>
          <a:p>
            <a:r>
              <a:rPr lang="en-IN" b="1" dirty="0"/>
              <a:t>Contents</a:t>
            </a:r>
          </a:p>
        </p:txBody>
      </p:sp>
      <p:sp>
        <p:nvSpPr>
          <p:cNvPr id="3" name="Content Placeholder 2"/>
          <p:cNvSpPr>
            <a:spLocks noGrp="1"/>
          </p:cNvSpPr>
          <p:nvPr>
            <p:ph idx="1"/>
          </p:nvPr>
        </p:nvSpPr>
        <p:spPr>
          <a:xfrm>
            <a:off x="755576" y="1268760"/>
            <a:ext cx="7511472" cy="4248472"/>
          </a:xfrm>
        </p:spPr>
        <p:txBody>
          <a:bodyPr>
            <a:normAutofit/>
          </a:bodyPr>
          <a:lstStyle/>
          <a:p>
            <a:pPr lvl="0"/>
            <a:endParaRPr lang="en-IN" dirty="0"/>
          </a:p>
          <a:p>
            <a:pPr lvl="0"/>
            <a:endParaRPr lang="en-IN" dirty="0"/>
          </a:p>
          <a:p>
            <a:pPr lvl="0"/>
            <a:r>
              <a:rPr lang="en-IN" sz="2200" b="1" dirty="0"/>
              <a:t>Abstract of Project with Problem Statement</a:t>
            </a:r>
          </a:p>
          <a:p>
            <a:r>
              <a:rPr lang="en-IN" sz="2200" b="1" dirty="0"/>
              <a:t>Components</a:t>
            </a:r>
          </a:p>
          <a:p>
            <a:r>
              <a:rPr lang="en-IN" sz="2200" b="1" dirty="0"/>
              <a:t>Block diagram for Face Recognition System</a:t>
            </a:r>
          </a:p>
          <a:p>
            <a:r>
              <a:rPr lang="en-IN" sz="2200" b="1" dirty="0"/>
              <a:t>Block Diagram for Text To Speech Conversion</a:t>
            </a:r>
          </a:p>
          <a:p>
            <a:r>
              <a:rPr lang="en-IN" sz="2200" b="1" dirty="0"/>
              <a:t>Project working process</a:t>
            </a:r>
          </a:p>
          <a:p>
            <a:r>
              <a:rPr lang="en-IN" sz="2200" b="1"/>
              <a:t>Coding</a:t>
            </a:r>
            <a:endParaRPr lang="en-IN" sz="2200" b="1" dirty="0"/>
          </a:p>
          <a:p>
            <a:pPr lvl="0"/>
            <a:endParaRPr lang="en-IN" dirty="0"/>
          </a:p>
          <a:p>
            <a:pPr lvl="0"/>
            <a:endParaRPr lang="en-IN" dirty="0"/>
          </a:p>
          <a:p>
            <a:pPr lvl="0"/>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a:t>Abstract of Project with Problem Statement</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In some industries it is necessary for the workers to wear safety helmets and shoes while working. So to check weather workers are taking safety precautions or not we are proposing this system.</a:t>
            </a:r>
          </a:p>
          <a:p>
            <a:pPr>
              <a:buNone/>
            </a:pPr>
            <a:br>
              <a:rPr lang="en-IN" dirty="0"/>
            </a:br>
            <a:endParaRPr lang="en-IN" dirty="0"/>
          </a:p>
          <a:p>
            <a:r>
              <a:rPr lang="en-IN" dirty="0"/>
              <a:t> We can train our classifier to identify helmet and safety shoes with IBM Cloud. There will be video streaming near the entry of the industries where we can first detect the face of a person and if any person is present then we can capture the image of that moment and send it to IBM Cloud to detect whether the person is wearing helmet or shoe.</a:t>
            </a:r>
          </a:p>
          <a:p>
            <a:pPr>
              <a:buNone/>
            </a:pPr>
            <a:r>
              <a:rPr lang="en-IN" dirty="0"/>
              <a:t> </a:t>
            </a:r>
          </a:p>
          <a:p>
            <a:r>
              <a:rPr lang="en-IN" dirty="0"/>
              <a:t> If the person is wearing shoe and helmet we can give him access by opening the door. If he is not wearing then we can restrict his access by not opening the door. We can even warn him through voice commands to take the safety precautions.</a:t>
            </a:r>
          </a:p>
          <a:p>
            <a:endParaRPr lang="en-IN" dirty="0"/>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511473" cy="1312480"/>
          </a:xfrm>
        </p:spPr>
        <p:txBody>
          <a:bodyPr/>
          <a:lstStyle/>
          <a:p>
            <a:r>
              <a:rPr lang="en-IN" b="1" dirty="0"/>
              <a:t>Components</a:t>
            </a:r>
          </a:p>
        </p:txBody>
      </p:sp>
      <p:sp>
        <p:nvSpPr>
          <p:cNvPr id="3" name="Content Placeholder 2"/>
          <p:cNvSpPr>
            <a:spLocks noGrp="1"/>
          </p:cNvSpPr>
          <p:nvPr>
            <p:ph idx="1"/>
          </p:nvPr>
        </p:nvSpPr>
        <p:spPr>
          <a:xfrm>
            <a:off x="793896" y="1957366"/>
            <a:ext cx="8229600" cy="4900634"/>
          </a:xfrm>
        </p:spPr>
        <p:txBody>
          <a:bodyPr>
            <a:normAutofit fontScale="92500" lnSpcReduction="20000"/>
          </a:bodyPr>
          <a:lstStyle/>
          <a:p>
            <a:r>
              <a:rPr lang="en-IN" sz="2700" b="1" dirty="0"/>
              <a:t>    </a:t>
            </a:r>
            <a:r>
              <a:rPr lang="en-IN" sz="2700" b="1" dirty="0">
                <a:latin typeface="Bodoni MT Black" panose="02070A03080606020203" pitchFamily="18" charset="0"/>
              </a:rPr>
              <a:t>Hardware Components  </a:t>
            </a:r>
          </a:p>
          <a:p>
            <a:pPr marL="0" indent="0">
              <a:buNone/>
            </a:pPr>
            <a:r>
              <a:rPr lang="en-IN" dirty="0"/>
              <a:t>         1.</a:t>
            </a:r>
            <a:r>
              <a:rPr lang="en-IN" sz="2200" b="1" dirty="0"/>
              <a:t>Raspberry  pi3 Model B</a:t>
            </a:r>
          </a:p>
          <a:p>
            <a:pPr lvl="2">
              <a:buNone/>
            </a:pPr>
            <a:r>
              <a:rPr lang="en-IN" sz="2200" b="1" dirty="0"/>
              <a:t>2.USB Camera</a:t>
            </a:r>
          </a:p>
          <a:p>
            <a:pPr lvl="2">
              <a:buNone/>
            </a:pPr>
            <a:r>
              <a:rPr lang="en-IN" sz="2200" b="1" dirty="0"/>
              <a:t>3.SD card</a:t>
            </a:r>
          </a:p>
          <a:p>
            <a:pPr lvl="2">
              <a:buNone/>
            </a:pPr>
            <a:r>
              <a:rPr lang="en-IN" sz="2200" b="1" dirty="0"/>
              <a:t>4.Speakers</a:t>
            </a:r>
          </a:p>
          <a:p>
            <a:pPr>
              <a:buNone/>
            </a:pPr>
            <a:endParaRPr lang="en-IN" sz="2000" dirty="0"/>
          </a:p>
          <a:p>
            <a:pPr marL="457200" indent="-457200"/>
            <a:r>
              <a:rPr lang="en-IN" sz="2700" b="1" dirty="0">
                <a:latin typeface="Bodoni MT Black" panose="02070A03080606020203" pitchFamily="18" charset="0"/>
              </a:rPr>
              <a:t>Software Components</a:t>
            </a:r>
          </a:p>
          <a:p>
            <a:pPr marL="0" indent="0">
              <a:buNone/>
            </a:pPr>
            <a:r>
              <a:rPr lang="en-IN" dirty="0"/>
              <a:t>         1</a:t>
            </a:r>
            <a:r>
              <a:rPr lang="en-IN" sz="1900" b="1" dirty="0"/>
              <a:t>.</a:t>
            </a:r>
            <a:r>
              <a:rPr lang="en-IN" sz="2200" b="1" dirty="0"/>
              <a:t>Noobs </a:t>
            </a:r>
          </a:p>
          <a:p>
            <a:pPr lvl="2">
              <a:buNone/>
            </a:pPr>
            <a:r>
              <a:rPr lang="en-IN" sz="2200" b="1" dirty="0"/>
              <a:t> 2.Python IDLE</a:t>
            </a:r>
          </a:p>
          <a:p>
            <a:pPr lvl="2">
              <a:buNone/>
            </a:pPr>
            <a:r>
              <a:rPr lang="en-IN" sz="2200" b="1" dirty="0"/>
              <a:t> 3.Clarifai Visual Recognition Engine </a:t>
            </a:r>
          </a:p>
          <a:p>
            <a:pPr>
              <a:buNone/>
            </a:pPr>
            <a:endParaRPr lang="en-IN" sz="2000" dirty="0"/>
          </a:p>
          <a:p>
            <a:pPr>
              <a:buNone/>
            </a:pPr>
            <a:endParaRPr lang="en-IN" sz="2000" dirty="0"/>
          </a:p>
          <a:p>
            <a:pPr>
              <a:buNone/>
            </a:pPr>
            <a:endParaRPr lang="en-IN" sz="2000" dirty="0"/>
          </a:p>
          <a:p>
            <a:pPr>
              <a:buNone/>
            </a:pPr>
            <a:r>
              <a:rPr lang="en-IN" sz="2000" dirty="0"/>
              <a:t>					</a:t>
            </a:r>
          </a:p>
          <a:p>
            <a:pPr>
              <a:buNone/>
            </a:pPr>
            <a:endParaRPr lang="en-IN" sz="2400" dirty="0"/>
          </a:p>
          <a:p>
            <a:endParaRPr lang="en-IN"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Components</a:t>
            </a:r>
          </a:p>
        </p:txBody>
      </p:sp>
      <p:sp>
        <p:nvSpPr>
          <p:cNvPr id="3" name="Content Placeholder 2"/>
          <p:cNvSpPr>
            <a:spLocks noGrp="1"/>
          </p:cNvSpPr>
          <p:nvPr>
            <p:ph idx="1"/>
          </p:nvPr>
        </p:nvSpPr>
        <p:spPr/>
        <p:txBody>
          <a:bodyPr>
            <a:normAutofit fontScale="92500" lnSpcReduction="20000"/>
          </a:bodyPr>
          <a:lstStyle/>
          <a:p>
            <a:pPr>
              <a:buNone/>
            </a:pPr>
            <a:r>
              <a:rPr lang="en-IN" sz="4600" b="1" dirty="0"/>
              <a:t>1.Raspberry Pi</a:t>
            </a:r>
          </a:p>
          <a:p>
            <a:r>
              <a:rPr lang="en-IN" b="1" dirty="0"/>
              <a:t>SOC:</a:t>
            </a:r>
            <a:r>
              <a:rPr lang="en-IN" dirty="0"/>
              <a:t> Broadcom BCM2837</a:t>
            </a:r>
            <a:br>
              <a:rPr lang="en-IN" dirty="0"/>
            </a:br>
            <a:r>
              <a:rPr lang="en-IN" b="1" dirty="0"/>
              <a:t>CPU:</a:t>
            </a:r>
            <a:r>
              <a:rPr lang="en-IN" dirty="0"/>
              <a:t> 4× ARM Cortex-A53, 1.2GHz</a:t>
            </a:r>
            <a:br>
              <a:rPr lang="en-IN" dirty="0"/>
            </a:br>
            <a:r>
              <a:rPr lang="en-IN" b="1" dirty="0"/>
              <a:t>GPU:</a:t>
            </a:r>
            <a:r>
              <a:rPr lang="en-IN" dirty="0"/>
              <a:t> Broadcom  </a:t>
            </a:r>
            <a:r>
              <a:rPr lang="en-IN" dirty="0" err="1"/>
              <a:t>VideoCore</a:t>
            </a:r>
            <a:r>
              <a:rPr lang="en-IN" dirty="0"/>
              <a:t> IV</a:t>
            </a:r>
            <a:br>
              <a:rPr lang="en-IN" dirty="0"/>
            </a:br>
            <a:r>
              <a:rPr lang="en-IN" b="1" dirty="0"/>
              <a:t>RAM:</a:t>
            </a:r>
            <a:r>
              <a:rPr lang="en-IN" dirty="0"/>
              <a:t> 1GB LPDDR2 (900 MHz)</a:t>
            </a:r>
            <a:br>
              <a:rPr lang="en-IN" dirty="0"/>
            </a:br>
            <a:r>
              <a:rPr lang="en-IN" b="1" dirty="0"/>
              <a:t>Networking:</a:t>
            </a:r>
            <a:r>
              <a:rPr lang="en-IN" dirty="0"/>
              <a:t> 10/100 Ethernet, </a:t>
            </a:r>
          </a:p>
          <a:p>
            <a:pPr>
              <a:buNone/>
            </a:pPr>
            <a:r>
              <a:rPr lang="en-IN" dirty="0"/>
              <a:t>		2.4GHz 802.11n wireless</a:t>
            </a:r>
            <a:br>
              <a:rPr lang="en-IN" dirty="0"/>
            </a:br>
            <a:r>
              <a:rPr lang="en-IN" b="1" dirty="0"/>
              <a:t>Bluetooth:</a:t>
            </a:r>
            <a:r>
              <a:rPr lang="en-IN" dirty="0"/>
              <a:t> Bluetooth 4.1 Classic,</a:t>
            </a:r>
          </a:p>
          <a:p>
            <a:pPr>
              <a:buNone/>
            </a:pPr>
            <a:r>
              <a:rPr lang="en-IN" dirty="0"/>
              <a:t>                         Bluetooth Low Energy</a:t>
            </a:r>
            <a:br>
              <a:rPr lang="en-IN" dirty="0"/>
            </a:br>
            <a:r>
              <a:rPr lang="en-IN" b="1" dirty="0"/>
              <a:t>Storage:</a:t>
            </a:r>
            <a:r>
              <a:rPr lang="en-IN" dirty="0"/>
              <a:t> microSD</a:t>
            </a:r>
            <a:br>
              <a:rPr lang="en-IN" dirty="0"/>
            </a:br>
            <a:r>
              <a:rPr lang="en-IN" b="1" dirty="0"/>
              <a:t>GPIO:</a:t>
            </a:r>
            <a:r>
              <a:rPr lang="en-IN" dirty="0"/>
              <a:t> 40-pin header, populated</a:t>
            </a:r>
            <a:br>
              <a:rPr lang="en-IN" dirty="0"/>
            </a:br>
            <a:r>
              <a:rPr lang="en-IN" b="1" dirty="0"/>
              <a:t>Ports:</a:t>
            </a:r>
            <a:r>
              <a:rPr lang="en-IN" dirty="0"/>
              <a:t> HDMI, 3.5mm analogue audio-video jack, 4× USB 2.0, Ethernet, Camera Serial Interface (CSI), Display Serial Interface (DSI)</a:t>
            </a:r>
          </a:p>
          <a:p>
            <a:endParaRPr lang="en-IN" dirty="0"/>
          </a:p>
        </p:txBody>
      </p:sp>
      <p:pic>
        <p:nvPicPr>
          <p:cNvPr id="5" name="Picture 4"/>
          <p:cNvPicPr/>
          <p:nvPr/>
        </p:nvPicPr>
        <p:blipFill>
          <a:blip r:embed="rId2"/>
          <a:stretch>
            <a:fillRect/>
          </a:stretch>
        </p:blipFill>
        <p:spPr>
          <a:xfrm>
            <a:off x="5220072" y="1714488"/>
            <a:ext cx="3744416" cy="28574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Components</a:t>
            </a:r>
          </a:p>
        </p:txBody>
      </p:sp>
      <p:sp>
        <p:nvSpPr>
          <p:cNvPr id="3" name="Content Placeholder 2"/>
          <p:cNvSpPr>
            <a:spLocks noGrp="1"/>
          </p:cNvSpPr>
          <p:nvPr>
            <p:ph idx="1"/>
          </p:nvPr>
        </p:nvSpPr>
        <p:spPr/>
        <p:txBody>
          <a:bodyPr>
            <a:normAutofit/>
          </a:bodyPr>
          <a:lstStyle/>
          <a:p>
            <a:pPr lvl="0">
              <a:buNone/>
            </a:pPr>
            <a:r>
              <a:rPr lang="en-IN" b="1" dirty="0"/>
              <a:t>2.USB Camera</a:t>
            </a:r>
          </a:p>
          <a:p>
            <a:pPr lvl="0"/>
            <a:r>
              <a:rPr lang="en-IN" sz="2600" dirty="0"/>
              <a:t>HD 720p video calling and HD video recording, 2.4 GHz Intel Core2 Duo, 2 GB RAM,200 MB hard drive space</a:t>
            </a:r>
          </a:p>
          <a:p>
            <a:pPr lvl="0"/>
            <a:r>
              <a:rPr lang="en-IN" sz="2600" dirty="0"/>
              <a:t>Video capture: Up to 1280 x 720 pixels, Logitech Fluid Crystal</a:t>
            </a:r>
          </a:p>
          <a:p>
            <a:pPr lvl="0"/>
            <a:r>
              <a:rPr lang="en-IN" sz="2600" dirty="0"/>
              <a:t>Crisp 3 MP photos Technology,				     Hi-Speed USB 2.0</a:t>
            </a:r>
          </a:p>
          <a:p>
            <a:endParaRPr lang="en-IN" dirty="0"/>
          </a:p>
        </p:txBody>
      </p:sp>
      <p:pic>
        <p:nvPicPr>
          <p:cNvPr id="4" name="Picture 3"/>
          <p:cNvPicPr/>
          <p:nvPr/>
        </p:nvPicPr>
        <p:blipFill>
          <a:blip r:embed="rId2"/>
          <a:stretch>
            <a:fillRect/>
          </a:stretch>
        </p:blipFill>
        <p:spPr>
          <a:xfrm>
            <a:off x="5940152" y="4237482"/>
            <a:ext cx="2324100" cy="1962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Components</a:t>
            </a:r>
          </a:p>
        </p:txBody>
      </p:sp>
      <p:sp>
        <p:nvSpPr>
          <p:cNvPr id="3" name="Content Placeholder 2"/>
          <p:cNvSpPr>
            <a:spLocks noGrp="1"/>
          </p:cNvSpPr>
          <p:nvPr>
            <p:ph idx="1"/>
          </p:nvPr>
        </p:nvSpPr>
        <p:spPr/>
        <p:txBody>
          <a:bodyPr>
            <a:normAutofit/>
          </a:bodyPr>
          <a:lstStyle/>
          <a:p>
            <a:pPr>
              <a:buNone/>
            </a:pPr>
            <a:r>
              <a:rPr lang="en-IN" dirty="0"/>
              <a:t>    </a:t>
            </a:r>
            <a:r>
              <a:rPr lang="en-IN" b="1" dirty="0"/>
              <a:t>3.SD card</a:t>
            </a:r>
            <a:r>
              <a:rPr lang="en-IN" dirty="0"/>
              <a:t>			</a:t>
            </a:r>
            <a:r>
              <a:rPr lang="en-IN" b="1" dirty="0"/>
              <a:t>4.Speakers</a:t>
            </a:r>
          </a:p>
          <a:p>
            <a:pPr>
              <a:buNone/>
            </a:pPr>
            <a:r>
              <a:rPr lang="en-IN" dirty="0"/>
              <a:t>	capacity: 16GB</a:t>
            </a:r>
          </a:p>
        </p:txBody>
      </p:sp>
      <p:pic>
        <p:nvPicPr>
          <p:cNvPr id="4" name="Picture 3"/>
          <p:cNvPicPr/>
          <p:nvPr/>
        </p:nvPicPr>
        <p:blipFill>
          <a:blip r:embed="rId2"/>
          <a:stretch>
            <a:fillRect/>
          </a:stretch>
        </p:blipFill>
        <p:spPr>
          <a:xfrm>
            <a:off x="928662" y="2928934"/>
            <a:ext cx="2143125" cy="2143125"/>
          </a:xfrm>
          <a:prstGeom prst="rect">
            <a:avLst/>
          </a:prstGeom>
        </p:spPr>
      </p:pic>
      <p:pic>
        <p:nvPicPr>
          <p:cNvPr id="5" name="Picture 4"/>
          <p:cNvPicPr/>
          <p:nvPr/>
        </p:nvPicPr>
        <p:blipFill>
          <a:blip r:embed="rId3"/>
          <a:stretch>
            <a:fillRect/>
          </a:stretch>
        </p:blipFill>
        <p:spPr>
          <a:xfrm>
            <a:off x="5000628" y="2714620"/>
            <a:ext cx="2381250" cy="1914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Hardware Components</a:t>
            </a:r>
          </a:p>
        </p:txBody>
      </p:sp>
      <p:sp>
        <p:nvSpPr>
          <p:cNvPr id="3" name="Content Placeholder 2"/>
          <p:cNvSpPr>
            <a:spLocks noGrp="1"/>
          </p:cNvSpPr>
          <p:nvPr>
            <p:ph idx="1"/>
          </p:nvPr>
        </p:nvSpPr>
        <p:spPr/>
        <p:txBody>
          <a:bodyPr>
            <a:normAutofit/>
          </a:bodyPr>
          <a:lstStyle/>
          <a:p>
            <a:pPr>
              <a:buNone/>
            </a:pPr>
            <a:r>
              <a:rPr lang="en-IN" b="1" dirty="0"/>
              <a:t>5.</a:t>
            </a:r>
            <a:r>
              <a:rPr lang="en-IN" sz="3000" b="1" dirty="0"/>
              <a:t>Servo Motor</a:t>
            </a:r>
          </a:p>
          <a:p>
            <a:pPr>
              <a:buNone/>
            </a:pPr>
            <a:r>
              <a:rPr lang="en-IN" sz="2800" dirty="0"/>
              <a:t>    </a:t>
            </a:r>
            <a:r>
              <a:rPr lang="en-IN" dirty="0"/>
              <a:t>A </a:t>
            </a:r>
            <a:r>
              <a:rPr lang="en-IN" b="1" dirty="0"/>
              <a:t>servo motor</a:t>
            </a:r>
            <a:r>
              <a:rPr lang="en-IN" dirty="0"/>
              <a:t> is a closed-loop system that uses position feedback to control its motion and final position. In industrial type </a:t>
            </a:r>
            <a:r>
              <a:rPr lang="en-IN" b="1" dirty="0"/>
              <a:t>servo motors</a:t>
            </a:r>
            <a:r>
              <a:rPr lang="en-IN" dirty="0"/>
              <a:t> the position feedback sensor is usually a high precision encoder, while in the smaller RC or hobby </a:t>
            </a:r>
            <a:r>
              <a:rPr lang="en-IN" b="1" dirty="0"/>
              <a:t>servos</a:t>
            </a:r>
            <a:r>
              <a:rPr lang="en-IN" dirty="0"/>
              <a:t> the position sensor is usually a simple potentiometer.</a:t>
            </a:r>
          </a:p>
          <a:p>
            <a:pPr>
              <a:buNone/>
            </a:pPr>
            <a:endParaRPr lang="en-IN" dirty="0"/>
          </a:p>
        </p:txBody>
      </p:sp>
      <p:pic>
        <p:nvPicPr>
          <p:cNvPr id="4" name="Picture 3"/>
          <p:cNvPicPr/>
          <p:nvPr/>
        </p:nvPicPr>
        <p:blipFill>
          <a:blip r:embed="rId2"/>
          <a:stretch>
            <a:fillRect/>
          </a:stretch>
        </p:blipFill>
        <p:spPr>
          <a:xfrm>
            <a:off x="5672119" y="4280213"/>
            <a:ext cx="2786081" cy="20716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Components</a:t>
            </a:r>
          </a:p>
        </p:txBody>
      </p:sp>
      <p:sp>
        <p:nvSpPr>
          <p:cNvPr id="3" name="Content Placeholder 2"/>
          <p:cNvSpPr>
            <a:spLocks noGrp="1"/>
          </p:cNvSpPr>
          <p:nvPr>
            <p:ph idx="1"/>
          </p:nvPr>
        </p:nvSpPr>
        <p:spPr/>
        <p:txBody>
          <a:bodyPr>
            <a:normAutofit/>
          </a:bodyPr>
          <a:lstStyle/>
          <a:p>
            <a:pPr lvl="0">
              <a:buNone/>
            </a:pPr>
            <a:r>
              <a:rPr lang="en-IN" b="1" dirty="0"/>
              <a:t>1.</a:t>
            </a:r>
            <a:r>
              <a:rPr lang="en-IN" sz="3000" b="1" dirty="0"/>
              <a:t>Python IDLE</a:t>
            </a:r>
          </a:p>
          <a:p>
            <a:pPr lvl="0"/>
            <a:r>
              <a:rPr lang="en-IN" sz="2800" dirty="0"/>
              <a:t>IDLE is integrated development environment (IDE) for editing and running Python 2.7.3</a:t>
            </a:r>
          </a:p>
          <a:p>
            <a:r>
              <a:rPr lang="en-IN" sz="2800" dirty="0"/>
              <a:t>The IDLE GUI is automatically installed with the Python interpreter. IDLE was designed specifically for use with Python</a:t>
            </a:r>
          </a:p>
          <a:p>
            <a:pPr lvl="0"/>
            <a:r>
              <a:rPr lang="en-IN" sz="2800" dirty="0"/>
              <a:t>IDLE has a number of features to help you develop your Python programs including powerful syntax highlighting.</a:t>
            </a:r>
          </a:p>
          <a:p>
            <a:endParaRPr lang="en-IN"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562</TotalTime>
  <Words>702</Words>
  <Application>Microsoft Office PowerPoint</Application>
  <PresentationFormat>On-screen Show (4:3)</PresentationFormat>
  <Paragraphs>103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Bauhaus 93</vt:lpstr>
      <vt:lpstr>Bodoni MT Black</vt:lpstr>
      <vt:lpstr>Rockwell</vt:lpstr>
      <vt:lpstr>Rockwell Condensed</vt:lpstr>
      <vt:lpstr>Wingdings</vt:lpstr>
      <vt:lpstr>Wood Type</vt:lpstr>
      <vt:lpstr>  Intelligent Access Control System For Safety Critical Areas In Industries </vt:lpstr>
      <vt:lpstr>Contents</vt:lpstr>
      <vt:lpstr>Abstract of Project with Problem Statement </vt:lpstr>
      <vt:lpstr>Components</vt:lpstr>
      <vt:lpstr>Hardware Components</vt:lpstr>
      <vt:lpstr>Hardware Components</vt:lpstr>
      <vt:lpstr>Hardware Components</vt:lpstr>
      <vt:lpstr>Hardware Components</vt:lpstr>
      <vt:lpstr>Software Components</vt:lpstr>
      <vt:lpstr>Software Components</vt:lpstr>
      <vt:lpstr>Block Diagram for Face Recognition System</vt:lpstr>
      <vt:lpstr>Block Diagram for Text To Speech Conversion</vt:lpstr>
      <vt:lpstr>Project working process</vt:lpstr>
      <vt:lpstr>Project working process</vt:lpstr>
      <vt:lpstr>Coding </vt:lpstr>
      <vt:lpstr>Coding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Access Control System For Safety Critical Areas In Industries</dc:title>
  <dc:creator>LAXMI</dc:creator>
  <cp:lastModifiedBy>Vanka janarrdhann</cp:lastModifiedBy>
  <cp:revision>45</cp:revision>
  <dcterms:created xsi:type="dcterms:W3CDTF">2019-05-23T06:56:39Z</dcterms:created>
  <dcterms:modified xsi:type="dcterms:W3CDTF">2019-05-25T05:07:56Z</dcterms:modified>
</cp:coreProperties>
</file>