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4" r:id="rId10"/>
    <p:sldId id="305" r:id="rId11"/>
    <p:sldId id="306" r:id="rId12"/>
    <p:sldId id="307" r:id="rId13"/>
    <p:sldId id="308" r:id="rId14"/>
    <p:sldId id="309" r:id="rId15"/>
    <p:sldId id="312" r:id="rId16"/>
    <p:sldId id="313" r:id="rId17"/>
    <p:sldId id="314" r:id="rId18"/>
    <p:sldId id="315" r:id="rId19"/>
    <p:sldId id="316" r:id="rId20"/>
    <p:sldId id="317" r:id="rId21"/>
    <p:sldId id="318" r:id="rId22"/>
    <p:sldId id="319" r:id="rId23"/>
    <p:sldId id="320" r:id="rId24"/>
    <p:sldId id="321" r:id="rId25"/>
    <p:sldId id="32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tx1"/>
                </a:solidFill>
              </a:rPr>
              <a:t>Statistics</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Aishwarya mate</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DA120-29B4-B27B-C463-ADC8E4876BFF}"/>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3C59F05-0988-02A2-02B0-ED0CD5C48422}"/>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Types of Descriptive Statistics</a:t>
            </a:r>
          </a:p>
        </p:txBody>
      </p:sp>
      <p:pic>
        <p:nvPicPr>
          <p:cNvPr id="5122" name="Picture 2" descr="Difference Between Descriptive and Inferential Statistics -How Does it Work">
            <a:extLst>
              <a:ext uri="{FF2B5EF4-FFF2-40B4-BE49-F238E27FC236}">
                <a16:creationId xmlns:a16="http://schemas.microsoft.com/office/drawing/2014/main" id="{9A1C3F86-FBD8-4401-34D5-4FC2DBCF11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274"/>
          <a:stretch>
            <a:fillRect/>
          </a:stretch>
        </p:blipFill>
        <p:spPr bwMode="auto">
          <a:xfrm>
            <a:off x="1354368" y="1303927"/>
            <a:ext cx="9483264" cy="4569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7022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F1578-5493-9ED6-19C4-10EA16E7EFF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00E0361-52A2-F0E0-DDC7-0D850B7D50CE}"/>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Skewness</a:t>
            </a:r>
          </a:p>
        </p:txBody>
      </p:sp>
      <p:pic>
        <p:nvPicPr>
          <p:cNvPr id="6146" name="Picture 2" descr="Skewness">
            <a:extLst>
              <a:ext uri="{FF2B5EF4-FFF2-40B4-BE49-F238E27FC236}">
                <a16:creationId xmlns:a16="http://schemas.microsoft.com/office/drawing/2014/main" id="{9E13CC17-9115-0D61-AE86-3DDE91A29A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1082" y="1783280"/>
            <a:ext cx="10594479" cy="4092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092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8C713-856E-523E-952B-5F2659083BF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BB40E5C-AD00-11C2-AA7D-9E5608B59FB4}"/>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Measures of Central Tendency</a:t>
            </a:r>
          </a:p>
        </p:txBody>
      </p:sp>
      <p:sp>
        <p:nvSpPr>
          <p:cNvPr id="4" name="TextBox 3">
            <a:extLst>
              <a:ext uri="{FF2B5EF4-FFF2-40B4-BE49-F238E27FC236}">
                <a16:creationId xmlns:a16="http://schemas.microsoft.com/office/drawing/2014/main" id="{1F7DF352-8B78-20DA-1D48-AC97F15D5A9D}"/>
              </a:ext>
            </a:extLst>
          </p:cNvPr>
          <p:cNvSpPr txBox="1"/>
          <p:nvPr/>
        </p:nvSpPr>
        <p:spPr>
          <a:xfrm>
            <a:off x="1018066" y="1612053"/>
            <a:ext cx="10401299" cy="1446550"/>
          </a:xfrm>
          <a:prstGeom prst="rect">
            <a:avLst/>
          </a:prstGeom>
          <a:noFill/>
        </p:spPr>
        <p:txBody>
          <a:bodyPr wrap="square">
            <a:spAutoFit/>
          </a:bodyPr>
          <a:lstStyle/>
          <a:p>
            <a:pPr algn="l">
              <a:buNone/>
            </a:pPr>
            <a:r>
              <a:rPr lang="en-US" b="1" i="0" dirty="0">
                <a:solidFill>
                  <a:srgbClr val="005595"/>
                </a:solidFill>
                <a:effectLst/>
                <a:latin typeface="+mj-lt"/>
              </a:rPr>
              <a:t>Mean (Arithmetic)</a:t>
            </a:r>
          </a:p>
          <a:p>
            <a:pPr algn="l">
              <a:lnSpc>
                <a:spcPts val="1800"/>
              </a:lnSpc>
              <a:spcBef>
                <a:spcPts val="1200"/>
              </a:spcBef>
              <a:spcAft>
                <a:spcPts val="1200"/>
              </a:spcAft>
            </a:pPr>
            <a:r>
              <a:rPr lang="en-US" b="0" i="0" dirty="0">
                <a:solidFill>
                  <a:srgbClr val="000000"/>
                </a:solidFill>
                <a:effectLst/>
                <a:latin typeface="+mj-lt"/>
              </a:rPr>
              <a:t>The mean (or average) is the most popular and well known measure of central tendency. It can be used with both discrete and continuous data, although its use is most often with continuous data. The mean is equal to the sum of all the values in the data set divided by the number of values in the data set.</a:t>
            </a:r>
          </a:p>
        </p:txBody>
      </p:sp>
      <p:pic>
        <p:nvPicPr>
          <p:cNvPr id="6" name="Picture 5">
            <a:extLst>
              <a:ext uri="{FF2B5EF4-FFF2-40B4-BE49-F238E27FC236}">
                <a16:creationId xmlns:a16="http://schemas.microsoft.com/office/drawing/2014/main" id="{962B98D6-72CA-340D-C218-6CF043D80D6F}"/>
              </a:ext>
            </a:extLst>
          </p:cNvPr>
          <p:cNvPicPr>
            <a:picLocks noChangeAspect="1"/>
          </p:cNvPicPr>
          <p:nvPr/>
        </p:nvPicPr>
        <p:blipFill>
          <a:blip r:embed="rId2"/>
          <a:stretch>
            <a:fillRect/>
          </a:stretch>
        </p:blipFill>
        <p:spPr>
          <a:xfrm>
            <a:off x="1590675" y="3099584"/>
            <a:ext cx="9010650" cy="866775"/>
          </a:xfrm>
          <a:prstGeom prst="rect">
            <a:avLst/>
          </a:prstGeom>
        </p:spPr>
      </p:pic>
      <p:sp>
        <p:nvSpPr>
          <p:cNvPr id="8" name="TextBox 7">
            <a:extLst>
              <a:ext uri="{FF2B5EF4-FFF2-40B4-BE49-F238E27FC236}">
                <a16:creationId xmlns:a16="http://schemas.microsoft.com/office/drawing/2014/main" id="{108D9C67-E115-5CC5-EEEA-D9C6FA27DD81}"/>
              </a:ext>
            </a:extLst>
          </p:cNvPr>
          <p:cNvSpPr txBox="1"/>
          <p:nvPr/>
        </p:nvSpPr>
        <p:spPr>
          <a:xfrm>
            <a:off x="2860158" y="5742985"/>
            <a:ext cx="6977616" cy="400110"/>
          </a:xfrm>
          <a:prstGeom prst="rect">
            <a:avLst/>
          </a:prstGeom>
          <a:noFill/>
        </p:spPr>
        <p:txBody>
          <a:bodyPr wrap="square">
            <a:spAutoFit/>
          </a:bodyPr>
          <a:lstStyle/>
          <a:p>
            <a:r>
              <a:rPr lang="en-US" sz="2000" b="1" i="0" dirty="0">
                <a:solidFill>
                  <a:srgbClr val="000000"/>
                </a:solidFill>
                <a:effectLst/>
                <a:latin typeface="+mj-lt"/>
              </a:rPr>
              <a:t>The mean salary for these ten staff is $30.7k. </a:t>
            </a:r>
            <a:endParaRPr lang="en-US" sz="2000" b="1" dirty="0">
              <a:latin typeface="+mj-lt"/>
            </a:endParaRPr>
          </a:p>
        </p:txBody>
      </p:sp>
      <p:pic>
        <p:nvPicPr>
          <p:cNvPr id="10" name="Picture 9">
            <a:extLst>
              <a:ext uri="{FF2B5EF4-FFF2-40B4-BE49-F238E27FC236}">
                <a16:creationId xmlns:a16="http://schemas.microsoft.com/office/drawing/2014/main" id="{FFA9DE1B-CB6D-7884-924E-BFEBE56FABDB}"/>
              </a:ext>
            </a:extLst>
          </p:cNvPr>
          <p:cNvPicPr>
            <a:picLocks noChangeAspect="1"/>
          </p:cNvPicPr>
          <p:nvPr/>
        </p:nvPicPr>
        <p:blipFill>
          <a:blip r:embed="rId3"/>
          <a:stretch>
            <a:fillRect/>
          </a:stretch>
        </p:blipFill>
        <p:spPr>
          <a:xfrm>
            <a:off x="4098712" y="4035072"/>
            <a:ext cx="4240005" cy="1600313"/>
          </a:xfrm>
          <a:prstGeom prst="rect">
            <a:avLst/>
          </a:prstGeom>
        </p:spPr>
      </p:pic>
    </p:spTree>
    <p:extLst>
      <p:ext uri="{BB962C8B-B14F-4D97-AF65-F5344CB8AC3E}">
        <p14:creationId xmlns:p14="http://schemas.microsoft.com/office/powerpoint/2010/main" val="1499170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E88E8-E9B5-A2C9-6B2A-5B5AD791CE4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A0E4235A-F299-0D14-5A32-DBD94E547461}"/>
              </a:ext>
            </a:extLst>
          </p:cNvPr>
          <p:cNvSpPr txBox="1">
            <a:spLocks/>
          </p:cNvSpPr>
          <p:nvPr/>
        </p:nvSpPr>
        <p:spPr>
          <a:xfrm>
            <a:off x="934954" y="105850"/>
            <a:ext cx="10314293" cy="595899"/>
          </a:xfrm>
          <a:prstGeom prst="rect">
            <a:avLst/>
          </a:prstGeom>
        </p:spPr>
        <p:style>
          <a:lnRef idx="1">
            <a:schemeClr val="dk1"/>
          </a:lnRef>
          <a:fillRef idx="3">
            <a:schemeClr val="dk1"/>
          </a:fillRef>
          <a:effectRef idx="2">
            <a:schemeClr val="dk1"/>
          </a:effectRef>
          <a:fontRef idx="minor">
            <a:schemeClr val="lt1"/>
          </a:fontRef>
        </p:style>
        <p:txBody>
          <a:bodyPr>
            <a:normAutofit fontScale="90000" lnSpcReduction="200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Median</a:t>
            </a:r>
          </a:p>
        </p:txBody>
      </p:sp>
      <p:sp>
        <p:nvSpPr>
          <p:cNvPr id="4" name="TextBox 3">
            <a:extLst>
              <a:ext uri="{FF2B5EF4-FFF2-40B4-BE49-F238E27FC236}">
                <a16:creationId xmlns:a16="http://schemas.microsoft.com/office/drawing/2014/main" id="{A68A85BD-2A85-02E3-A005-03DFE37B2853}"/>
              </a:ext>
            </a:extLst>
          </p:cNvPr>
          <p:cNvSpPr txBox="1"/>
          <p:nvPr/>
        </p:nvSpPr>
        <p:spPr>
          <a:xfrm>
            <a:off x="734108" y="722907"/>
            <a:ext cx="10938778" cy="754053"/>
          </a:xfrm>
          <a:prstGeom prst="rect">
            <a:avLst/>
          </a:prstGeom>
          <a:noFill/>
        </p:spPr>
        <p:txBody>
          <a:bodyPr wrap="square">
            <a:spAutoFit/>
          </a:bodyPr>
          <a:lstStyle/>
          <a:p>
            <a:pPr algn="l">
              <a:buNone/>
            </a:pPr>
            <a:r>
              <a:rPr lang="en-US" b="1" i="0" dirty="0">
                <a:solidFill>
                  <a:srgbClr val="005595"/>
                </a:solidFill>
                <a:effectLst/>
                <a:latin typeface="+mj-lt"/>
              </a:rPr>
              <a:t>Median</a:t>
            </a:r>
          </a:p>
          <a:p>
            <a:pPr algn="l">
              <a:lnSpc>
                <a:spcPts val="1800"/>
              </a:lnSpc>
              <a:spcBef>
                <a:spcPts val="1200"/>
              </a:spcBef>
              <a:spcAft>
                <a:spcPts val="1200"/>
              </a:spcAft>
            </a:pPr>
            <a:r>
              <a:rPr lang="en-US" b="0" i="0" dirty="0">
                <a:solidFill>
                  <a:srgbClr val="000000"/>
                </a:solidFill>
                <a:effectLst/>
                <a:latin typeface="+mj-lt"/>
              </a:rPr>
              <a:t>The median is the middle score for a set of data that has been arranged in order of magnitude.</a:t>
            </a:r>
          </a:p>
        </p:txBody>
      </p:sp>
      <p:pic>
        <p:nvPicPr>
          <p:cNvPr id="6" name="Picture 5">
            <a:extLst>
              <a:ext uri="{FF2B5EF4-FFF2-40B4-BE49-F238E27FC236}">
                <a16:creationId xmlns:a16="http://schemas.microsoft.com/office/drawing/2014/main" id="{3881AC7F-CFFB-7B4A-4F7D-0CB9B8315B38}"/>
              </a:ext>
            </a:extLst>
          </p:cNvPr>
          <p:cNvPicPr>
            <a:picLocks noChangeAspect="1"/>
          </p:cNvPicPr>
          <p:nvPr/>
        </p:nvPicPr>
        <p:blipFill>
          <a:blip r:embed="rId2"/>
          <a:stretch>
            <a:fillRect/>
          </a:stretch>
        </p:blipFill>
        <p:spPr>
          <a:xfrm>
            <a:off x="1353412" y="1648711"/>
            <a:ext cx="9477375" cy="1771650"/>
          </a:xfrm>
          <a:prstGeom prst="rect">
            <a:avLst/>
          </a:prstGeom>
        </p:spPr>
        <p:style>
          <a:lnRef idx="2">
            <a:schemeClr val="dk1"/>
          </a:lnRef>
          <a:fillRef idx="1">
            <a:schemeClr val="lt1"/>
          </a:fillRef>
          <a:effectRef idx="0">
            <a:schemeClr val="dk1"/>
          </a:effectRef>
          <a:fontRef idx="minor">
            <a:schemeClr val="dk1"/>
          </a:fontRef>
        </p:style>
      </p:pic>
      <p:pic>
        <p:nvPicPr>
          <p:cNvPr id="8" name="Picture 7">
            <a:extLst>
              <a:ext uri="{FF2B5EF4-FFF2-40B4-BE49-F238E27FC236}">
                <a16:creationId xmlns:a16="http://schemas.microsoft.com/office/drawing/2014/main" id="{9A80703B-5DDC-5EBA-3160-B002D556D102}"/>
              </a:ext>
            </a:extLst>
          </p:cNvPr>
          <p:cNvPicPr>
            <a:picLocks noChangeAspect="1"/>
          </p:cNvPicPr>
          <p:nvPr/>
        </p:nvPicPr>
        <p:blipFill>
          <a:blip r:embed="rId3"/>
          <a:stretch>
            <a:fillRect/>
          </a:stretch>
        </p:blipFill>
        <p:spPr>
          <a:xfrm>
            <a:off x="849892" y="3906243"/>
            <a:ext cx="11153775" cy="2228850"/>
          </a:xfrm>
          <a:prstGeom prst="rect">
            <a:avLst/>
          </a:prstGeom>
        </p:spPr>
        <p:style>
          <a:lnRef idx="2">
            <a:schemeClr val="dk1"/>
          </a:lnRef>
          <a:fillRef idx="1">
            <a:schemeClr val="lt1"/>
          </a:fillRef>
          <a:effectRef idx="0">
            <a:schemeClr val="dk1"/>
          </a:effectRef>
          <a:fontRef idx="minor">
            <a:schemeClr val="dk1"/>
          </a:fontRef>
        </p:style>
      </p:pic>
      <p:sp>
        <p:nvSpPr>
          <p:cNvPr id="9" name="TextBox 8">
            <a:extLst>
              <a:ext uri="{FF2B5EF4-FFF2-40B4-BE49-F238E27FC236}">
                <a16:creationId xmlns:a16="http://schemas.microsoft.com/office/drawing/2014/main" id="{D84C5052-9781-3954-36F6-E89D258A97FF}"/>
              </a:ext>
            </a:extLst>
          </p:cNvPr>
          <p:cNvSpPr txBox="1"/>
          <p:nvPr/>
        </p:nvSpPr>
        <p:spPr>
          <a:xfrm>
            <a:off x="222589" y="2358509"/>
            <a:ext cx="1023037" cy="369332"/>
          </a:xfrm>
          <a:prstGeom prst="rect">
            <a:avLst/>
          </a:prstGeom>
          <a:noFill/>
        </p:spPr>
        <p:txBody>
          <a:bodyPr wrap="none" rtlCol="0">
            <a:spAutoFit/>
          </a:bodyPr>
          <a:lstStyle/>
          <a:p>
            <a:r>
              <a:rPr lang="en-US" b="1" dirty="0">
                <a:latin typeface="+mj-lt"/>
              </a:rPr>
              <a:t>ODD = </a:t>
            </a:r>
          </a:p>
        </p:txBody>
      </p:sp>
    </p:spTree>
    <p:extLst>
      <p:ext uri="{BB962C8B-B14F-4D97-AF65-F5344CB8AC3E}">
        <p14:creationId xmlns:p14="http://schemas.microsoft.com/office/powerpoint/2010/main" val="3303681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998D8-7EA6-80DD-9CBE-C21C469DA74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6E202BD0-F73F-7488-05FE-6827F322F654}"/>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Mode</a:t>
            </a:r>
          </a:p>
        </p:txBody>
      </p:sp>
      <p:sp>
        <p:nvSpPr>
          <p:cNvPr id="4" name="TextBox 3">
            <a:extLst>
              <a:ext uri="{FF2B5EF4-FFF2-40B4-BE49-F238E27FC236}">
                <a16:creationId xmlns:a16="http://schemas.microsoft.com/office/drawing/2014/main" id="{13D2F1DA-2346-C75E-30F5-7E5EDD92B355}"/>
              </a:ext>
            </a:extLst>
          </p:cNvPr>
          <p:cNvSpPr txBox="1"/>
          <p:nvPr/>
        </p:nvSpPr>
        <p:spPr>
          <a:xfrm>
            <a:off x="523121" y="2336649"/>
            <a:ext cx="5154666" cy="1092350"/>
          </a:xfrm>
          <a:prstGeom prst="rect">
            <a:avLst/>
          </a:prstGeom>
          <a:noFill/>
        </p:spPr>
        <p:txBody>
          <a:bodyPr wrap="square">
            <a:spAutoFit/>
          </a:bodyPr>
          <a:lstStyle/>
          <a:p>
            <a:pPr algn="l">
              <a:buNone/>
            </a:pPr>
            <a:r>
              <a:rPr lang="en-US" sz="2400" b="1" i="0" dirty="0">
                <a:solidFill>
                  <a:srgbClr val="005595"/>
                </a:solidFill>
                <a:effectLst/>
                <a:latin typeface="+mj-lt"/>
              </a:rPr>
              <a:t>Mode</a:t>
            </a:r>
          </a:p>
          <a:p>
            <a:pPr algn="l">
              <a:lnSpc>
                <a:spcPts val="1800"/>
              </a:lnSpc>
              <a:spcBef>
                <a:spcPts val="1200"/>
              </a:spcBef>
              <a:spcAft>
                <a:spcPts val="1200"/>
              </a:spcAft>
            </a:pPr>
            <a:r>
              <a:rPr lang="en-US" sz="2400" b="1" i="0" dirty="0">
                <a:solidFill>
                  <a:srgbClr val="000000"/>
                </a:solidFill>
                <a:effectLst/>
                <a:latin typeface="+mj-lt"/>
              </a:rPr>
              <a:t>The mode is the most frequent score in our data set. </a:t>
            </a:r>
          </a:p>
        </p:txBody>
      </p:sp>
      <p:pic>
        <p:nvPicPr>
          <p:cNvPr id="1026" name="Picture 2" descr="Bar chart showing highest bar as the mode">
            <a:extLst>
              <a:ext uri="{FF2B5EF4-FFF2-40B4-BE49-F238E27FC236}">
                <a16:creationId xmlns:a16="http://schemas.microsoft.com/office/drawing/2014/main" id="{953F309A-78A2-BE3B-E2AC-1AD48727FA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8322" y="1520590"/>
            <a:ext cx="5562600" cy="4429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371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604EA-753E-66DA-3B0C-C5EEC9FD93F7}"/>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1F571479-6F38-3F77-70B8-9D19213749C1}"/>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Measures of Dispersion/ Variance</a:t>
            </a:r>
          </a:p>
        </p:txBody>
      </p:sp>
      <p:sp>
        <p:nvSpPr>
          <p:cNvPr id="4" name="TextBox 3">
            <a:extLst>
              <a:ext uri="{FF2B5EF4-FFF2-40B4-BE49-F238E27FC236}">
                <a16:creationId xmlns:a16="http://schemas.microsoft.com/office/drawing/2014/main" id="{FAECEE1D-AD4E-AE60-0354-C1E1616CBDEA}"/>
              </a:ext>
            </a:extLst>
          </p:cNvPr>
          <p:cNvSpPr txBox="1"/>
          <p:nvPr/>
        </p:nvSpPr>
        <p:spPr>
          <a:xfrm>
            <a:off x="608181" y="1679944"/>
            <a:ext cx="4302380" cy="3785652"/>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333333"/>
                </a:solidFill>
                <a:effectLst/>
                <a:latin typeface="+mj-lt"/>
              </a:rPr>
              <a:t>Measures of dispersion help to describe the variability in data. Dispersion is a statistical term that can be used to describe the extent to which data is scattered. </a:t>
            </a:r>
          </a:p>
          <a:p>
            <a:pPr marL="285750" indent="-285750">
              <a:buFont typeface="Arial" panose="020B0604020202020204" pitchFamily="34" charset="0"/>
              <a:buChar char="•"/>
            </a:pPr>
            <a:endParaRPr lang="en-US" sz="2000" dirty="0">
              <a:solidFill>
                <a:srgbClr val="333333"/>
              </a:solidFill>
              <a:latin typeface="+mj-lt"/>
            </a:endParaRPr>
          </a:p>
          <a:p>
            <a:endParaRPr lang="en-US" sz="2000" b="0" i="0" dirty="0">
              <a:solidFill>
                <a:srgbClr val="333333"/>
              </a:solidFill>
              <a:effectLst/>
              <a:latin typeface="+mj-lt"/>
            </a:endParaRPr>
          </a:p>
          <a:p>
            <a:pPr marL="285750" indent="-285750">
              <a:buFont typeface="Arial" panose="020B0604020202020204" pitchFamily="34" charset="0"/>
              <a:buChar char="•"/>
            </a:pPr>
            <a:r>
              <a:rPr lang="en-US" sz="2000" b="0" i="0" dirty="0">
                <a:solidFill>
                  <a:srgbClr val="333333"/>
                </a:solidFill>
                <a:effectLst/>
                <a:latin typeface="+mj-lt"/>
              </a:rPr>
              <a:t>Thus, measures of dispersion are certain types of measures that are used to quantify the dispersion of data.</a:t>
            </a:r>
            <a:endParaRPr lang="en-US" sz="2000" dirty="0">
              <a:latin typeface="+mj-lt"/>
            </a:endParaRPr>
          </a:p>
        </p:txBody>
      </p:sp>
      <p:pic>
        <p:nvPicPr>
          <p:cNvPr id="2050" name="Picture 2" descr="Measures of Dispersion | Types, Formula and Examples - GeeksforGeeks">
            <a:extLst>
              <a:ext uri="{FF2B5EF4-FFF2-40B4-BE49-F238E27FC236}">
                <a16:creationId xmlns:a16="http://schemas.microsoft.com/office/drawing/2014/main" id="{6D480DD3-A4F3-3571-622C-2F28A2B0B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3965" y="1573619"/>
            <a:ext cx="5886450" cy="4314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59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75D53-5612-95EF-F078-E07AB688ABA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DB30C63B-A873-EB60-C344-D1A8BE3777EF}"/>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Why is it needed?</a:t>
            </a:r>
          </a:p>
        </p:txBody>
      </p:sp>
    </p:spTree>
    <p:extLst>
      <p:ext uri="{BB962C8B-B14F-4D97-AF65-F5344CB8AC3E}">
        <p14:creationId xmlns:p14="http://schemas.microsoft.com/office/powerpoint/2010/main" val="3621585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3A860-5FA1-7265-7DB6-1FA44317B560}"/>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EAA8FFD-DA8E-9267-2958-E3A553AA0992}"/>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Dispersion</a:t>
            </a:r>
          </a:p>
        </p:txBody>
      </p:sp>
      <p:pic>
        <p:nvPicPr>
          <p:cNvPr id="3074" name="Picture 2" descr="Exploring Dispersion Parameters: Variability and Spread of Data">
            <a:extLst>
              <a:ext uri="{FF2B5EF4-FFF2-40B4-BE49-F238E27FC236}">
                <a16:creationId xmlns:a16="http://schemas.microsoft.com/office/drawing/2014/main" id="{4961EA87-88B0-2A01-DDC8-8207914DDE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891" y="2181170"/>
            <a:ext cx="5933078" cy="2495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14941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0BF18-2CF8-6919-53AF-090E706ECC4D}"/>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19EA06E-97D6-03C2-2A14-CFA1CC4D41C4}"/>
              </a:ext>
            </a:extLst>
          </p:cNvPr>
          <p:cNvPicPr>
            <a:picLocks noChangeAspect="1"/>
          </p:cNvPicPr>
          <p:nvPr/>
        </p:nvPicPr>
        <p:blipFill>
          <a:blip r:embed="rId2"/>
          <a:srcRect t="10759"/>
          <a:stretch>
            <a:fillRect/>
          </a:stretch>
        </p:blipFill>
        <p:spPr>
          <a:xfrm>
            <a:off x="2371725" y="414670"/>
            <a:ext cx="7448550" cy="5839600"/>
          </a:xfrm>
          <a:prstGeom prst="rect">
            <a:avLst/>
          </a:prstGeom>
        </p:spPr>
      </p:pic>
    </p:spTree>
    <p:extLst>
      <p:ext uri="{BB962C8B-B14F-4D97-AF65-F5344CB8AC3E}">
        <p14:creationId xmlns:p14="http://schemas.microsoft.com/office/powerpoint/2010/main" val="805319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981DA-0127-8864-40BB-FFD3800D285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DC387329-89B7-C48D-DA4E-CD9D1758D624}"/>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Interpretation </a:t>
            </a:r>
          </a:p>
        </p:txBody>
      </p:sp>
    </p:spTree>
    <p:extLst>
      <p:ext uri="{BB962C8B-B14F-4D97-AF65-F5344CB8AC3E}">
        <p14:creationId xmlns:p14="http://schemas.microsoft.com/office/powerpoint/2010/main" val="335506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139AFA9-7F25-80C6-C93B-BDC6558FC095}"/>
              </a:ext>
            </a:extLst>
          </p:cNvPr>
          <p:cNvSpPr>
            <a:spLocks noGrp="1"/>
          </p:cNvSpPr>
          <p:nvPr>
            <p:ph type="title"/>
          </p:nvPr>
        </p:nvSpPr>
        <p:spPr/>
        <p:txBody>
          <a:bodyPr/>
          <a:lstStyle/>
          <a:p>
            <a:r>
              <a:rPr lang="en-US" dirty="0"/>
              <a:t>Agenda</a:t>
            </a:r>
          </a:p>
        </p:txBody>
      </p:sp>
      <p:sp>
        <p:nvSpPr>
          <p:cNvPr id="7" name="Content Placeholder 6">
            <a:extLst>
              <a:ext uri="{FF2B5EF4-FFF2-40B4-BE49-F238E27FC236}">
                <a16:creationId xmlns:a16="http://schemas.microsoft.com/office/drawing/2014/main" id="{BDF79E79-0C5F-F667-BD46-BF724A55A56C}"/>
              </a:ext>
            </a:extLst>
          </p:cNvPr>
          <p:cNvSpPr>
            <a:spLocks noGrp="1"/>
          </p:cNvSpPr>
          <p:nvPr>
            <p:ph idx="1"/>
          </p:nvPr>
        </p:nvSpPr>
        <p:spPr/>
        <p:txBody>
          <a:bodyPr>
            <a:normAutofit/>
          </a:bodyPr>
          <a:lstStyle/>
          <a:p>
            <a:pPr>
              <a:buFont typeface="Wingdings" panose="05000000000000000000" pitchFamily="2" charset="2"/>
              <a:buChar char="q"/>
            </a:pPr>
            <a:r>
              <a:rPr lang="en-US" sz="2400" b="1" dirty="0">
                <a:latin typeface="+mj-lt"/>
              </a:rPr>
              <a:t> What is statistics?</a:t>
            </a:r>
          </a:p>
          <a:p>
            <a:pPr>
              <a:buFont typeface="Wingdings" panose="05000000000000000000" pitchFamily="2" charset="2"/>
              <a:buChar char="q"/>
            </a:pPr>
            <a:r>
              <a:rPr lang="en-US" sz="2400" b="1" dirty="0">
                <a:latin typeface="+mj-lt"/>
              </a:rPr>
              <a:t> Need of Statistics</a:t>
            </a:r>
          </a:p>
          <a:p>
            <a:pPr>
              <a:buFont typeface="Wingdings" panose="05000000000000000000" pitchFamily="2" charset="2"/>
              <a:buChar char="q"/>
            </a:pPr>
            <a:r>
              <a:rPr lang="en-US" sz="2400" b="1" dirty="0">
                <a:latin typeface="+mj-lt"/>
              </a:rPr>
              <a:t> Types of Statistics</a:t>
            </a:r>
          </a:p>
          <a:p>
            <a:pPr>
              <a:buFont typeface="Wingdings" panose="05000000000000000000" pitchFamily="2" charset="2"/>
              <a:buChar char="q"/>
            </a:pPr>
            <a:r>
              <a:rPr lang="en-US" sz="2400" b="1" dirty="0">
                <a:latin typeface="+mj-lt"/>
              </a:rPr>
              <a:t> Descriptive Statistics</a:t>
            </a:r>
          </a:p>
          <a:p>
            <a:pPr>
              <a:buFont typeface="Wingdings" panose="05000000000000000000" pitchFamily="2" charset="2"/>
              <a:buChar char="q"/>
            </a:pPr>
            <a:r>
              <a:rPr lang="en-US" sz="2400" b="1" dirty="0">
                <a:latin typeface="+mj-lt"/>
              </a:rPr>
              <a:t> Inferential Statistics</a:t>
            </a:r>
          </a:p>
          <a:p>
            <a:pPr>
              <a:buFont typeface="Wingdings" panose="05000000000000000000" pitchFamily="2" charset="2"/>
              <a:buChar char="q"/>
            </a:pPr>
            <a:endParaRPr lang="en-US" sz="2400" b="1" dirty="0">
              <a:latin typeface="+mj-lt"/>
            </a:endParaRPr>
          </a:p>
          <a:p>
            <a:pPr>
              <a:buFont typeface="Wingdings" panose="05000000000000000000" pitchFamily="2" charset="2"/>
              <a:buChar char="§"/>
            </a:pPr>
            <a:endParaRPr lang="en-US" sz="2400" b="1" dirty="0">
              <a:latin typeface="+mj-lt"/>
            </a:endParaRPr>
          </a:p>
        </p:txBody>
      </p:sp>
    </p:spTree>
    <p:extLst>
      <p:ext uri="{BB962C8B-B14F-4D97-AF65-F5344CB8AC3E}">
        <p14:creationId xmlns:p14="http://schemas.microsoft.com/office/powerpoint/2010/main" val="29335143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4D17B-D2C0-C08D-D3A0-86241A0A384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664031C-709E-EF32-B3EB-A9B45B1FC5A4}"/>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Skewness</a:t>
            </a:r>
          </a:p>
        </p:txBody>
      </p:sp>
      <p:pic>
        <p:nvPicPr>
          <p:cNvPr id="6146" name="Picture 2">
            <a:extLst>
              <a:ext uri="{FF2B5EF4-FFF2-40B4-BE49-F238E27FC236}">
                <a16:creationId xmlns:a16="http://schemas.microsoft.com/office/drawing/2014/main" id="{C7D642B3-FF52-4A89-A639-D5C2DC4E69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4059" y="2593679"/>
            <a:ext cx="7248525" cy="3371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C0CCE33-D2CD-406E-643D-D3401B71A2F2}"/>
              </a:ext>
            </a:extLst>
          </p:cNvPr>
          <p:cNvSpPr txBox="1"/>
          <p:nvPr/>
        </p:nvSpPr>
        <p:spPr>
          <a:xfrm>
            <a:off x="2626241" y="1467294"/>
            <a:ext cx="8793125" cy="369332"/>
          </a:xfrm>
          <a:prstGeom prst="rect">
            <a:avLst/>
          </a:prstGeom>
          <a:noFill/>
        </p:spPr>
        <p:txBody>
          <a:bodyPr wrap="square" rtlCol="0">
            <a:spAutoFit/>
          </a:bodyPr>
          <a:lstStyle/>
          <a:p>
            <a:r>
              <a:rPr lang="en-US" b="1" dirty="0">
                <a:latin typeface="+mj-lt"/>
              </a:rPr>
              <a:t>Skewness is the measure of asymmetry in the dataset!</a:t>
            </a:r>
          </a:p>
        </p:txBody>
      </p:sp>
    </p:spTree>
    <p:extLst>
      <p:ext uri="{BB962C8B-B14F-4D97-AF65-F5344CB8AC3E}">
        <p14:creationId xmlns:p14="http://schemas.microsoft.com/office/powerpoint/2010/main" val="2998519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7F58E-7A1D-8943-44D5-BC5E022A416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DB5C816C-83E8-CCB5-D16F-34254F9394DA}"/>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endParaRPr lang="en-US" dirty="0">
              <a:solidFill>
                <a:schemeClr val="bg1"/>
              </a:solidFill>
              <a:latin typeface="+mj-lt"/>
            </a:endParaRPr>
          </a:p>
        </p:txBody>
      </p:sp>
    </p:spTree>
    <p:extLst>
      <p:ext uri="{BB962C8B-B14F-4D97-AF65-F5344CB8AC3E}">
        <p14:creationId xmlns:p14="http://schemas.microsoft.com/office/powerpoint/2010/main" val="15826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FB865-4011-FEA8-FD64-0AF32576CF5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67BC0B5-0FAB-C579-F9AB-DADEA89FBD35}"/>
              </a:ext>
            </a:extLst>
          </p:cNvPr>
          <p:cNvSpPr txBox="1">
            <a:spLocks/>
          </p:cNvSpPr>
          <p:nvPr/>
        </p:nvSpPr>
        <p:spPr>
          <a:xfrm>
            <a:off x="934956" y="2577919"/>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Thank You!</a:t>
            </a:r>
          </a:p>
        </p:txBody>
      </p:sp>
    </p:spTree>
    <p:extLst>
      <p:ext uri="{BB962C8B-B14F-4D97-AF65-F5344CB8AC3E}">
        <p14:creationId xmlns:p14="http://schemas.microsoft.com/office/powerpoint/2010/main" val="1875045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AFA61-69B3-3990-06D8-698987D44ADA}"/>
              </a:ext>
            </a:extLst>
          </p:cNvPr>
          <p:cNvSpPr>
            <a:spLocks noGrp="1"/>
          </p:cNvSpPr>
          <p:nvPr>
            <p:ph type="title"/>
          </p:nvPr>
        </p:nvSpPr>
        <p:spPr>
          <a:xfrm>
            <a:off x="1097280" y="286603"/>
            <a:ext cx="10058400" cy="585267"/>
          </a:xfrm>
        </p:spPr>
        <p:style>
          <a:lnRef idx="1">
            <a:schemeClr val="dk1"/>
          </a:lnRef>
          <a:fillRef idx="3">
            <a:schemeClr val="dk1"/>
          </a:fillRef>
          <a:effectRef idx="2">
            <a:schemeClr val="dk1"/>
          </a:effectRef>
          <a:fontRef idx="minor">
            <a:schemeClr val="lt1"/>
          </a:fontRef>
        </p:style>
        <p:txBody>
          <a:bodyPr>
            <a:normAutofit fontScale="90000"/>
          </a:bodyPr>
          <a:lstStyle/>
          <a:p>
            <a:pPr algn="ctr"/>
            <a:r>
              <a:rPr lang="en-US" dirty="0">
                <a:solidFill>
                  <a:schemeClr val="bg1"/>
                </a:solidFill>
                <a:latin typeface="+mj-lt"/>
              </a:rPr>
              <a:t>What is Statistics?</a:t>
            </a:r>
          </a:p>
        </p:txBody>
      </p:sp>
      <p:sp>
        <p:nvSpPr>
          <p:cNvPr id="3" name="Content Placeholder 2">
            <a:extLst>
              <a:ext uri="{FF2B5EF4-FFF2-40B4-BE49-F238E27FC236}">
                <a16:creationId xmlns:a16="http://schemas.microsoft.com/office/drawing/2014/main" id="{B2E7939E-39FA-7370-F816-88D763022A17}"/>
              </a:ext>
            </a:extLst>
          </p:cNvPr>
          <p:cNvSpPr>
            <a:spLocks noGrp="1"/>
          </p:cNvSpPr>
          <p:nvPr>
            <p:ph idx="1"/>
          </p:nvPr>
        </p:nvSpPr>
        <p:spPr>
          <a:xfrm>
            <a:off x="435935" y="1244010"/>
            <a:ext cx="11302409" cy="4752674"/>
          </a:xfrm>
        </p:spPr>
        <p:txBody>
          <a:bodyPr>
            <a:normAutofit fontScale="92500" lnSpcReduction="10000"/>
          </a:bodyPr>
          <a:lstStyle/>
          <a:p>
            <a:r>
              <a:rPr lang="en-US" b="1" dirty="0">
                <a:solidFill>
                  <a:schemeClr val="tx1"/>
                </a:solidFill>
                <a:latin typeface="+mj-lt"/>
              </a:rPr>
              <a:t>Statistics</a:t>
            </a:r>
            <a:r>
              <a:rPr lang="en-US" dirty="0">
                <a:solidFill>
                  <a:schemeClr val="tx1"/>
                </a:solidFill>
                <a:latin typeface="+mj-lt"/>
              </a:rPr>
              <a:t> is the </a:t>
            </a:r>
            <a:r>
              <a:rPr lang="en-US" b="1" dirty="0">
                <a:solidFill>
                  <a:schemeClr val="tx1"/>
                </a:solidFill>
                <a:latin typeface="+mj-lt"/>
              </a:rPr>
              <a:t>science of collecting, organizing, analyzing, interpreting, and presenting data</a:t>
            </a:r>
            <a:r>
              <a:rPr lang="en-US" dirty="0">
                <a:solidFill>
                  <a:schemeClr val="tx1"/>
                </a:solidFill>
                <a:latin typeface="+mj-lt"/>
              </a:rPr>
              <a:t> to extract meaningful insights and support decision-making.</a:t>
            </a:r>
          </a:p>
          <a:p>
            <a:r>
              <a:rPr lang="en-US" b="1" dirty="0">
                <a:solidFill>
                  <a:schemeClr val="tx1"/>
                </a:solidFill>
                <a:latin typeface="+mj-lt"/>
              </a:rPr>
              <a:t>Key Functions of Statistics:</a:t>
            </a:r>
          </a:p>
          <a:p>
            <a:r>
              <a:rPr lang="en-US" dirty="0">
                <a:solidFill>
                  <a:schemeClr val="tx1"/>
                </a:solidFill>
                <a:latin typeface="+mj-lt"/>
              </a:rPr>
              <a:t>1️⃣ </a:t>
            </a:r>
            <a:r>
              <a:rPr lang="en-US" b="1" dirty="0">
                <a:solidFill>
                  <a:schemeClr val="tx1"/>
                </a:solidFill>
                <a:latin typeface="+mj-lt"/>
              </a:rPr>
              <a:t>Collection of Data:</a:t>
            </a:r>
            <a:br>
              <a:rPr lang="en-US" dirty="0">
                <a:solidFill>
                  <a:schemeClr val="tx1"/>
                </a:solidFill>
                <a:latin typeface="+mj-lt"/>
              </a:rPr>
            </a:br>
            <a:r>
              <a:rPr lang="en-US" dirty="0">
                <a:solidFill>
                  <a:schemeClr val="tx1"/>
                </a:solidFill>
                <a:latin typeface="+mj-lt"/>
              </a:rPr>
              <a:t>Gathering data through surveys, experiments, observations, and transactions.</a:t>
            </a:r>
          </a:p>
          <a:p>
            <a:r>
              <a:rPr lang="en-US" dirty="0">
                <a:solidFill>
                  <a:schemeClr val="tx1"/>
                </a:solidFill>
                <a:latin typeface="+mj-lt"/>
              </a:rPr>
              <a:t>2️⃣ </a:t>
            </a:r>
            <a:r>
              <a:rPr lang="en-US" b="1" dirty="0">
                <a:solidFill>
                  <a:schemeClr val="tx1"/>
                </a:solidFill>
                <a:latin typeface="+mj-lt"/>
              </a:rPr>
              <a:t>Organization of Data:</a:t>
            </a:r>
            <a:br>
              <a:rPr lang="en-US" dirty="0">
                <a:solidFill>
                  <a:schemeClr val="tx1"/>
                </a:solidFill>
                <a:latin typeface="+mj-lt"/>
              </a:rPr>
            </a:br>
            <a:r>
              <a:rPr lang="en-US" dirty="0">
                <a:solidFill>
                  <a:schemeClr val="tx1"/>
                </a:solidFill>
                <a:latin typeface="+mj-lt"/>
              </a:rPr>
              <a:t>Arranging data in tables, charts, and graphs for easier understanding.</a:t>
            </a:r>
          </a:p>
          <a:p>
            <a:r>
              <a:rPr lang="en-US" dirty="0">
                <a:solidFill>
                  <a:schemeClr val="tx1"/>
                </a:solidFill>
                <a:latin typeface="+mj-lt"/>
              </a:rPr>
              <a:t>3️⃣ </a:t>
            </a:r>
            <a:r>
              <a:rPr lang="en-US" b="1" dirty="0">
                <a:solidFill>
                  <a:schemeClr val="tx1"/>
                </a:solidFill>
                <a:latin typeface="+mj-lt"/>
              </a:rPr>
              <a:t>Analysis of Data:</a:t>
            </a:r>
            <a:br>
              <a:rPr lang="en-US" dirty="0">
                <a:solidFill>
                  <a:schemeClr val="tx1"/>
                </a:solidFill>
                <a:latin typeface="+mj-lt"/>
              </a:rPr>
            </a:br>
            <a:r>
              <a:rPr lang="en-US" dirty="0">
                <a:solidFill>
                  <a:schemeClr val="tx1"/>
                </a:solidFill>
                <a:latin typeface="+mj-lt"/>
              </a:rPr>
              <a:t>Applying methods to summarize and find patterns (mean, median, standard deviation, etc.).</a:t>
            </a:r>
          </a:p>
          <a:p>
            <a:r>
              <a:rPr lang="en-US" dirty="0">
                <a:solidFill>
                  <a:schemeClr val="tx1"/>
                </a:solidFill>
                <a:latin typeface="+mj-lt"/>
              </a:rPr>
              <a:t>4️⃣ </a:t>
            </a:r>
            <a:r>
              <a:rPr lang="en-US" b="1" dirty="0">
                <a:solidFill>
                  <a:schemeClr val="tx1"/>
                </a:solidFill>
                <a:latin typeface="+mj-lt"/>
              </a:rPr>
              <a:t>Interpretation of Data:</a:t>
            </a:r>
            <a:br>
              <a:rPr lang="en-US" dirty="0">
                <a:solidFill>
                  <a:schemeClr val="tx1"/>
                </a:solidFill>
                <a:latin typeface="+mj-lt"/>
              </a:rPr>
            </a:br>
            <a:r>
              <a:rPr lang="en-US" dirty="0">
                <a:solidFill>
                  <a:schemeClr val="tx1"/>
                </a:solidFill>
                <a:latin typeface="+mj-lt"/>
              </a:rPr>
              <a:t>Drawing conclusions from analyzed data (e.g., customer trends, market demand).</a:t>
            </a:r>
          </a:p>
          <a:p>
            <a:r>
              <a:rPr lang="en-US" dirty="0">
                <a:solidFill>
                  <a:schemeClr val="tx1"/>
                </a:solidFill>
                <a:latin typeface="+mj-lt"/>
              </a:rPr>
              <a:t>5️⃣ </a:t>
            </a:r>
            <a:r>
              <a:rPr lang="en-US" b="1" dirty="0">
                <a:solidFill>
                  <a:schemeClr val="tx1"/>
                </a:solidFill>
                <a:latin typeface="+mj-lt"/>
              </a:rPr>
              <a:t>Presentation of Data:</a:t>
            </a:r>
            <a:br>
              <a:rPr lang="en-US" dirty="0">
                <a:solidFill>
                  <a:schemeClr val="tx1"/>
                </a:solidFill>
                <a:latin typeface="+mj-lt"/>
              </a:rPr>
            </a:br>
            <a:r>
              <a:rPr lang="en-US" dirty="0">
                <a:solidFill>
                  <a:schemeClr val="tx1"/>
                </a:solidFill>
                <a:latin typeface="+mj-lt"/>
              </a:rPr>
              <a:t>Displaying data visually using charts, dashboards, and reports for stakeholders.</a:t>
            </a:r>
          </a:p>
          <a:p>
            <a:endParaRPr lang="en-US" dirty="0">
              <a:solidFill>
                <a:schemeClr val="tx1"/>
              </a:solidFill>
              <a:latin typeface="+mj-lt"/>
            </a:endParaRPr>
          </a:p>
        </p:txBody>
      </p:sp>
    </p:spTree>
    <p:extLst>
      <p:ext uri="{BB962C8B-B14F-4D97-AF65-F5344CB8AC3E}">
        <p14:creationId xmlns:p14="http://schemas.microsoft.com/office/powerpoint/2010/main" val="477098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A14413B-038B-13CA-C204-0AFC62803731}"/>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Need of Statistics</a:t>
            </a:r>
          </a:p>
        </p:txBody>
      </p:sp>
      <p:sp>
        <p:nvSpPr>
          <p:cNvPr id="5" name="TextBox 4">
            <a:extLst>
              <a:ext uri="{FF2B5EF4-FFF2-40B4-BE49-F238E27FC236}">
                <a16:creationId xmlns:a16="http://schemas.microsoft.com/office/drawing/2014/main" id="{2DA9266F-823F-307D-2D63-B98D119FF6A5}"/>
              </a:ext>
            </a:extLst>
          </p:cNvPr>
          <p:cNvSpPr txBox="1"/>
          <p:nvPr/>
        </p:nvSpPr>
        <p:spPr>
          <a:xfrm>
            <a:off x="741619" y="1519650"/>
            <a:ext cx="11305069" cy="4401205"/>
          </a:xfrm>
          <a:prstGeom prst="rect">
            <a:avLst/>
          </a:prstGeom>
          <a:noFill/>
        </p:spPr>
        <p:txBody>
          <a:bodyPr wrap="square">
            <a:spAutoFit/>
          </a:bodyPr>
          <a:lstStyle/>
          <a:p>
            <a:pPr>
              <a:buNone/>
            </a:pPr>
            <a:r>
              <a:rPr lang="en-US" sz="2000" b="1" dirty="0">
                <a:latin typeface="+mj-lt"/>
              </a:rPr>
              <a:t>1️⃣ To Make Informed Decisions</a:t>
            </a:r>
            <a:br>
              <a:rPr lang="en-US" sz="2000" dirty="0">
                <a:latin typeface="+mj-lt"/>
              </a:rPr>
            </a:br>
            <a:r>
              <a:rPr lang="en-US" sz="2000" dirty="0">
                <a:latin typeface="+mj-lt"/>
              </a:rPr>
              <a:t>Statistics helps </a:t>
            </a:r>
            <a:r>
              <a:rPr lang="en-US" sz="2000" b="1" dirty="0">
                <a:latin typeface="+mj-lt"/>
              </a:rPr>
              <a:t>convert raw data into meaningful insights</a:t>
            </a:r>
            <a:r>
              <a:rPr lang="en-US" sz="2000" dirty="0">
                <a:latin typeface="+mj-lt"/>
              </a:rPr>
              <a:t>, enabling </a:t>
            </a:r>
            <a:r>
              <a:rPr lang="en-US" sz="2000" b="1" dirty="0">
                <a:latin typeface="+mj-lt"/>
              </a:rPr>
              <a:t>data-driven decision-making</a:t>
            </a:r>
            <a:r>
              <a:rPr lang="en-US" sz="2000" dirty="0">
                <a:latin typeface="+mj-lt"/>
              </a:rPr>
              <a:t> in business, healthcare, education, and daily life.</a:t>
            </a:r>
          </a:p>
          <a:p>
            <a:pPr>
              <a:buNone/>
            </a:pPr>
            <a:r>
              <a:rPr lang="en-US" sz="2000" b="1" dirty="0">
                <a:latin typeface="+mj-lt"/>
              </a:rPr>
              <a:t>Example:</a:t>
            </a:r>
            <a:endParaRPr lang="en-US" sz="2000" dirty="0">
              <a:latin typeface="+mj-lt"/>
            </a:endParaRPr>
          </a:p>
          <a:p>
            <a:pPr>
              <a:buFont typeface="Arial" panose="020B0604020202020204" pitchFamily="34" charset="0"/>
              <a:buChar char="•"/>
            </a:pPr>
            <a:r>
              <a:rPr lang="en-US" sz="2000" dirty="0">
                <a:latin typeface="+mj-lt"/>
              </a:rPr>
              <a:t>A business decides on stock levels based on average monthly sales.</a:t>
            </a:r>
          </a:p>
          <a:p>
            <a:pPr>
              <a:buFont typeface="Arial" panose="020B0604020202020204" pitchFamily="34" charset="0"/>
              <a:buChar char="•"/>
            </a:pPr>
            <a:r>
              <a:rPr lang="en-US" sz="2000" dirty="0">
                <a:latin typeface="+mj-lt"/>
              </a:rPr>
              <a:t>A hospital monitors patient recovery trends to improve treatment plans.</a:t>
            </a:r>
          </a:p>
          <a:p>
            <a:pPr>
              <a:buFont typeface="Arial" panose="020B0604020202020204" pitchFamily="34" charset="0"/>
              <a:buChar char="•"/>
            </a:pPr>
            <a:endParaRPr lang="en-US" sz="2000" dirty="0">
              <a:latin typeface="+mj-lt"/>
            </a:endParaRPr>
          </a:p>
          <a:p>
            <a:r>
              <a:rPr lang="en-US" sz="2000" b="1" dirty="0">
                <a:latin typeface="+mj-lt"/>
              </a:rPr>
              <a:t>2️⃣ To Summarize Large Data</a:t>
            </a:r>
            <a:br>
              <a:rPr lang="en-US" sz="2000" dirty="0">
                <a:latin typeface="+mj-lt"/>
              </a:rPr>
            </a:br>
            <a:r>
              <a:rPr lang="en-US" sz="2000" dirty="0">
                <a:latin typeface="+mj-lt"/>
              </a:rPr>
              <a:t>Datasets can have thousands of records. Statistics allows us to </a:t>
            </a:r>
            <a:r>
              <a:rPr lang="en-US" sz="2000" b="1" dirty="0">
                <a:latin typeface="+mj-lt"/>
              </a:rPr>
              <a:t>summarize this into understandable values</a:t>
            </a:r>
            <a:r>
              <a:rPr lang="en-US" sz="2000" dirty="0">
                <a:latin typeface="+mj-lt"/>
              </a:rPr>
              <a:t> like </a:t>
            </a:r>
            <a:r>
              <a:rPr lang="en-US" sz="2000" b="1" dirty="0">
                <a:latin typeface="+mj-lt"/>
              </a:rPr>
              <a:t>mean, median, and visual charts</a:t>
            </a:r>
            <a:r>
              <a:rPr lang="en-US" sz="2000" dirty="0">
                <a:latin typeface="+mj-lt"/>
              </a:rPr>
              <a:t>.</a:t>
            </a:r>
          </a:p>
          <a:p>
            <a:endParaRPr lang="en-US" sz="2000" dirty="0">
              <a:latin typeface="+mj-lt"/>
            </a:endParaRPr>
          </a:p>
          <a:p>
            <a:r>
              <a:rPr lang="en-US" sz="2000" b="1" dirty="0">
                <a:latin typeface="+mj-lt"/>
              </a:rPr>
              <a:t>3️⃣ To Identify Patterns and Trends</a:t>
            </a:r>
            <a:br>
              <a:rPr lang="en-US" sz="2000" dirty="0">
                <a:latin typeface="+mj-lt"/>
              </a:rPr>
            </a:br>
            <a:r>
              <a:rPr lang="en-US" sz="2000" dirty="0">
                <a:latin typeface="+mj-lt"/>
              </a:rPr>
              <a:t>Helps in understanding patterns in data (e.g., seasonal sales trends, customer purchasing behavior).</a:t>
            </a:r>
          </a:p>
        </p:txBody>
      </p:sp>
    </p:spTree>
    <p:extLst>
      <p:ext uri="{BB962C8B-B14F-4D97-AF65-F5344CB8AC3E}">
        <p14:creationId xmlns:p14="http://schemas.microsoft.com/office/powerpoint/2010/main" val="4154140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77FD3-97EC-DDFB-EE00-C58E67439D6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F6003B6-F43A-4BD5-5FEF-B1008EA5738B}"/>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Types of Statistics</a:t>
            </a:r>
          </a:p>
        </p:txBody>
      </p:sp>
      <p:pic>
        <p:nvPicPr>
          <p:cNvPr id="1026" name="Picture 2" descr="Introduction of Statistics and its Types - GeeksforGeeks">
            <a:extLst>
              <a:ext uri="{FF2B5EF4-FFF2-40B4-BE49-F238E27FC236}">
                <a16:creationId xmlns:a16="http://schemas.microsoft.com/office/drawing/2014/main" id="{CC5F1C94-BA1A-884D-32AC-294C697F6F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79" y="1373262"/>
            <a:ext cx="9761464" cy="4806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961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7EBDC-042D-C7FF-EE46-6D40F1A1880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5B836DA-535D-4958-3E95-B2E982BE1433}"/>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Population and Sample</a:t>
            </a:r>
          </a:p>
        </p:txBody>
      </p:sp>
      <p:pic>
        <p:nvPicPr>
          <p:cNvPr id="2054" name="Picture 6" descr="Population vs Sample in Statistics - GeeksforGeeks">
            <a:extLst>
              <a:ext uri="{FF2B5EF4-FFF2-40B4-BE49-F238E27FC236}">
                <a16:creationId xmlns:a16="http://schemas.microsoft.com/office/drawing/2014/main" id="{B0243AB2-3C42-3231-8F14-B60925576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3500" y="1313564"/>
            <a:ext cx="9525000"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364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C514E-DA89-E8FB-0A73-8D7C1D95482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3A36CDE-BF66-CAEE-250A-9A0815F5AA6A}"/>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Terms</a:t>
            </a:r>
          </a:p>
        </p:txBody>
      </p:sp>
      <p:pic>
        <p:nvPicPr>
          <p:cNvPr id="3074" name="Picture 2" descr="Population vs Sample EXPLAINED with Examples">
            <a:extLst>
              <a:ext uri="{FF2B5EF4-FFF2-40B4-BE49-F238E27FC236}">
                <a16:creationId xmlns:a16="http://schemas.microsoft.com/office/drawing/2014/main" id="{7164EEC7-8C9E-D771-B7AA-97383505D0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286" y="1388657"/>
            <a:ext cx="7867428" cy="4426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071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A29AE-C158-6C4F-88ED-BD772B8AC8F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A8161E2-2F11-9957-1606-F091964BB906}"/>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Data types</a:t>
            </a:r>
          </a:p>
        </p:txBody>
      </p:sp>
      <p:pic>
        <p:nvPicPr>
          <p:cNvPr id="4098" name="Picture 2" descr="Understanding the Collection of Data in Statistics">
            <a:extLst>
              <a:ext uri="{FF2B5EF4-FFF2-40B4-BE49-F238E27FC236}">
                <a16:creationId xmlns:a16="http://schemas.microsoft.com/office/drawing/2014/main" id="{EA29C1A6-6642-D864-E5E7-6F4225889EA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095"/>
          <a:stretch>
            <a:fillRect/>
          </a:stretch>
        </p:blipFill>
        <p:spPr bwMode="auto">
          <a:xfrm>
            <a:off x="1524000" y="1348341"/>
            <a:ext cx="9144000" cy="4161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9859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1D862-8F13-E932-4B1F-CCF98E86D6A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487CB6D7-8024-CD4D-C7B0-F019ADC5439B}"/>
              </a:ext>
            </a:extLst>
          </p:cNvPr>
          <p:cNvSpPr txBox="1">
            <a:spLocks/>
          </p:cNvSpPr>
          <p:nvPr/>
        </p:nvSpPr>
        <p:spPr>
          <a:xfrm>
            <a:off x="1097279" y="286603"/>
            <a:ext cx="10322087" cy="851081"/>
          </a:xfrm>
          <a:prstGeom prst="rect">
            <a:avLst/>
          </a:prstGeom>
        </p:spPr>
        <p:style>
          <a:lnRef idx="1">
            <a:schemeClr val="dk1"/>
          </a:lnRef>
          <a:fillRef idx="3">
            <a:schemeClr val="dk1"/>
          </a:fillRef>
          <a:effectRef idx="2">
            <a:schemeClr val="dk1"/>
          </a:effectRef>
          <a:fontRef idx="minor">
            <a:schemeClr val="lt1"/>
          </a:fontRef>
        </p:style>
        <p:txBody>
          <a:bodyPr>
            <a:normAutofit fontScale="97500"/>
          </a:bodyPr>
          <a:lstStyle>
            <a:lvl1pPr algn="l" defTabSz="914400" rtl="0" eaLnBrk="1" latinLnBrk="0" hangingPunct="1">
              <a:lnSpc>
                <a:spcPct val="90000"/>
              </a:lnSpc>
              <a:spcBef>
                <a:spcPct val="0"/>
              </a:spcBef>
              <a:buNone/>
              <a:defRPr sz="4700" i="0" kern="1200" spc="-50" baseline="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pPr algn="ctr"/>
            <a:r>
              <a:rPr lang="en-US" dirty="0">
                <a:solidFill>
                  <a:schemeClr val="bg1"/>
                </a:solidFill>
                <a:latin typeface="+mj-lt"/>
              </a:rPr>
              <a:t>Descriptive Statistics</a:t>
            </a:r>
          </a:p>
        </p:txBody>
      </p:sp>
      <p:sp>
        <p:nvSpPr>
          <p:cNvPr id="4" name="TextBox 3">
            <a:extLst>
              <a:ext uri="{FF2B5EF4-FFF2-40B4-BE49-F238E27FC236}">
                <a16:creationId xmlns:a16="http://schemas.microsoft.com/office/drawing/2014/main" id="{590C77A0-2889-1C56-834B-186EA521A5D0}"/>
              </a:ext>
            </a:extLst>
          </p:cNvPr>
          <p:cNvSpPr txBox="1"/>
          <p:nvPr/>
        </p:nvSpPr>
        <p:spPr>
          <a:xfrm>
            <a:off x="934956" y="1616448"/>
            <a:ext cx="10322087" cy="4524315"/>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mj-lt"/>
              </a:rPr>
              <a:t>Descriptive Statistics involves </a:t>
            </a:r>
            <a:r>
              <a:rPr lang="en-US" sz="2400" b="1" dirty="0">
                <a:latin typeface="+mj-lt"/>
              </a:rPr>
              <a:t>methods to summarize, organize, and present data</a:t>
            </a:r>
            <a:r>
              <a:rPr lang="en-US" sz="2400" dirty="0">
                <a:latin typeface="+mj-lt"/>
              </a:rPr>
              <a:t> in a clear and understandable way.</a:t>
            </a:r>
          </a:p>
          <a:p>
            <a:pPr marL="285750" indent="-285750">
              <a:buFont typeface="Arial" panose="020B0604020202020204" pitchFamily="34" charset="0"/>
              <a:buChar char="•"/>
            </a:pPr>
            <a:r>
              <a:rPr lang="en-US" sz="2400" dirty="0">
                <a:latin typeface="+mj-lt"/>
              </a:rPr>
              <a:t>It </a:t>
            </a:r>
            <a:r>
              <a:rPr lang="en-US" sz="2400" b="1" dirty="0">
                <a:latin typeface="+mj-lt"/>
              </a:rPr>
              <a:t>describes the basic features of data</a:t>
            </a:r>
            <a:r>
              <a:rPr lang="en-US" sz="2400" dirty="0">
                <a:latin typeface="+mj-lt"/>
              </a:rPr>
              <a:t> without making predictions or inferences.</a:t>
            </a: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endParaRPr lang="en-US" sz="2400" dirty="0">
              <a:latin typeface="+mj-lt"/>
            </a:endParaRPr>
          </a:p>
          <a:p>
            <a:pPr marL="285750" indent="-285750">
              <a:buFont typeface="Arial" panose="020B0604020202020204" pitchFamily="34" charset="0"/>
              <a:buChar char="•"/>
            </a:pPr>
            <a:r>
              <a:rPr lang="en-US" sz="2400" b="1" dirty="0">
                <a:latin typeface="+mj-lt"/>
              </a:rPr>
              <a:t>Purpose of Descriptive Statistics:</a:t>
            </a:r>
          </a:p>
          <a:p>
            <a:pPr marL="285750" indent="-285750">
              <a:buFont typeface="Arial" panose="020B0604020202020204" pitchFamily="34" charset="0"/>
              <a:buChar char="•"/>
            </a:pPr>
            <a:r>
              <a:rPr lang="en-US" sz="2400" dirty="0">
                <a:latin typeface="+mj-lt"/>
              </a:rPr>
              <a:t>To </a:t>
            </a:r>
            <a:r>
              <a:rPr lang="en-US" sz="2400" b="1" dirty="0">
                <a:latin typeface="+mj-lt"/>
              </a:rPr>
              <a:t>simplify large amounts of data</a:t>
            </a:r>
            <a:r>
              <a:rPr lang="en-US" sz="2400" dirty="0">
                <a:latin typeface="+mj-lt"/>
              </a:rPr>
              <a:t> into understandable summaries.</a:t>
            </a:r>
          </a:p>
          <a:p>
            <a:pPr marL="285750" indent="-285750">
              <a:buFont typeface="Arial" panose="020B0604020202020204" pitchFamily="34" charset="0"/>
              <a:buChar char="•"/>
            </a:pPr>
            <a:r>
              <a:rPr lang="en-US" sz="2400" dirty="0">
                <a:latin typeface="+mj-lt"/>
              </a:rPr>
              <a:t>To </a:t>
            </a:r>
            <a:r>
              <a:rPr lang="en-US" sz="2400" b="1" dirty="0">
                <a:latin typeface="+mj-lt"/>
              </a:rPr>
              <a:t>identify patterns, trends, and distributions</a:t>
            </a:r>
            <a:r>
              <a:rPr lang="en-US" sz="2400" dirty="0">
                <a:latin typeface="+mj-lt"/>
              </a:rPr>
              <a:t> in data visually and numerically.</a:t>
            </a:r>
          </a:p>
          <a:p>
            <a:pPr marL="285750" indent="-285750">
              <a:buFont typeface="Arial" panose="020B0604020202020204" pitchFamily="34" charset="0"/>
              <a:buChar char="•"/>
            </a:pPr>
            <a:endParaRPr lang="en-US" sz="2400" dirty="0">
              <a:latin typeface="+mj-lt"/>
            </a:endParaRPr>
          </a:p>
        </p:txBody>
      </p:sp>
    </p:spTree>
    <p:extLst>
      <p:ext uri="{BB962C8B-B14F-4D97-AF65-F5344CB8AC3E}">
        <p14:creationId xmlns:p14="http://schemas.microsoft.com/office/powerpoint/2010/main" val="311984471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Statistics focus</Template>
  <TotalTime>211</TotalTime>
  <Words>546</Words>
  <Application>Microsoft Office PowerPoint</Application>
  <PresentationFormat>Widescreen</PresentationFormat>
  <Paragraphs>61</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Bookman Old Style</vt:lpstr>
      <vt:lpstr>Calibri</vt:lpstr>
      <vt:lpstr>Franklin Gothic Book</vt:lpstr>
      <vt:lpstr>Wingdings</vt:lpstr>
      <vt:lpstr>Custom</vt:lpstr>
      <vt:lpstr>Statistics</vt:lpstr>
      <vt:lpstr>Agenda</vt:lpstr>
      <vt:lpstr>What is Statistics?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9</cp:revision>
  <dcterms:created xsi:type="dcterms:W3CDTF">2025-07-01T07:55:53Z</dcterms:created>
  <dcterms:modified xsi:type="dcterms:W3CDTF">2025-07-03T05:30:21Z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