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3"/>
  </p:notesMasterIdLst>
  <p:sldIdLst>
    <p:sldId id="256" r:id="rId2"/>
    <p:sldId id="274" r:id="rId3"/>
    <p:sldId id="279" r:id="rId4"/>
    <p:sldId id="258" r:id="rId5"/>
    <p:sldId id="259" r:id="rId6"/>
    <p:sldId id="260" r:id="rId7"/>
    <p:sldId id="282" r:id="rId8"/>
    <p:sldId id="275" r:id="rId9"/>
    <p:sldId id="276" r:id="rId10"/>
    <p:sldId id="278" r:id="rId11"/>
    <p:sldId id="277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888C2-1142-4A72-97D0-7C84A54061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79868-1196-4077-AE91-6F7B7D31D11C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1.Logistic </a:t>
          </a:r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Regression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CFF9E66-8A52-4AFF-92A7-ACDCE7EFD8E4}" type="parTrans" cxnId="{2CA1E056-3ED3-47EC-965A-9EA273389F1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7166028-3E6B-4ACD-8C38-C2E1577B1E12}" type="sibTrans" cxnId="{2CA1E056-3ED3-47EC-965A-9EA273389F1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A8832B8-64A5-47E9-972F-51CCEEA867CD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2. KNN </a:t>
          </a:r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Algorithm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5D9F98C-9599-4084-A2C1-C8BDA8444437}" type="parTrans" cxnId="{48B9FBB5-28CD-43A9-979F-4CD0E3F9F04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8B41A5C-9BBA-4733-AF28-23363289F9D2}" type="sibTrans" cxnId="{48B9FBB5-28CD-43A9-979F-4CD0E3F9F04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41F22D3-702E-4B1E-81CE-D6234115CB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3.SVM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Algorithm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B034408-8E1B-4C6D-BD80-C283052C5621}" type="parTrans" cxnId="{F8D8D74D-B252-4DB2-A8F1-3CDC6ADFAD5F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4FF0629-7363-4725-BC92-EA8B327AA616}" type="sibTrans" cxnId="{F8D8D74D-B252-4DB2-A8F1-3CDC6ADFAD5F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224C867-C550-4371-B0D7-894892F412DD}">
      <dgm:prSet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4.Decision </a:t>
          </a:r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Tree Algorithm</a:t>
          </a:r>
        </a:p>
      </dgm:t>
    </dgm:pt>
    <dgm:pt modelId="{2274DF22-C8D5-4299-A751-2E20CAE69DEE}" type="parTrans" cxnId="{D4FC8531-BE27-46E4-A952-D1AB1CDB705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125EC2C-0A73-4C8F-853D-F13F73B7451E}" type="sibTrans" cxnId="{D4FC8531-BE27-46E4-A952-D1AB1CDB705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A7C7D2-E00A-4A2D-ADC1-A8572816AD28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5.Bagging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Techniques</a:t>
          </a:r>
        </a:p>
      </dgm:t>
    </dgm:pt>
    <dgm:pt modelId="{CCA7D992-7365-48CC-AAAE-DF6B36628EB9}" type="parTrans" cxnId="{44D2AA48-C965-4F26-97BA-63BD9D8F36C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0881345-81C5-4410-A9E3-5FE3F89B8EE8}" type="sibTrans" cxnId="{44D2AA48-C965-4F26-97BA-63BD9D8F36C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564813D-A6D7-477D-95C2-6F2EE8293319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Bagging with SVM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205047D-5EE2-445F-A0EE-2580C1BAFAB7}" type="parTrans" cxnId="{D16D9B84-CE16-4C5B-81D5-B93FEA738DA1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7717207-D015-4EFC-A3FF-D3D5B65FA815}" type="sibTrans" cxnId="{D16D9B84-CE16-4C5B-81D5-B93FEA738DA1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F390552-36D7-4B86-9CA4-05592451CFC2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Bagging with Decision Tree</a:t>
          </a:r>
        </a:p>
      </dgm:t>
    </dgm:pt>
    <dgm:pt modelId="{FFA5592A-65DD-47E2-82B8-63BC67F776FA}" type="parTrans" cxnId="{8F9A223C-8C8E-422D-B6CB-DEEF13EF72EB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6F62D7F-04D0-4AFD-B8E6-4DA6C299B2B3}" type="sibTrans" cxnId="{8F9A223C-8C8E-422D-B6CB-DEEF13EF72EB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0C4F383-8206-4C11-B6D4-D1B90217BE03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gm:t>
    </dgm:pt>
    <dgm:pt modelId="{EB1F7078-08E7-4F2D-9E0A-9BE8BF94513A}" type="parTrans" cxnId="{FC843731-0C4F-4752-80A5-858C5A36682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FA1BC5D-9A90-4CEA-A9BF-E834C6F67BA8}" type="sibTrans" cxnId="{FC843731-0C4F-4752-80A5-858C5A36682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F805C86-3E00-4116-B00D-35EB7E7C1AB9}">
      <dgm:prSet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6.Boosting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Algorithms</a:t>
          </a:r>
        </a:p>
      </dgm:t>
    </dgm:pt>
    <dgm:pt modelId="{C180F337-1D16-4A25-BAC9-AA1B97239981}" type="parTrans" cxnId="{AE7B7A48-7DDE-4F01-B6D4-CA5F0FF698F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203135A-AB89-466A-8CC5-7B8D1D9616EE}" type="sibTrans" cxnId="{AE7B7A48-7DDE-4F01-B6D4-CA5F0FF698F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6399D6D-DBBB-4B36-8C8E-E72DE0FA2C8B}">
      <dgm:prSet custT="1"/>
      <dgm:spPr/>
      <dgm:t>
        <a:bodyPr/>
        <a:lstStyle/>
        <a:p>
          <a:r>
            <a: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Gradient Boosting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BE8A16C-FC01-47D4-A516-1268CDD28870}" type="parTrans" cxnId="{8B3C9AE2-260C-4701-BE01-4DAC3F8C42F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53BF2FF-3171-41CC-83C7-3F571FBBB43E}" type="sibTrans" cxnId="{8B3C9AE2-260C-4701-BE01-4DAC3F8C42F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1102463-6ADB-4844-B07B-D1B3C2D7E241}">
      <dgm:prSet custT="1"/>
      <dgm:spPr/>
      <dgm:t>
        <a:bodyPr/>
        <a:lstStyle/>
        <a:p>
          <a:r>
            <a:rPr lang="en-US" sz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r>
            <a: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Classifier</a:t>
          </a:r>
        </a:p>
      </dgm:t>
    </dgm:pt>
    <dgm:pt modelId="{407F7B55-566C-4558-893E-8952E14C393C}" type="parTrans" cxnId="{B490DE38-F296-41F8-AC11-B16B94AE389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B677EB1-CD0C-4696-941D-B80E7A95529A}" type="sibTrans" cxnId="{B490DE38-F296-41F8-AC11-B16B94AE389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9B1E88-5698-44A1-AE3C-E202081BE1B2}">
      <dgm:prSet custT="1"/>
      <dgm:spPr/>
      <dgm:t>
        <a:bodyPr/>
        <a:lstStyle/>
        <a:p>
          <a:r>
            <a:rPr lang="en-US" sz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XGBoost</a:t>
          </a:r>
          <a:r>
            <a: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Classifier</a:t>
          </a:r>
        </a:p>
      </dgm:t>
    </dgm:pt>
    <dgm:pt modelId="{5AEEEB23-3A0A-40E0-96E1-4C344AC8DE0D}" type="parTrans" cxnId="{320EAB9D-C551-439C-94A3-8488CF11A16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1FD4D12-20C8-4950-BB2C-76178CFE5B5D}" type="sibTrans" cxnId="{320EAB9D-C551-439C-94A3-8488CF11A16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769EFEB-8799-4166-A69E-DBBDC600A8D7}" type="pres">
      <dgm:prSet presAssocID="{E43888C2-1142-4A72-97D0-7C84A5406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73C26D-C740-4BCA-8D1E-D2A9743A7EE3}" type="pres">
      <dgm:prSet presAssocID="{A8B79868-1196-4077-AE91-6F7B7D31D11C}" presName="composite" presStyleCnt="0"/>
      <dgm:spPr/>
    </dgm:pt>
    <dgm:pt modelId="{AF01DFC4-12AD-449A-B9E9-8E15A87ACA13}" type="pres">
      <dgm:prSet presAssocID="{A8B79868-1196-4077-AE91-6F7B7D31D11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59103-AA66-4DAB-A59F-15777E7641F6}" type="pres">
      <dgm:prSet presAssocID="{A8B79868-1196-4077-AE91-6F7B7D31D11C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4BD1C-13FB-4FF4-ADCA-AD569989DF34}" type="pres">
      <dgm:prSet presAssocID="{67166028-3E6B-4ACD-8C38-C2E1577B1E12}" presName="space" presStyleCnt="0"/>
      <dgm:spPr/>
    </dgm:pt>
    <dgm:pt modelId="{AE112563-D467-4BAA-947B-89D235A82F7C}" type="pres">
      <dgm:prSet presAssocID="{6A8832B8-64A5-47E9-972F-51CCEEA867CD}" presName="composite" presStyleCnt="0"/>
      <dgm:spPr/>
    </dgm:pt>
    <dgm:pt modelId="{05232902-B5D3-43AA-A59A-52F353198B0F}" type="pres">
      <dgm:prSet presAssocID="{6A8832B8-64A5-47E9-972F-51CCEEA867CD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323B5-0798-4F24-8528-FBD0062F9C08}" type="pres">
      <dgm:prSet presAssocID="{6A8832B8-64A5-47E9-972F-51CCEEA867CD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5025E-0F98-4B24-82B5-76B5368A0B38}" type="pres">
      <dgm:prSet presAssocID="{F8B41A5C-9BBA-4733-AF28-23363289F9D2}" presName="space" presStyleCnt="0"/>
      <dgm:spPr/>
    </dgm:pt>
    <dgm:pt modelId="{9B49D195-5C91-44FA-8C82-4CB9A68253D2}" type="pres">
      <dgm:prSet presAssocID="{441F22D3-702E-4B1E-81CE-D6234115CB6D}" presName="composite" presStyleCnt="0"/>
      <dgm:spPr/>
    </dgm:pt>
    <dgm:pt modelId="{1DD2D5E6-ABE6-4650-A8A4-7AACC073043C}" type="pres">
      <dgm:prSet presAssocID="{441F22D3-702E-4B1E-81CE-D6234115CB6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D51C9-2701-4AB6-946C-5B09C7F387EA}" type="pres">
      <dgm:prSet presAssocID="{441F22D3-702E-4B1E-81CE-D6234115CB6D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D76E0-453A-4381-A731-3CA103D294C1}" type="pres">
      <dgm:prSet presAssocID="{04FF0629-7363-4725-BC92-EA8B327AA616}" presName="space" presStyleCnt="0"/>
      <dgm:spPr/>
    </dgm:pt>
    <dgm:pt modelId="{84BB8CAA-C578-4758-BE82-600F181C90BE}" type="pres">
      <dgm:prSet presAssocID="{8224C867-C550-4371-B0D7-894892F412DD}" presName="composite" presStyleCnt="0"/>
      <dgm:spPr/>
    </dgm:pt>
    <dgm:pt modelId="{AE89B2C1-A717-4663-BBA1-DB0EF863C49B}" type="pres">
      <dgm:prSet presAssocID="{8224C867-C550-4371-B0D7-894892F412D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887AF-79B0-4B13-A463-C8A4BC39BD75}" type="pres">
      <dgm:prSet presAssocID="{8224C867-C550-4371-B0D7-894892F412DD}" presName="desTx" presStyleLbl="alignAccFollowNode1" presStyleIdx="3" presStyleCnt="6">
        <dgm:presLayoutVars>
          <dgm:bulletEnabled val="1"/>
        </dgm:presLayoutVars>
      </dgm:prSet>
      <dgm:spPr/>
    </dgm:pt>
    <dgm:pt modelId="{F7CCECC8-93F2-4D1A-8766-660C2BB15866}" type="pres">
      <dgm:prSet presAssocID="{3125EC2C-0A73-4C8F-853D-F13F73B7451E}" presName="space" presStyleCnt="0"/>
      <dgm:spPr/>
    </dgm:pt>
    <dgm:pt modelId="{9B4AEC41-B788-4985-9D59-1C384A494CD8}" type="pres">
      <dgm:prSet presAssocID="{BAA7C7D2-E00A-4A2D-ADC1-A8572816AD28}" presName="composite" presStyleCnt="0"/>
      <dgm:spPr/>
    </dgm:pt>
    <dgm:pt modelId="{045C5DCF-9C54-44B8-82FA-CA9B2C4D0DAE}" type="pres">
      <dgm:prSet presAssocID="{BAA7C7D2-E00A-4A2D-ADC1-A8572816AD28}" presName="parTx" presStyleLbl="alignNode1" presStyleIdx="4" presStyleCnt="6" custScaleX="1234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6A1D8-44A1-4AF9-A388-468B106459E2}" type="pres">
      <dgm:prSet presAssocID="{BAA7C7D2-E00A-4A2D-ADC1-A8572816AD28}" presName="desTx" presStyleLbl="alignAccFollowNode1" presStyleIdx="4" presStyleCnt="6" custScaleX="123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3BFD7-D2C5-4525-9B73-71B581E0CE05}" type="pres">
      <dgm:prSet presAssocID="{C0881345-81C5-4410-A9E3-5FE3F89B8EE8}" presName="space" presStyleCnt="0"/>
      <dgm:spPr/>
    </dgm:pt>
    <dgm:pt modelId="{3C038F6E-5032-4F4F-A54A-2B053421D28A}" type="pres">
      <dgm:prSet presAssocID="{FF805C86-3E00-4116-B00D-35EB7E7C1AB9}" presName="composite" presStyleCnt="0"/>
      <dgm:spPr/>
    </dgm:pt>
    <dgm:pt modelId="{FB970C3B-BDF7-48FD-B249-145D2BCCE5D4}" type="pres">
      <dgm:prSet presAssocID="{FF805C86-3E00-4116-B00D-35EB7E7C1AB9}" presName="parTx" presStyleLbl="alignNode1" presStyleIdx="5" presStyleCnt="6" custScaleX="131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89692-7213-431E-B031-06A1D7F4B582}" type="pres">
      <dgm:prSet presAssocID="{FF805C86-3E00-4116-B00D-35EB7E7C1AB9}" presName="desTx" presStyleLbl="alignAccFollowNode1" presStyleIdx="5" presStyleCnt="6" custScaleX="133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8D74D-B252-4DB2-A8F1-3CDC6ADFAD5F}" srcId="{E43888C2-1142-4A72-97D0-7C84A5406154}" destId="{441F22D3-702E-4B1E-81CE-D6234115CB6D}" srcOrd="2" destOrd="0" parTransId="{0B034408-8E1B-4C6D-BD80-C283052C5621}" sibTransId="{04FF0629-7363-4725-BC92-EA8B327AA616}"/>
    <dgm:cxn modelId="{D16D9B84-CE16-4C5B-81D5-B93FEA738DA1}" srcId="{BAA7C7D2-E00A-4A2D-ADC1-A8572816AD28}" destId="{1564813D-A6D7-477D-95C2-6F2EE8293319}" srcOrd="0" destOrd="0" parTransId="{9205047D-5EE2-445F-A0EE-2580C1BAFAB7}" sibTransId="{E7717207-D015-4EFC-A3FF-D3D5B65FA815}"/>
    <dgm:cxn modelId="{D4FC8531-BE27-46E4-A952-D1AB1CDB7050}" srcId="{E43888C2-1142-4A72-97D0-7C84A5406154}" destId="{8224C867-C550-4371-B0D7-894892F412DD}" srcOrd="3" destOrd="0" parTransId="{2274DF22-C8D5-4299-A751-2E20CAE69DEE}" sibTransId="{3125EC2C-0A73-4C8F-853D-F13F73B7451E}"/>
    <dgm:cxn modelId="{1171681F-63A5-4BFE-BC74-4627042ABB7D}" type="presOf" srcId="{1564813D-A6D7-477D-95C2-6F2EE8293319}" destId="{F176A1D8-44A1-4AF9-A388-468B106459E2}" srcOrd="0" destOrd="0" presId="urn:microsoft.com/office/officeart/2005/8/layout/hList1"/>
    <dgm:cxn modelId="{0EEA8C48-45E2-48F0-8E78-357722334ED1}" type="presOf" srcId="{F0C4F383-8206-4C11-B6D4-D1B90217BE03}" destId="{F176A1D8-44A1-4AF9-A388-468B106459E2}" srcOrd="0" destOrd="2" presId="urn:microsoft.com/office/officeart/2005/8/layout/hList1"/>
    <dgm:cxn modelId="{6F9E229C-9992-4CF1-A541-789A197899D9}" type="presOf" srcId="{E43888C2-1142-4A72-97D0-7C84A5406154}" destId="{4769EFEB-8799-4166-A69E-DBBDC600A8D7}" srcOrd="0" destOrd="0" presId="urn:microsoft.com/office/officeart/2005/8/layout/hList1"/>
    <dgm:cxn modelId="{77222EBF-C538-4E95-852F-B025627216F2}" type="presOf" srcId="{F1102463-6ADB-4844-B07B-D1B3C2D7E241}" destId="{26989692-7213-431E-B031-06A1D7F4B582}" srcOrd="0" destOrd="1" presId="urn:microsoft.com/office/officeart/2005/8/layout/hList1"/>
    <dgm:cxn modelId="{54A9AB3E-5057-4B15-9787-DC1CB5E52989}" type="presOf" srcId="{FF805C86-3E00-4116-B00D-35EB7E7C1AB9}" destId="{FB970C3B-BDF7-48FD-B249-145D2BCCE5D4}" srcOrd="0" destOrd="0" presId="urn:microsoft.com/office/officeart/2005/8/layout/hList1"/>
    <dgm:cxn modelId="{48B9FBB5-28CD-43A9-979F-4CD0E3F9F04E}" srcId="{E43888C2-1142-4A72-97D0-7C84A5406154}" destId="{6A8832B8-64A5-47E9-972F-51CCEEA867CD}" srcOrd="1" destOrd="0" parTransId="{55D9F98C-9599-4084-A2C1-C8BDA8444437}" sibTransId="{F8B41A5C-9BBA-4733-AF28-23363289F9D2}"/>
    <dgm:cxn modelId="{320EAB9D-C551-439C-94A3-8488CF11A166}" srcId="{FF805C86-3E00-4116-B00D-35EB7E7C1AB9}" destId="{3D9B1E88-5698-44A1-AE3C-E202081BE1B2}" srcOrd="2" destOrd="0" parTransId="{5AEEEB23-3A0A-40E0-96E1-4C344AC8DE0D}" sibTransId="{91FD4D12-20C8-4950-BB2C-76178CFE5B5D}"/>
    <dgm:cxn modelId="{AE7B7A48-7DDE-4F01-B6D4-CA5F0FF698FE}" srcId="{E43888C2-1142-4A72-97D0-7C84A5406154}" destId="{FF805C86-3E00-4116-B00D-35EB7E7C1AB9}" srcOrd="5" destOrd="0" parTransId="{C180F337-1D16-4A25-BAC9-AA1B97239981}" sibTransId="{4203135A-AB89-466A-8CC5-7B8D1D9616EE}"/>
    <dgm:cxn modelId="{F50CD83A-167B-4B9A-8C45-C8DF20FDB684}" type="presOf" srcId="{BAA7C7D2-E00A-4A2D-ADC1-A8572816AD28}" destId="{045C5DCF-9C54-44B8-82FA-CA9B2C4D0DAE}" srcOrd="0" destOrd="0" presId="urn:microsoft.com/office/officeart/2005/8/layout/hList1"/>
    <dgm:cxn modelId="{B490DE38-F296-41F8-AC11-B16B94AE389E}" srcId="{FF805C86-3E00-4116-B00D-35EB7E7C1AB9}" destId="{F1102463-6ADB-4844-B07B-D1B3C2D7E241}" srcOrd="1" destOrd="0" parTransId="{407F7B55-566C-4558-893E-8952E14C393C}" sibTransId="{0B677EB1-CD0C-4696-941D-B80E7A95529A}"/>
    <dgm:cxn modelId="{6D66781A-6B54-4696-AB18-0898749E7FA1}" type="presOf" srcId="{36399D6D-DBBB-4B36-8C8E-E72DE0FA2C8B}" destId="{26989692-7213-431E-B031-06A1D7F4B582}" srcOrd="0" destOrd="0" presId="urn:microsoft.com/office/officeart/2005/8/layout/hList1"/>
    <dgm:cxn modelId="{44D2AA48-C965-4F26-97BA-63BD9D8F36C0}" srcId="{E43888C2-1142-4A72-97D0-7C84A5406154}" destId="{BAA7C7D2-E00A-4A2D-ADC1-A8572816AD28}" srcOrd="4" destOrd="0" parTransId="{CCA7D992-7365-48CC-AAAE-DF6B36628EB9}" sibTransId="{C0881345-81C5-4410-A9E3-5FE3F89B8EE8}"/>
    <dgm:cxn modelId="{FC843731-0C4F-4752-80A5-858C5A36682A}" srcId="{BAA7C7D2-E00A-4A2D-ADC1-A8572816AD28}" destId="{F0C4F383-8206-4C11-B6D4-D1B90217BE03}" srcOrd="2" destOrd="0" parTransId="{EB1F7078-08E7-4F2D-9E0A-9BE8BF94513A}" sibTransId="{0FA1BC5D-9A90-4CEA-A9BF-E834C6F67BA8}"/>
    <dgm:cxn modelId="{EE488AB0-8D9F-4191-999C-F90895BA0C94}" type="presOf" srcId="{A8B79868-1196-4077-AE91-6F7B7D31D11C}" destId="{AF01DFC4-12AD-449A-B9E9-8E15A87ACA13}" srcOrd="0" destOrd="0" presId="urn:microsoft.com/office/officeart/2005/8/layout/hList1"/>
    <dgm:cxn modelId="{8B3C9AE2-260C-4701-BE01-4DAC3F8C42F6}" srcId="{FF805C86-3E00-4116-B00D-35EB7E7C1AB9}" destId="{36399D6D-DBBB-4B36-8C8E-E72DE0FA2C8B}" srcOrd="0" destOrd="0" parTransId="{BBE8A16C-FC01-47D4-A516-1268CDD28870}" sibTransId="{553BF2FF-3171-41CC-83C7-3F571FBBB43E}"/>
    <dgm:cxn modelId="{2CA1E056-3ED3-47EC-965A-9EA273389F1E}" srcId="{E43888C2-1142-4A72-97D0-7C84A5406154}" destId="{A8B79868-1196-4077-AE91-6F7B7D31D11C}" srcOrd="0" destOrd="0" parTransId="{6CFF9E66-8A52-4AFF-92A7-ACDCE7EFD8E4}" sibTransId="{67166028-3E6B-4ACD-8C38-C2E1577B1E12}"/>
    <dgm:cxn modelId="{1A017FF8-69BC-4605-A321-88C960D353F0}" type="presOf" srcId="{8224C867-C550-4371-B0D7-894892F412DD}" destId="{AE89B2C1-A717-4663-BBA1-DB0EF863C49B}" srcOrd="0" destOrd="0" presId="urn:microsoft.com/office/officeart/2005/8/layout/hList1"/>
    <dgm:cxn modelId="{8F9A223C-8C8E-422D-B6CB-DEEF13EF72EB}" srcId="{BAA7C7D2-E00A-4A2D-ADC1-A8572816AD28}" destId="{3F390552-36D7-4B86-9CA4-05592451CFC2}" srcOrd="1" destOrd="0" parTransId="{FFA5592A-65DD-47E2-82B8-63BC67F776FA}" sibTransId="{26F62D7F-04D0-4AFD-B8E6-4DA6C299B2B3}"/>
    <dgm:cxn modelId="{E9B47D97-BE1F-4096-9C47-45C1CAFABD4E}" type="presOf" srcId="{6A8832B8-64A5-47E9-972F-51CCEEA867CD}" destId="{05232902-B5D3-43AA-A59A-52F353198B0F}" srcOrd="0" destOrd="0" presId="urn:microsoft.com/office/officeart/2005/8/layout/hList1"/>
    <dgm:cxn modelId="{6C1E5ACC-D8CF-47C3-A3B5-7899B3961CAB}" type="presOf" srcId="{3D9B1E88-5698-44A1-AE3C-E202081BE1B2}" destId="{26989692-7213-431E-B031-06A1D7F4B582}" srcOrd="0" destOrd="2" presId="urn:microsoft.com/office/officeart/2005/8/layout/hList1"/>
    <dgm:cxn modelId="{3DFCB538-3748-4B0B-9163-1E3AEC4DA146}" type="presOf" srcId="{441F22D3-702E-4B1E-81CE-D6234115CB6D}" destId="{1DD2D5E6-ABE6-4650-A8A4-7AACC073043C}" srcOrd="0" destOrd="0" presId="urn:microsoft.com/office/officeart/2005/8/layout/hList1"/>
    <dgm:cxn modelId="{2A0FE178-CF34-49BA-A8C5-5D2312BABF55}" type="presOf" srcId="{3F390552-36D7-4B86-9CA4-05592451CFC2}" destId="{F176A1D8-44A1-4AF9-A388-468B106459E2}" srcOrd="0" destOrd="1" presId="urn:microsoft.com/office/officeart/2005/8/layout/hList1"/>
    <dgm:cxn modelId="{402C8F00-918C-415F-9F0C-8D02F202606B}" type="presParOf" srcId="{4769EFEB-8799-4166-A69E-DBBDC600A8D7}" destId="{2173C26D-C740-4BCA-8D1E-D2A9743A7EE3}" srcOrd="0" destOrd="0" presId="urn:microsoft.com/office/officeart/2005/8/layout/hList1"/>
    <dgm:cxn modelId="{77EFD4EA-0C3F-4E9E-9B12-2154320D91A4}" type="presParOf" srcId="{2173C26D-C740-4BCA-8D1E-D2A9743A7EE3}" destId="{AF01DFC4-12AD-449A-B9E9-8E15A87ACA13}" srcOrd="0" destOrd="0" presId="urn:microsoft.com/office/officeart/2005/8/layout/hList1"/>
    <dgm:cxn modelId="{9C901A68-47B3-440C-90B2-0D6C6C577DC5}" type="presParOf" srcId="{2173C26D-C740-4BCA-8D1E-D2A9743A7EE3}" destId="{62659103-AA66-4DAB-A59F-15777E7641F6}" srcOrd="1" destOrd="0" presId="urn:microsoft.com/office/officeart/2005/8/layout/hList1"/>
    <dgm:cxn modelId="{E3E1ADB3-8EBD-4243-B021-B6145D9BE98C}" type="presParOf" srcId="{4769EFEB-8799-4166-A69E-DBBDC600A8D7}" destId="{BE94BD1C-13FB-4FF4-ADCA-AD569989DF34}" srcOrd="1" destOrd="0" presId="urn:microsoft.com/office/officeart/2005/8/layout/hList1"/>
    <dgm:cxn modelId="{5BE4E561-7FB1-4B89-AE14-D742E62C0344}" type="presParOf" srcId="{4769EFEB-8799-4166-A69E-DBBDC600A8D7}" destId="{AE112563-D467-4BAA-947B-89D235A82F7C}" srcOrd="2" destOrd="0" presId="urn:microsoft.com/office/officeart/2005/8/layout/hList1"/>
    <dgm:cxn modelId="{3FF8348A-B099-4FD0-BBA0-5CE4DED8279E}" type="presParOf" srcId="{AE112563-D467-4BAA-947B-89D235A82F7C}" destId="{05232902-B5D3-43AA-A59A-52F353198B0F}" srcOrd="0" destOrd="0" presId="urn:microsoft.com/office/officeart/2005/8/layout/hList1"/>
    <dgm:cxn modelId="{178ADCAF-7B1F-46A4-A22C-EC5A09468BC6}" type="presParOf" srcId="{AE112563-D467-4BAA-947B-89D235A82F7C}" destId="{C6C323B5-0798-4F24-8528-FBD0062F9C08}" srcOrd="1" destOrd="0" presId="urn:microsoft.com/office/officeart/2005/8/layout/hList1"/>
    <dgm:cxn modelId="{82FFDA9A-D739-4917-A9C9-DF723A0DE0EA}" type="presParOf" srcId="{4769EFEB-8799-4166-A69E-DBBDC600A8D7}" destId="{36B5025E-0F98-4B24-82B5-76B5368A0B38}" srcOrd="3" destOrd="0" presId="urn:microsoft.com/office/officeart/2005/8/layout/hList1"/>
    <dgm:cxn modelId="{46DA312A-3BC8-41FB-A15A-D1AF60CE3D79}" type="presParOf" srcId="{4769EFEB-8799-4166-A69E-DBBDC600A8D7}" destId="{9B49D195-5C91-44FA-8C82-4CB9A68253D2}" srcOrd="4" destOrd="0" presId="urn:microsoft.com/office/officeart/2005/8/layout/hList1"/>
    <dgm:cxn modelId="{A1FC3ADF-BC77-49DE-9CA4-604E90D77BD7}" type="presParOf" srcId="{9B49D195-5C91-44FA-8C82-4CB9A68253D2}" destId="{1DD2D5E6-ABE6-4650-A8A4-7AACC073043C}" srcOrd="0" destOrd="0" presId="urn:microsoft.com/office/officeart/2005/8/layout/hList1"/>
    <dgm:cxn modelId="{F6825428-338F-4D84-A037-E76380A46A20}" type="presParOf" srcId="{9B49D195-5C91-44FA-8C82-4CB9A68253D2}" destId="{A08D51C9-2701-4AB6-946C-5B09C7F387EA}" srcOrd="1" destOrd="0" presId="urn:microsoft.com/office/officeart/2005/8/layout/hList1"/>
    <dgm:cxn modelId="{416904F5-FBF1-476E-AD31-9E840A4AA34C}" type="presParOf" srcId="{4769EFEB-8799-4166-A69E-DBBDC600A8D7}" destId="{252D76E0-453A-4381-A731-3CA103D294C1}" srcOrd="5" destOrd="0" presId="urn:microsoft.com/office/officeart/2005/8/layout/hList1"/>
    <dgm:cxn modelId="{246D69A1-8115-4078-9C1E-D370CF4E0A60}" type="presParOf" srcId="{4769EFEB-8799-4166-A69E-DBBDC600A8D7}" destId="{84BB8CAA-C578-4758-BE82-600F181C90BE}" srcOrd="6" destOrd="0" presId="urn:microsoft.com/office/officeart/2005/8/layout/hList1"/>
    <dgm:cxn modelId="{ED911367-F415-4FE8-9E84-7158B7381407}" type="presParOf" srcId="{84BB8CAA-C578-4758-BE82-600F181C90BE}" destId="{AE89B2C1-A717-4663-BBA1-DB0EF863C49B}" srcOrd="0" destOrd="0" presId="urn:microsoft.com/office/officeart/2005/8/layout/hList1"/>
    <dgm:cxn modelId="{17C6B9E7-6FEE-406C-8015-21BC75D9C7A0}" type="presParOf" srcId="{84BB8CAA-C578-4758-BE82-600F181C90BE}" destId="{AA4887AF-79B0-4B13-A463-C8A4BC39BD75}" srcOrd="1" destOrd="0" presId="urn:microsoft.com/office/officeart/2005/8/layout/hList1"/>
    <dgm:cxn modelId="{C22EBAD3-3277-4F7D-A19D-1B640C64EA53}" type="presParOf" srcId="{4769EFEB-8799-4166-A69E-DBBDC600A8D7}" destId="{F7CCECC8-93F2-4D1A-8766-660C2BB15866}" srcOrd="7" destOrd="0" presId="urn:microsoft.com/office/officeart/2005/8/layout/hList1"/>
    <dgm:cxn modelId="{2C30C9C5-A127-4E49-8264-74700BE21FF4}" type="presParOf" srcId="{4769EFEB-8799-4166-A69E-DBBDC600A8D7}" destId="{9B4AEC41-B788-4985-9D59-1C384A494CD8}" srcOrd="8" destOrd="0" presId="urn:microsoft.com/office/officeart/2005/8/layout/hList1"/>
    <dgm:cxn modelId="{C152BF78-A486-4177-B07B-7ED927639BE2}" type="presParOf" srcId="{9B4AEC41-B788-4985-9D59-1C384A494CD8}" destId="{045C5DCF-9C54-44B8-82FA-CA9B2C4D0DAE}" srcOrd="0" destOrd="0" presId="urn:microsoft.com/office/officeart/2005/8/layout/hList1"/>
    <dgm:cxn modelId="{28C164C2-E4B5-4AEC-9C9B-2EE2DCA7ADED}" type="presParOf" srcId="{9B4AEC41-B788-4985-9D59-1C384A494CD8}" destId="{F176A1D8-44A1-4AF9-A388-468B106459E2}" srcOrd="1" destOrd="0" presId="urn:microsoft.com/office/officeart/2005/8/layout/hList1"/>
    <dgm:cxn modelId="{961D2F76-5686-4403-B771-ED062C2E2CC3}" type="presParOf" srcId="{4769EFEB-8799-4166-A69E-DBBDC600A8D7}" destId="{FF83BFD7-D2C5-4525-9B73-71B581E0CE05}" srcOrd="9" destOrd="0" presId="urn:microsoft.com/office/officeart/2005/8/layout/hList1"/>
    <dgm:cxn modelId="{5CD5A204-505E-4A7E-BC24-F739CDCC135A}" type="presParOf" srcId="{4769EFEB-8799-4166-A69E-DBBDC600A8D7}" destId="{3C038F6E-5032-4F4F-A54A-2B053421D28A}" srcOrd="10" destOrd="0" presId="urn:microsoft.com/office/officeart/2005/8/layout/hList1"/>
    <dgm:cxn modelId="{D0254D05-F4CB-40CC-ABBE-1818D733ECE8}" type="presParOf" srcId="{3C038F6E-5032-4F4F-A54A-2B053421D28A}" destId="{FB970C3B-BDF7-48FD-B249-145D2BCCE5D4}" srcOrd="0" destOrd="0" presId="urn:microsoft.com/office/officeart/2005/8/layout/hList1"/>
    <dgm:cxn modelId="{D968CC6D-4327-431D-A649-C6C3D297E27A}" type="presParOf" srcId="{3C038F6E-5032-4F4F-A54A-2B053421D28A}" destId="{26989692-7213-431E-B031-06A1D7F4B5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1DFC4-12AD-449A-B9E9-8E15A87ACA13}">
      <dsp:nvSpPr>
        <dsp:cNvPr id="0" name=""/>
        <dsp:cNvSpPr/>
      </dsp:nvSpPr>
      <dsp:spPr>
        <a:xfrm>
          <a:off x="1115" y="129401"/>
          <a:ext cx="1238873" cy="42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1.Logistic </a:t>
          </a: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Regression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15" y="129401"/>
        <a:ext cx="1238873" cy="425260"/>
      </dsp:txXfrm>
    </dsp:sp>
    <dsp:sp modelId="{62659103-AA66-4DAB-A59F-15777E7641F6}">
      <dsp:nvSpPr>
        <dsp:cNvPr id="0" name=""/>
        <dsp:cNvSpPr/>
      </dsp:nvSpPr>
      <dsp:spPr>
        <a:xfrm>
          <a:off x="1115" y="554661"/>
          <a:ext cx="1238873" cy="118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32902-B5D3-43AA-A59A-52F353198B0F}">
      <dsp:nvSpPr>
        <dsp:cNvPr id="0" name=""/>
        <dsp:cNvSpPr/>
      </dsp:nvSpPr>
      <dsp:spPr>
        <a:xfrm>
          <a:off x="1413431" y="129401"/>
          <a:ext cx="1238873" cy="42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2. KNN </a:t>
          </a: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Algorithm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413431" y="129401"/>
        <a:ext cx="1238873" cy="425260"/>
      </dsp:txXfrm>
    </dsp:sp>
    <dsp:sp modelId="{C6C323B5-0798-4F24-8528-FBD0062F9C08}">
      <dsp:nvSpPr>
        <dsp:cNvPr id="0" name=""/>
        <dsp:cNvSpPr/>
      </dsp:nvSpPr>
      <dsp:spPr>
        <a:xfrm>
          <a:off x="1413431" y="554661"/>
          <a:ext cx="1238873" cy="118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2D5E6-ABE6-4650-A8A4-7AACC073043C}">
      <dsp:nvSpPr>
        <dsp:cNvPr id="0" name=""/>
        <dsp:cNvSpPr/>
      </dsp:nvSpPr>
      <dsp:spPr>
        <a:xfrm>
          <a:off x="2825747" y="129401"/>
          <a:ext cx="1238873" cy="42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3.SVM </a:t>
          </a: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Algorithm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825747" y="129401"/>
        <a:ext cx="1238873" cy="425260"/>
      </dsp:txXfrm>
    </dsp:sp>
    <dsp:sp modelId="{A08D51C9-2701-4AB6-946C-5B09C7F387EA}">
      <dsp:nvSpPr>
        <dsp:cNvPr id="0" name=""/>
        <dsp:cNvSpPr/>
      </dsp:nvSpPr>
      <dsp:spPr>
        <a:xfrm>
          <a:off x="2825747" y="554661"/>
          <a:ext cx="1238873" cy="118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9B2C1-A717-4663-BBA1-DB0EF863C49B}">
      <dsp:nvSpPr>
        <dsp:cNvPr id="0" name=""/>
        <dsp:cNvSpPr/>
      </dsp:nvSpPr>
      <dsp:spPr>
        <a:xfrm>
          <a:off x="4238063" y="129401"/>
          <a:ext cx="1238873" cy="42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4.Decision </a:t>
          </a: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Tree Algorithm</a:t>
          </a:r>
        </a:p>
      </dsp:txBody>
      <dsp:txXfrm>
        <a:off x="4238063" y="129401"/>
        <a:ext cx="1238873" cy="425260"/>
      </dsp:txXfrm>
    </dsp:sp>
    <dsp:sp modelId="{AA4887AF-79B0-4B13-A463-C8A4BC39BD75}">
      <dsp:nvSpPr>
        <dsp:cNvPr id="0" name=""/>
        <dsp:cNvSpPr/>
      </dsp:nvSpPr>
      <dsp:spPr>
        <a:xfrm>
          <a:off x="4238063" y="554661"/>
          <a:ext cx="1238873" cy="118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5DCF-9C54-44B8-82FA-CA9B2C4D0DAE}">
      <dsp:nvSpPr>
        <dsp:cNvPr id="0" name=""/>
        <dsp:cNvSpPr/>
      </dsp:nvSpPr>
      <dsp:spPr>
        <a:xfrm>
          <a:off x="5651637" y="129401"/>
          <a:ext cx="1529996" cy="42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5.Bagging </a:t>
          </a: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Techniques</a:t>
          </a:r>
        </a:p>
      </dsp:txBody>
      <dsp:txXfrm>
        <a:off x="5651637" y="129401"/>
        <a:ext cx="1529996" cy="425260"/>
      </dsp:txXfrm>
    </dsp:sp>
    <dsp:sp modelId="{F176A1D8-44A1-4AF9-A388-468B106459E2}">
      <dsp:nvSpPr>
        <dsp:cNvPr id="0" name=""/>
        <dsp:cNvSpPr/>
      </dsp:nvSpPr>
      <dsp:spPr>
        <a:xfrm>
          <a:off x="5650380" y="554661"/>
          <a:ext cx="1532511" cy="118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Bagging with SVM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Bagging with Decision Tree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sp:txBody>
      <dsp:txXfrm>
        <a:off x="5650380" y="554661"/>
        <a:ext cx="1532511" cy="1182461"/>
      </dsp:txXfrm>
    </dsp:sp>
    <dsp:sp modelId="{FB970C3B-BDF7-48FD-B249-145D2BCCE5D4}">
      <dsp:nvSpPr>
        <dsp:cNvPr id="0" name=""/>
        <dsp:cNvSpPr/>
      </dsp:nvSpPr>
      <dsp:spPr>
        <a:xfrm>
          <a:off x="7367273" y="129401"/>
          <a:ext cx="1633863" cy="42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6.Boosting </a:t>
          </a: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Algorithms</a:t>
          </a:r>
        </a:p>
      </dsp:txBody>
      <dsp:txXfrm>
        <a:off x="7367273" y="129401"/>
        <a:ext cx="1633863" cy="425260"/>
      </dsp:txXfrm>
    </dsp:sp>
    <dsp:sp modelId="{26989692-7213-431E-B031-06A1D7F4B582}">
      <dsp:nvSpPr>
        <dsp:cNvPr id="0" name=""/>
        <dsp:cNvSpPr/>
      </dsp:nvSpPr>
      <dsp:spPr>
        <a:xfrm>
          <a:off x="7356334" y="554661"/>
          <a:ext cx="1655742" cy="118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Gradient Boosting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Classifier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XGBoost</a:t>
          </a:r>
          <a:r>
            <a:rPr lang="en-US" sz="12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Classifier</a:t>
          </a:r>
        </a:p>
      </dsp:txBody>
      <dsp:txXfrm>
        <a:off x="7356334" y="554661"/>
        <a:ext cx="1655742" cy="118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C3367-B37C-447E-AE41-893422C3EB7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A210A-B301-40E9-8024-847713C1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095"/>
            <a:ext cx="10515600" cy="5378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7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DE11-C7F7-4A30-8DF2-9B9F17E4572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FD81-D78A-478E-A14A-0104970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narimanpashayev/predicting-wine-quality-with-different-model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742950"/>
            <a:ext cx="9928860" cy="33620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Learning: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Wine Quality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Classification Problem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72150"/>
            <a:ext cx="9144000" cy="674370"/>
          </a:xfrm>
        </p:spPr>
        <p:txBody>
          <a:bodyPr/>
          <a:lstStyle/>
          <a:p>
            <a:r>
              <a:rPr lang="en-US" dirty="0" smtClean="0"/>
              <a:t>Nariman Pashayev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0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857" y="1948092"/>
            <a:ext cx="10025549" cy="300109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 smtClean="0"/>
              <a:t>MACHINE LEARNING ANALYSIS AND KEY FINDINGS SECTION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826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Learning-1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" y="770056"/>
            <a:ext cx="10172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Machine Learning section, I used below ML classification techniques for predicting the wine quality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building these models, I have used the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technique for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tuning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a metric to compare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used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‘F1’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 for each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, I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divided data into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 folds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cross-validation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are given as in the form of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Classification_Report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Confusion Matrix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0" i="0" dirty="0" smtClean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2932848"/>
              </p:ext>
            </p:extLst>
          </p:nvPr>
        </p:nvGraphicFramePr>
        <p:xfrm>
          <a:off x="816608" y="1093847"/>
          <a:ext cx="9013192" cy="186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01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Learning-Logistic Regression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tried all the 3 methods here, Vanilla, Ridge and Lasso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Regularizations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3 methods did 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we can see, Vanilla, Lasso and Ridge regressions showed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approximately 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results on both class 0 and class 1.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Despite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accuracy is around 82% for 3 of them, but recall and F1-score is much lower on class 1.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3 models did well on predicting class 0, while did not good enough for Class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due to the imbalance between those classes (80% of target value are class 1-bad quality and 20% are class 2-good quality).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6" y="4510902"/>
            <a:ext cx="6908482" cy="21285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365" y="770056"/>
            <a:ext cx="4124325" cy="4543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Learning-KNN Algorithm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KNN algorithm gave the best results with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=8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metric=Euclidean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weights=distance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 increased to 87.5%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score=66.11% for Class 1 and 92.36% for Class 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KNN obviously did better than Logistic Regression 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000" y="674370"/>
            <a:ext cx="3519636" cy="3191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1002"/>
            <a:ext cx="4257675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11" y="3962002"/>
            <a:ext cx="4391025" cy="581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94043"/>
            <a:ext cx="3072129" cy="25384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31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Learning-SVM Algorithm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KNN algorithm gave the best results with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C=10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kernel=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=87.46%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score=64.48% for Class 1 and 92.38% for Class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1" y="933652"/>
            <a:ext cx="3895725" cy="2305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11" y="3361372"/>
            <a:ext cx="2762250" cy="638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591002"/>
            <a:ext cx="4257675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47487"/>
            <a:ext cx="3072129" cy="25384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679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Learning-DT Algorithm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DT algorithm gave the best results with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Ccriterion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=entropy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=83.46%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score=59.05% for Class 1 and 89.63% for Class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1" y="895552"/>
            <a:ext cx="3895725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1" y="3567314"/>
            <a:ext cx="4486275" cy="638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591001"/>
            <a:ext cx="4257675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01767"/>
            <a:ext cx="3072129" cy="25384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773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Learning-Bagging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Bagging algorithm both with SVM and DT Classifiers gave the same results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Bagging with DT classifier predicted the Class 1 a little bit more accurately than Bagging with SVM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F1 score=65.49%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Accuracy=87.92%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3822382"/>
            <a:ext cx="5331880" cy="1606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98" y="3822382"/>
            <a:ext cx="5331880" cy="1606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14450" y="332901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Bagging with SVM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2166" y="332901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Bagging with DT Classifier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Learning-Random Forest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gave the best results with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=300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=88.61%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score=65.89% for Class 1 and 93.16% for Class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903913"/>
            <a:ext cx="5631180" cy="1890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928714"/>
            <a:ext cx="4384358" cy="897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31011"/>
            <a:ext cx="4257675" cy="1293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72981"/>
            <a:ext cx="3171825" cy="2486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256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Learning-Gradient Boosting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Boosting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gave the best results with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=86.23%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score=59.59% for Class 1 and 91.70 % for Class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57" y="770056"/>
            <a:ext cx="5266754" cy="24934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8644"/>
            <a:ext cx="3224370" cy="1414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139" y="4078650"/>
            <a:ext cx="7134461" cy="2167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" y="4078650"/>
            <a:ext cx="3171825" cy="25107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799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AdaBoosting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gave the best results with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=89.07%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score=68.01% for Class 1 and 93.41 % for Class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70" y="999698"/>
            <a:ext cx="5710450" cy="2218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1305308"/>
            <a:ext cx="539115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770" y="4180382"/>
            <a:ext cx="5924718" cy="1608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" y="3886200"/>
            <a:ext cx="3171825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23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51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Objectives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Description 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 And Analysis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Analysis and Modelling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Findings and Recommendations</a:t>
            </a:r>
          </a:p>
          <a:p>
            <a:pPr>
              <a:lnSpc>
                <a:spcPct val="2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Learning-</a:t>
            </a:r>
            <a:r>
              <a:rPr lang="en-US" dirty="0" err="1" smtClean="0"/>
              <a:t>XG</a:t>
            </a:r>
            <a:r>
              <a:rPr lang="en-US" dirty="0" err="1" smtClean="0"/>
              <a:t>Boost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772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gave the best results with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=87.61%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score=67.47% for Class 1 and 92.35 % for Class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82" y="952598"/>
            <a:ext cx="5743575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8" y="1217808"/>
            <a:ext cx="3535932" cy="15184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81" y="3821626"/>
            <a:ext cx="5743575" cy="17155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543398"/>
            <a:ext cx="3361975" cy="2778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5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err="1" smtClean="0"/>
              <a:t>Findings,Results</a:t>
            </a:r>
            <a:r>
              <a:rPr lang="en-US" dirty="0" smtClean="0"/>
              <a:t> and Recommendations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8669"/>
              </p:ext>
            </p:extLst>
          </p:nvPr>
        </p:nvGraphicFramePr>
        <p:xfrm>
          <a:off x="6446520" y="1050431"/>
          <a:ext cx="5619750" cy="275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14041639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612506629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462517665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52291853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146988920"/>
                    </a:ext>
                  </a:extLst>
                </a:gridCol>
              </a:tblGrid>
              <a:tr h="41546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Precision(Class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(Class 1)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 (Class 1)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115933"/>
                  </a:ext>
                </a:extLst>
              </a:tr>
              <a:tr h="40717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Regression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60.9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26.17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78601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71.17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61.71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66.11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05877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87.46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72.9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57.81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64.48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27147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83.46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57.62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60.54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59.04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75346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88.61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80.33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55.85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65.89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170541"/>
                  </a:ext>
                </a:extLst>
              </a:tr>
              <a:tr h="40717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70.58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51.56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59.59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465959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89.07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80.31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58.98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68.01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04803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87.61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69.87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65.23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67.47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2484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70994"/>
              </p:ext>
            </p:extLst>
          </p:nvPr>
        </p:nvGraphicFramePr>
        <p:xfrm>
          <a:off x="6446520" y="3919360"/>
          <a:ext cx="56197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14041639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612506629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462517665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52291853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146988920"/>
                    </a:ext>
                  </a:extLst>
                </a:gridCol>
              </a:tblGrid>
              <a:tr h="2380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Precision(Class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(Class 0)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 (Class 0)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115933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Regression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83.74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97.22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89.98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78601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93.86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92.36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05877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87.46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94.73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92.83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27147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83.46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89.08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89.63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75346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88.61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89.92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96.64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93.16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170541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88.58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94.73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91.7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465959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89.07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90.55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96.45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93.41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04803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87.61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91.61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93.10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92.35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2484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1475" y="776111"/>
            <a:ext cx="61907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Wine quality data set is imbalanced 80% Class 0 and 20% Class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 quite outliers for every column especially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fixed_acidity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volatile-acidity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citric_acid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chlorides, </a:t>
            </a:r>
            <a:r>
              <a:rPr lang="en-US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sulphates</a:t>
            </a:r>
            <a:endParaRPr lang="en-US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fixed_acidity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 the most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multicollinear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models did well on predicting class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0 ,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while did not good enough for Class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is due to the imbalance between those classes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Among those models,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did fairly well. They both predicted the Class 0 with Accuracy=87-89%, F1=92-93%, Precision=90-91% and Recall=93-96%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But Class 1 prediction of these 2 is not that high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Accuracy=87-89%,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F1=67-68%, Precision=70-80%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Recall=59-65%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increase the predictability of Class 1, the data can be balanced before modelling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metrics like AUC score can be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weight parameters in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checked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Oversampling or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methods can be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1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857" y="1948092"/>
            <a:ext cx="10025549" cy="300109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 smtClean="0"/>
              <a:t>DATA DESCRIPTION AND ANALYSIS SECTION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63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Main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784"/>
            <a:ext cx="10515600" cy="54324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datasets are included, related to red and white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vinho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wine samples, from the north of Portugal.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goal is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(predict)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wine quality based on physicochemical tests by using ML classification techniques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was downloaded from the UCI Machine Learning Repository,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available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www.kaggle.com/code/narimanpashayev/predicting-wine-quality-with-different-models/data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1800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17" y="159251"/>
            <a:ext cx="10515600" cy="568095"/>
          </a:xfrm>
        </p:spPr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457" y="910895"/>
            <a:ext cx="6706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Wine data set contains 13 attributes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are 11 floats, 1 integer, and 1 object type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a total of 6497 rows in the dataset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is to predict wine quality based on its attributes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quality range is 3-9.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So I decided [2-6] as a bad quality wine and (6-10] good quality wine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85" y="1272859"/>
            <a:ext cx="3695700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35" y="3955648"/>
            <a:ext cx="86677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1" y="3955648"/>
            <a:ext cx="2486025" cy="1543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34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55109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and Analysis-1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57" y="1227625"/>
            <a:ext cx="7503566" cy="2975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0" y="667265"/>
            <a:ext cx="6267450" cy="1503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0" y="2212639"/>
            <a:ext cx="6267450" cy="1503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70" y="3758014"/>
            <a:ext cx="6267450" cy="1503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870" y="5281432"/>
            <a:ext cx="6267450" cy="1518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0" y="770056"/>
            <a:ext cx="5715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see that fixed acidity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and residual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sugar, does not give any specification to classify the quality.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increases as the volatile acidity and chlorides decreases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wines contains higher citric acid and alcohol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contents does not tell much how they change quality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wine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mentioned before, wine quality converted into bad and good quality wine from integer values and then label encoded into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(bad quality) and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(good quality)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color column was removed from the dataset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31" y="5019975"/>
            <a:ext cx="188595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568" y="4920374"/>
            <a:ext cx="10477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104" y="4920374"/>
            <a:ext cx="866775" cy="183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ight Arrow 15"/>
          <p:cNvSpPr/>
          <p:nvPr/>
        </p:nvSpPr>
        <p:spPr>
          <a:xfrm>
            <a:off x="3465575" y="56115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55109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and </a:t>
            </a:r>
            <a:r>
              <a:rPr lang="en-US" dirty="0" smtClean="0"/>
              <a:t>Analysis-2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57150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Boxplot shows there are quite outliers for every column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especially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fixed_acidity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volatile-acidity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citric_acid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chlorides,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sulphates</a:t>
            </a:r>
            <a:endParaRPr lang="en-US" sz="16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16" y="634652"/>
            <a:ext cx="5947410" cy="1481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16" y="2148737"/>
            <a:ext cx="5947410" cy="1481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16" y="3662822"/>
            <a:ext cx="5947410" cy="1484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417" y="5265004"/>
            <a:ext cx="5947410" cy="14723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858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5454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and </a:t>
            </a:r>
            <a:r>
              <a:rPr lang="en-US" dirty="0" smtClean="0"/>
              <a:t>Analysis-3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57" y="1227625"/>
            <a:ext cx="7503566" cy="2975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70056"/>
            <a:ext cx="61379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Studying the correlations between features using Heat Map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Both from correlation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Variance Inflation Factor, it is seen that there are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multicollinear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Density, pH, alcohol and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fixed_acidity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the most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multicollinear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87" y="933826"/>
            <a:ext cx="5861748" cy="5766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126" y="2857500"/>
            <a:ext cx="2818842" cy="3880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307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158318"/>
            <a:ext cx="10515600" cy="537845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and </a:t>
            </a:r>
            <a:r>
              <a:rPr lang="en-US" dirty="0" smtClean="0"/>
              <a:t>Analysis-4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" y="770056"/>
            <a:ext cx="7791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no NULL values in the data set, which is a good thing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values are imbalanced, 80% (5220) are bad quality, while 20% (1277) are good quality wine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So,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StratifiedShuffleSplit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with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was used to keep that balance while dividing the data into train and test splits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Then, all the features are scaled with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6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260" y="1227625"/>
            <a:ext cx="2988231" cy="3279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341" y="4654867"/>
            <a:ext cx="3486150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57" y="3415919"/>
            <a:ext cx="6356174" cy="21823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45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1169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Supervised Learning:  Predicting Wine Quality  Classification Problem</vt:lpstr>
      <vt:lpstr>Contents</vt:lpstr>
      <vt:lpstr>PowerPoint Presentation</vt:lpstr>
      <vt:lpstr>Main Objectives</vt:lpstr>
      <vt:lpstr>Data Description</vt:lpstr>
      <vt:lpstr>Data Exploration and Analysis-1</vt:lpstr>
      <vt:lpstr>Data Exploration and Analysis-2</vt:lpstr>
      <vt:lpstr>Data Exploration and Analysis-3</vt:lpstr>
      <vt:lpstr>Data Exploration and Analysis-4</vt:lpstr>
      <vt:lpstr>PowerPoint Presentation</vt:lpstr>
      <vt:lpstr>Machine Learning-1</vt:lpstr>
      <vt:lpstr>Machine Learning-Logistic Regression</vt:lpstr>
      <vt:lpstr>Machine Learning-KNN Algorithm</vt:lpstr>
      <vt:lpstr>Machine Learning-SVM Algorithm</vt:lpstr>
      <vt:lpstr>Machine Learning-DT Algorithm</vt:lpstr>
      <vt:lpstr>Machine Learning-Bagging</vt:lpstr>
      <vt:lpstr>Machine Learning-Random Forest</vt:lpstr>
      <vt:lpstr>Machine Learning-Gradient Boosting</vt:lpstr>
      <vt:lpstr>Machine Learning-AdaBoost</vt:lpstr>
      <vt:lpstr>Machine Learning-XGBoost</vt:lpstr>
      <vt:lpstr>Findings,Results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Regression</dc:title>
  <dc:creator>Nariman Pashayev</dc:creator>
  <cp:lastModifiedBy>Nariman Pashayev</cp:lastModifiedBy>
  <cp:revision>74</cp:revision>
  <dcterms:created xsi:type="dcterms:W3CDTF">2022-05-17T06:26:48Z</dcterms:created>
  <dcterms:modified xsi:type="dcterms:W3CDTF">2022-08-14T12:32:17Z</dcterms:modified>
</cp:coreProperties>
</file>