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notesMasterIdLst>
    <p:notesMasterId r:id="rId27"/>
  </p:notesMasterIdLst>
  <p:sldIdLst>
    <p:sldId id="256" r:id="rId2"/>
    <p:sldId id="274" r:id="rId3"/>
    <p:sldId id="25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7" r:id="rId22"/>
    <p:sldId id="299" r:id="rId23"/>
    <p:sldId id="298" r:id="rId24"/>
    <p:sldId id="301" r:id="rId25"/>
    <p:sldId id="3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60"/>
  </p:normalViewPr>
  <p:slideViewPr>
    <p:cSldViewPr snapToGrid="0">
      <p:cViewPr varScale="1">
        <p:scale>
          <a:sx n="83" d="100"/>
          <a:sy n="83" d="100"/>
        </p:scale>
        <p:origin x="8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C3367-B37C-447E-AE41-893422C3EB78}" type="datetimeFigureOut">
              <a:rPr lang="en-US" smtClean="0"/>
              <a:t>13.10.22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A210A-B301-40E9-8024-847713C1E354}" type="slidenum">
              <a:rPr lang="en-US" smtClean="0"/>
              <a:t>‹#›</a:t>
            </a:fld>
            <a:endParaRPr lang="en-US"/>
          </a:p>
        </p:txBody>
      </p:sp>
    </p:spTree>
    <p:extLst>
      <p:ext uri="{BB962C8B-B14F-4D97-AF65-F5344CB8AC3E}">
        <p14:creationId xmlns:p14="http://schemas.microsoft.com/office/powerpoint/2010/main" val="129265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EDE11-C7F7-4A30-8DF2-9B9F17E4572C}" type="datetimeFigureOut">
              <a:rPr lang="en-US" smtClean="0"/>
              <a:t>13.10.22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402386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EDE11-C7F7-4A30-8DF2-9B9F17E4572C}" type="datetimeFigureOut">
              <a:rPr lang="en-US" smtClean="0"/>
              <a:t>13.10.22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132528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EDE11-C7F7-4A30-8DF2-9B9F17E4572C}" type="datetimeFigureOut">
              <a:rPr lang="en-US" smtClean="0"/>
              <a:t>13.10.22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394588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5095"/>
            <a:ext cx="10515600" cy="537845"/>
          </a:xfrm>
          <a:ln>
            <a:solidFill>
              <a:schemeClr val="accent1"/>
            </a:solidFill>
          </a:ln>
        </p:spPr>
        <p:txBody>
          <a:bodyPr>
            <a:noAutofit/>
          </a:bodyPr>
          <a:lstStyle>
            <a:lvl1pPr>
              <a:defRPr sz="28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EDE11-C7F7-4A30-8DF2-9B9F17E4572C}" type="datetimeFigureOut">
              <a:rPr lang="en-US" smtClean="0"/>
              <a:t>13.10.22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FD81-D78A-478E-A14A-01049702033A}" type="slidenum">
              <a:rPr lang="en-US" smtClean="0"/>
              <a:t>‹#›</a:t>
            </a:fld>
            <a:endParaRPr lang="en-US" dirty="0"/>
          </a:p>
        </p:txBody>
      </p:sp>
    </p:spTree>
    <p:extLst>
      <p:ext uri="{BB962C8B-B14F-4D97-AF65-F5344CB8AC3E}">
        <p14:creationId xmlns:p14="http://schemas.microsoft.com/office/powerpoint/2010/main" val="352158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6EDE11-C7F7-4A30-8DF2-9B9F17E4572C}" type="datetimeFigureOut">
              <a:rPr lang="en-US" smtClean="0"/>
              <a:t>13.10.22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106690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EDE11-C7F7-4A30-8DF2-9B9F17E4572C}" type="datetimeFigureOut">
              <a:rPr lang="en-US" smtClean="0"/>
              <a:t>13.10.22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411069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EDE11-C7F7-4A30-8DF2-9B9F17E4572C}" type="datetimeFigureOut">
              <a:rPr lang="en-US" smtClean="0"/>
              <a:t>13.10.22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82397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EDE11-C7F7-4A30-8DF2-9B9F17E4572C}" type="datetimeFigureOut">
              <a:rPr lang="en-US" smtClean="0"/>
              <a:t>13.10.22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157786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EDE11-C7F7-4A30-8DF2-9B9F17E4572C}" type="datetimeFigureOut">
              <a:rPr lang="en-US" smtClean="0"/>
              <a:t>13.10.22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231317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6EDE11-C7F7-4A30-8DF2-9B9F17E4572C}" type="datetimeFigureOut">
              <a:rPr lang="en-US" smtClean="0"/>
              <a:t>13.10.22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46173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6EDE11-C7F7-4A30-8DF2-9B9F17E4572C}" type="datetimeFigureOut">
              <a:rPr lang="en-US" smtClean="0"/>
              <a:t>13.10.22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5FD81-D78A-478E-A14A-01049702033A}" type="slidenum">
              <a:rPr lang="en-US" smtClean="0"/>
              <a:t>‹#›</a:t>
            </a:fld>
            <a:endParaRPr lang="en-US"/>
          </a:p>
        </p:txBody>
      </p:sp>
    </p:spTree>
    <p:extLst>
      <p:ext uri="{BB962C8B-B14F-4D97-AF65-F5344CB8AC3E}">
        <p14:creationId xmlns:p14="http://schemas.microsoft.com/office/powerpoint/2010/main" val="247359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EDE11-C7F7-4A30-8DF2-9B9F17E4572C}" type="datetimeFigureOut">
              <a:rPr lang="en-US" smtClean="0"/>
              <a:t>13.10.22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5FD81-D78A-478E-A14A-01049702033A}" type="slidenum">
              <a:rPr lang="en-US" smtClean="0"/>
              <a:t>‹#›</a:t>
            </a:fld>
            <a:endParaRPr lang="en-US"/>
          </a:p>
        </p:txBody>
      </p:sp>
    </p:spTree>
    <p:extLst>
      <p:ext uri="{BB962C8B-B14F-4D97-AF65-F5344CB8AC3E}">
        <p14:creationId xmlns:p14="http://schemas.microsoft.com/office/powerpoint/2010/main" val="2923910152"/>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github.com/NARIMANPASHA/Unsupervised-Learning-Clustering-on-Dry-Bean-Dataset.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uratkoklu.com/datas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742950"/>
            <a:ext cx="9928860" cy="3362008"/>
          </a:xfrm>
        </p:spPr>
        <p:txBody>
          <a:bodyPr>
            <a:noAutofit/>
          </a:bodyPr>
          <a:lstStyle/>
          <a:p>
            <a:pPr>
              <a:lnSpc>
                <a:spcPct val="150000"/>
              </a:lnSpc>
            </a:pPr>
            <a:r>
              <a:rPr lang="en-US" sz="4800" dirty="0" smtClean="0">
                <a:latin typeface="Arial" panose="020B0604020202020204" pitchFamily="34" charset="0"/>
                <a:cs typeface="Arial" panose="020B0604020202020204" pitchFamily="34" charset="0"/>
              </a:rPr>
              <a:t>Un</a:t>
            </a:r>
            <a:r>
              <a:rPr lang="en-US" sz="4800" dirty="0">
                <a:latin typeface="Arial" panose="020B0604020202020204" pitchFamily="34" charset="0"/>
                <a:cs typeface="Arial" panose="020B0604020202020204" pitchFamily="34" charset="0"/>
              </a:rPr>
              <a:t>s</a:t>
            </a:r>
            <a:r>
              <a:rPr lang="en-US" sz="4800" dirty="0" smtClean="0">
                <a:latin typeface="Arial" panose="020B0604020202020204" pitchFamily="34" charset="0"/>
                <a:cs typeface="Arial" panose="020B0604020202020204" pitchFamily="34" charset="0"/>
              </a:rPr>
              <a:t>upervised Machine Learning: </a:t>
            </a:r>
            <a:br>
              <a:rPr lang="en-US" sz="4800" dirty="0" smtClean="0">
                <a:latin typeface="Arial" panose="020B0604020202020204" pitchFamily="34" charset="0"/>
                <a:cs typeface="Arial" panose="020B0604020202020204" pitchFamily="34" charset="0"/>
              </a:rPr>
            </a:br>
            <a:r>
              <a:rPr lang="en-US" sz="4800" dirty="0" smtClean="0">
                <a:latin typeface="Arial" panose="020B0604020202020204" pitchFamily="34" charset="0"/>
                <a:cs typeface="Arial" panose="020B0604020202020204" pitchFamily="34" charset="0"/>
              </a:rPr>
              <a:t>Clustering Techniques on Dry Bean Dataset</a:t>
            </a:r>
            <a:endParaRPr lang="en-US" sz="4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5772150"/>
            <a:ext cx="9144000" cy="674370"/>
          </a:xfrm>
        </p:spPr>
        <p:txBody>
          <a:bodyPr/>
          <a:lstStyle/>
          <a:p>
            <a:r>
              <a:rPr lang="en-US" dirty="0" smtClean="0"/>
              <a:t>Nariman Pashayev</a:t>
            </a:r>
            <a:endParaRPr lang="en-US" dirty="0"/>
          </a:p>
        </p:txBody>
      </p:sp>
    </p:spTree>
    <p:extLst>
      <p:ext uri="{BB962C8B-B14F-4D97-AF65-F5344CB8AC3E}">
        <p14:creationId xmlns:p14="http://schemas.microsoft.com/office/powerpoint/2010/main" val="379060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EDA-Checking for Target Variable</a:t>
            </a:r>
            <a:endParaRPr lang="en-US" dirty="0"/>
          </a:p>
        </p:txBody>
      </p:sp>
      <p:sp>
        <p:nvSpPr>
          <p:cNvPr id="6" name="Rectangle 5"/>
          <p:cNvSpPr/>
          <p:nvPr/>
        </p:nvSpPr>
        <p:spPr>
          <a:xfrm>
            <a:off x="759114" y="819101"/>
            <a:ext cx="5807941" cy="267765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Since this is Clustering example, we will not need y-variable (Class variable) as an input </a:t>
            </a:r>
            <a:r>
              <a:rPr lang="en-US" sz="1600" dirty="0" smtClean="0">
                <a:latin typeface="Arial" panose="020B0604020202020204" pitchFamily="34" charset="0"/>
                <a:cs typeface="Arial" panose="020B0604020202020204" pitchFamily="34" charset="0"/>
              </a:rPr>
              <a:t>in my clustering analysis.</a:t>
            </a: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However, lets check how many classes we have and how many samples of each class we </a:t>
            </a:r>
            <a:r>
              <a:rPr lang="en-US" sz="1600" dirty="0" smtClean="0">
                <a:latin typeface="Arial" panose="020B0604020202020204" pitchFamily="34" charset="0"/>
                <a:cs typeface="Arial" panose="020B0604020202020204" pitchFamily="34" charset="0"/>
              </a:rPr>
              <a:t>have</a:t>
            </a:r>
          </a:p>
          <a:p>
            <a:pPr marL="28575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As you can see the data is not evenly split between target values</a:t>
            </a:r>
            <a:r>
              <a:rPr lang="en-US" sz="1600" dirty="0" smtClean="0">
                <a:latin typeface="Arial" panose="020B0604020202020204" pitchFamily="34" charset="0"/>
                <a:cs typeface="Arial" panose="020B0604020202020204" pitchFamily="34" charset="0"/>
              </a:rPr>
              <a:t>, quite </a:t>
            </a:r>
            <a:r>
              <a:rPr lang="en-US" sz="1600" dirty="0">
                <a:latin typeface="Arial" panose="020B0604020202020204" pitchFamily="34" charset="0"/>
                <a:cs typeface="Arial" panose="020B0604020202020204" pitchFamily="34" charset="0"/>
              </a:rPr>
              <a:t>imbalanced.</a:t>
            </a:r>
          </a:p>
        </p:txBody>
      </p:sp>
      <p:pic>
        <p:nvPicPr>
          <p:cNvPr id="4" name="Picture 3"/>
          <p:cNvPicPr>
            <a:picLocks noChangeAspect="1"/>
          </p:cNvPicPr>
          <p:nvPr/>
        </p:nvPicPr>
        <p:blipFill>
          <a:blip r:embed="rId2"/>
          <a:stretch>
            <a:fillRect/>
          </a:stretch>
        </p:blipFill>
        <p:spPr>
          <a:xfrm>
            <a:off x="759114" y="3635096"/>
            <a:ext cx="4577756" cy="3222904"/>
          </a:xfrm>
          <a:prstGeom prst="rect">
            <a:avLst/>
          </a:prstGeom>
          <a:ln>
            <a:solidFill>
              <a:srgbClr val="00B0F0"/>
            </a:solidFill>
          </a:ln>
        </p:spPr>
      </p:pic>
      <p:pic>
        <p:nvPicPr>
          <p:cNvPr id="5" name="Picture 4"/>
          <p:cNvPicPr>
            <a:picLocks noChangeAspect="1"/>
          </p:cNvPicPr>
          <p:nvPr/>
        </p:nvPicPr>
        <p:blipFill>
          <a:blip r:embed="rId3"/>
          <a:stretch>
            <a:fillRect/>
          </a:stretch>
        </p:blipFill>
        <p:spPr>
          <a:xfrm>
            <a:off x="6677891" y="996285"/>
            <a:ext cx="5351894" cy="4614807"/>
          </a:xfrm>
          <a:prstGeom prst="rect">
            <a:avLst/>
          </a:prstGeom>
          <a:ln>
            <a:solidFill>
              <a:srgbClr val="00B0F0"/>
            </a:solidFill>
          </a:ln>
        </p:spPr>
      </p:pic>
    </p:spTree>
    <p:extLst>
      <p:ext uri="{BB962C8B-B14F-4D97-AF65-F5344CB8AC3E}">
        <p14:creationId xmlns:p14="http://schemas.microsoft.com/office/powerpoint/2010/main" val="123535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EDA-Checking Feature Correlations</a:t>
            </a:r>
            <a:endParaRPr lang="en-US" dirty="0"/>
          </a:p>
        </p:txBody>
      </p:sp>
      <p:sp>
        <p:nvSpPr>
          <p:cNvPr id="6" name="Rectangle 5"/>
          <p:cNvSpPr/>
          <p:nvPr/>
        </p:nvSpPr>
        <p:spPr>
          <a:xfrm>
            <a:off x="759114" y="819101"/>
            <a:ext cx="10594686" cy="120032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Some features are strongly correlated to each other, like </a:t>
            </a:r>
            <a:r>
              <a:rPr lang="en-US" sz="1600" dirty="0">
                <a:solidFill>
                  <a:srgbClr val="0070C0"/>
                </a:solidFill>
                <a:latin typeface="Arial" panose="020B0604020202020204" pitchFamily="34" charset="0"/>
                <a:cs typeface="Arial" panose="020B0604020202020204" pitchFamily="34" charset="0"/>
              </a:rPr>
              <a:t>'Area-</a:t>
            </a:r>
            <a:r>
              <a:rPr lang="en-US" sz="1600" dirty="0" err="1">
                <a:solidFill>
                  <a:srgbClr val="0070C0"/>
                </a:solidFill>
                <a:latin typeface="Arial" panose="020B0604020202020204" pitchFamily="34" charset="0"/>
                <a:cs typeface="Arial" panose="020B0604020202020204" pitchFamily="34" charset="0"/>
              </a:rPr>
              <a:t>ConvexArea</a:t>
            </a:r>
            <a:r>
              <a:rPr lang="en-US" sz="1600" dirty="0">
                <a:solidFill>
                  <a:srgbClr val="0070C0"/>
                </a:solidFill>
                <a:latin typeface="Arial" panose="020B0604020202020204" pitchFamily="34" charset="0"/>
                <a:cs typeface="Arial" panose="020B0604020202020204" pitchFamily="34" charset="0"/>
              </a:rPr>
              <a:t>', 'compactness-shape_factor_3</a:t>
            </a:r>
            <a:r>
              <a:rPr lang="en-US" sz="1600" dirty="0" smtClean="0">
                <a:solidFill>
                  <a:srgbClr val="0070C0"/>
                </a:solidFill>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t>
            </a:r>
            <a:r>
              <a:rPr lang="en-US" sz="1600" dirty="0" smtClean="0">
                <a:solidFill>
                  <a:srgbClr val="0070C0"/>
                </a:solidFill>
                <a:latin typeface="Arial" panose="020B0604020202020204" pitchFamily="34" charset="0"/>
                <a:cs typeface="Arial" panose="020B0604020202020204" pitchFamily="34" charset="0"/>
              </a:rPr>
              <a:t>'Perimeter-</a:t>
            </a:r>
            <a:r>
              <a:rPr lang="en-US" sz="1600" dirty="0" err="1" smtClean="0">
                <a:solidFill>
                  <a:srgbClr val="0070C0"/>
                </a:solidFill>
                <a:latin typeface="Arial" panose="020B0604020202020204" pitchFamily="34" charset="0"/>
                <a:cs typeface="Arial" panose="020B0604020202020204" pitchFamily="34" charset="0"/>
              </a:rPr>
              <a:t>EquivDiameter</a:t>
            </a:r>
            <a:r>
              <a:rPr lang="en-US" sz="1600" dirty="0" smtClean="0">
                <a:solidFill>
                  <a:srgbClr val="0070C0"/>
                </a:solidFill>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t>
            </a:r>
            <a:r>
              <a:rPr lang="en-US" sz="1600" dirty="0" smtClean="0">
                <a:solidFill>
                  <a:srgbClr val="0070C0"/>
                </a:solidFill>
                <a:latin typeface="Arial" panose="020B0604020202020204" pitchFamily="34" charset="0"/>
                <a:cs typeface="Arial" panose="020B0604020202020204" pitchFamily="34" charset="0"/>
              </a:rPr>
              <a:t>‘</a:t>
            </a:r>
            <a:r>
              <a:rPr lang="en-US" sz="1600" dirty="0" err="1" smtClean="0">
                <a:solidFill>
                  <a:srgbClr val="0070C0"/>
                </a:solidFill>
                <a:latin typeface="Arial" panose="020B0604020202020204" pitchFamily="34" charset="0"/>
                <a:cs typeface="Arial" panose="020B0604020202020204" pitchFamily="34" charset="0"/>
              </a:rPr>
              <a:t>AspectRation</a:t>
            </a:r>
            <a:r>
              <a:rPr lang="en-US" sz="1600" dirty="0" smtClean="0">
                <a:solidFill>
                  <a:srgbClr val="0070C0"/>
                </a:solidFill>
                <a:latin typeface="Arial" panose="020B0604020202020204" pitchFamily="34" charset="0"/>
                <a:cs typeface="Arial" panose="020B0604020202020204" pitchFamily="34" charset="0"/>
              </a:rPr>
              <a:t>-Compactness’</a:t>
            </a:r>
            <a:r>
              <a:rPr lang="en-US" sz="1600" dirty="0" smtClean="0">
                <a:latin typeface="Arial" panose="020B0604020202020204" pitchFamily="34" charset="0"/>
                <a:cs typeface="Arial" panose="020B0604020202020204" pitchFamily="34" charset="0"/>
              </a:rPr>
              <a:t>, </a:t>
            </a:r>
            <a:r>
              <a:rPr lang="en-US" sz="1600" dirty="0" smtClean="0">
                <a:solidFill>
                  <a:srgbClr val="0070C0"/>
                </a:solidFill>
                <a:latin typeface="Arial" panose="020B0604020202020204" pitchFamily="34" charset="0"/>
                <a:cs typeface="Arial" panose="020B0604020202020204" pitchFamily="34" charset="0"/>
              </a:rPr>
              <a:t>‘Eccentricity-ShapeFactor3</a:t>
            </a:r>
            <a:r>
              <a:rPr lang="en-US" sz="1600" dirty="0" smtClean="0">
                <a:latin typeface="Arial" panose="020B0604020202020204" pitchFamily="34" charset="0"/>
                <a:cs typeface="Arial" panose="020B0604020202020204" pitchFamily="34" charset="0"/>
              </a:rPr>
              <a:t>’, ‘</a:t>
            </a:r>
            <a:r>
              <a:rPr lang="en-US" sz="1600" dirty="0" err="1" smtClean="0">
                <a:solidFill>
                  <a:srgbClr val="0070C0"/>
                </a:solidFill>
                <a:latin typeface="Arial" panose="020B0604020202020204" pitchFamily="34" charset="0"/>
                <a:cs typeface="Arial" panose="020B0604020202020204" pitchFamily="34" charset="0"/>
              </a:rPr>
              <a:t>MajorAxisLength</a:t>
            </a:r>
            <a:r>
              <a:rPr lang="en-US" sz="1600" dirty="0" smtClean="0">
                <a:solidFill>
                  <a:srgbClr val="0070C0"/>
                </a:solidFill>
                <a:latin typeface="Arial" panose="020B0604020202020204" pitchFamily="34" charset="0"/>
                <a:cs typeface="Arial" panose="020B0604020202020204" pitchFamily="34" charset="0"/>
              </a:rPr>
              <a:t>-Perimeter’</a:t>
            </a:r>
            <a:r>
              <a:rPr lang="en-US" sz="1600" dirty="0" smtClean="0">
                <a:latin typeface="Arial" panose="020B0604020202020204" pitchFamily="34" charset="0"/>
                <a:cs typeface="Arial" panose="020B0604020202020204" pitchFamily="34" charset="0"/>
              </a:rPr>
              <a:t>, </a:t>
            </a:r>
            <a:r>
              <a:rPr lang="en-US" sz="1600" dirty="0" smtClean="0">
                <a:solidFill>
                  <a:srgbClr val="0070C0"/>
                </a:solidFill>
                <a:latin typeface="Arial" panose="020B0604020202020204" pitchFamily="34" charset="0"/>
                <a:cs typeface="Arial" panose="020B0604020202020204" pitchFamily="34" charset="0"/>
              </a:rPr>
              <a:t>‘</a:t>
            </a:r>
            <a:r>
              <a:rPr lang="en-US" sz="1600" dirty="0" err="1" smtClean="0">
                <a:solidFill>
                  <a:srgbClr val="0070C0"/>
                </a:solidFill>
                <a:latin typeface="Arial" panose="020B0604020202020204" pitchFamily="34" charset="0"/>
                <a:cs typeface="Arial" panose="020B0604020202020204" pitchFamily="34" charset="0"/>
              </a:rPr>
              <a:t>MinorAxisLength</a:t>
            </a:r>
            <a:r>
              <a:rPr lang="en-US" sz="1600" dirty="0" smtClean="0">
                <a:solidFill>
                  <a:srgbClr val="0070C0"/>
                </a:solidFill>
                <a:latin typeface="Arial" panose="020B0604020202020204" pitchFamily="34" charset="0"/>
                <a:cs typeface="Arial" panose="020B0604020202020204" pitchFamily="34" charset="0"/>
              </a:rPr>
              <a:t>-Area’, </a:t>
            </a:r>
            <a:r>
              <a:rPr lang="en-US" sz="1600" dirty="0" smtClean="0">
                <a:latin typeface="Arial" panose="020B0604020202020204" pitchFamily="34" charset="0"/>
                <a:cs typeface="Arial" panose="020B0604020202020204" pitchFamily="34" charset="0"/>
              </a:rPr>
              <a:t>etc</a:t>
            </a:r>
            <a:r>
              <a:rPr lang="en-US" sz="16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772727" y="2494213"/>
            <a:ext cx="6140017" cy="4305679"/>
          </a:xfrm>
          <a:prstGeom prst="rect">
            <a:avLst/>
          </a:prstGeom>
          <a:ln>
            <a:solidFill>
              <a:srgbClr val="00B0F0"/>
            </a:solidFill>
          </a:ln>
        </p:spPr>
      </p:pic>
      <p:pic>
        <p:nvPicPr>
          <p:cNvPr id="7" name="Picture 6"/>
          <p:cNvPicPr>
            <a:picLocks noChangeAspect="1"/>
          </p:cNvPicPr>
          <p:nvPr/>
        </p:nvPicPr>
        <p:blipFill>
          <a:blip r:embed="rId3"/>
          <a:stretch>
            <a:fillRect/>
          </a:stretch>
        </p:blipFill>
        <p:spPr>
          <a:xfrm>
            <a:off x="1011094" y="2568214"/>
            <a:ext cx="3088689" cy="4231678"/>
          </a:xfrm>
          <a:prstGeom prst="rect">
            <a:avLst/>
          </a:prstGeom>
          <a:ln>
            <a:solidFill>
              <a:srgbClr val="00B0F0"/>
            </a:solidFill>
          </a:ln>
        </p:spPr>
      </p:pic>
    </p:spTree>
    <p:extLst>
      <p:ext uri="{BB962C8B-B14F-4D97-AF65-F5344CB8AC3E}">
        <p14:creationId xmlns:p14="http://schemas.microsoft.com/office/powerpoint/2010/main" val="144358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EDA-Features Distributions 1</a:t>
            </a:r>
            <a:endParaRPr lang="en-US" dirty="0"/>
          </a:p>
        </p:txBody>
      </p:sp>
      <p:pic>
        <p:nvPicPr>
          <p:cNvPr id="8" name="Picture 7"/>
          <p:cNvPicPr>
            <a:picLocks noChangeAspect="1"/>
          </p:cNvPicPr>
          <p:nvPr/>
        </p:nvPicPr>
        <p:blipFill>
          <a:blip r:embed="rId2"/>
          <a:stretch>
            <a:fillRect/>
          </a:stretch>
        </p:blipFill>
        <p:spPr>
          <a:xfrm>
            <a:off x="637308" y="1959005"/>
            <a:ext cx="10798815" cy="4696811"/>
          </a:xfrm>
          <a:prstGeom prst="rect">
            <a:avLst/>
          </a:prstGeom>
          <a:ln>
            <a:solidFill>
              <a:srgbClr val="00B0F0"/>
            </a:solidFill>
          </a:ln>
        </p:spPr>
      </p:pic>
      <p:sp>
        <p:nvSpPr>
          <p:cNvPr id="9" name="Rectangle 8"/>
          <p:cNvSpPr/>
          <p:nvPr/>
        </p:nvSpPr>
        <p:spPr>
          <a:xfrm>
            <a:off x="637308" y="833919"/>
            <a:ext cx="10716491" cy="954107"/>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The </a:t>
            </a:r>
            <a:r>
              <a:rPr lang="en-US" sz="1400" dirty="0" smtClean="0">
                <a:solidFill>
                  <a:srgbClr val="000000"/>
                </a:solidFill>
                <a:latin typeface="Arial" panose="020B0604020202020204" pitchFamily="34" charset="0"/>
                <a:cs typeface="Arial" panose="020B0604020202020204" pitchFamily="34" charset="0"/>
              </a:rPr>
              <a:t>plots </a:t>
            </a:r>
            <a:r>
              <a:rPr lang="en-US" sz="1400" dirty="0">
                <a:solidFill>
                  <a:srgbClr val="000000"/>
                </a:solidFill>
                <a:latin typeface="Arial" panose="020B0604020202020204" pitchFamily="34" charset="0"/>
                <a:cs typeface="Arial" panose="020B0604020202020204" pitchFamily="34" charset="0"/>
              </a:rPr>
              <a:t>show that values in some features have similar distribution (e.g., "area", "perimeter", "major" and "minor" axis length), whereas others are completely different.</a:t>
            </a:r>
          </a:p>
          <a:p>
            <a:pPr marL="285750" indent="-285750" algn="just">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Some of the features are skewed</a:t>
            </a:r>
          </a:p>
          <a:p>
            <a:pPr marL="285750" indent="-285750" algn="just">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Distribution shapes of some features suggest existence of outliers.</a:t>
            </a:r>
            <a:endParaRPr lang="en-US" sz="14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4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EDA-Features Distributions 2</a:t>
            </a:r>
            <a:endParaRPr lang="en-US" dirty="0"/>
          </a:p>
        </p:txBody>
      </p:sp>
      <p:pic>
        <p:nvPicPr>
          <p:cNvPr id="4" name="Picture 3"/>
          <p:cNvPicPr>
            <a:picLocks noChangeAspect="1"/>
          </p:cNvPicPr>
          <p:nvPr/>
        </p:nvPicPr>
        <p:blipFill>
          <a:blip r:embed="rId2"/>
          <a:stretch>
            <a:fillRect/>
          </a:stretch>
        </p:blipFill>
        <p:spPr>
          <a:xfrm>
            <a:off x="425264" y="1123373"/>
            <a:ext cx="11581620" cy="5037282"/>
          </a:xfrm>
          <a:prstGeom prst="rect">
            <a:avLst/>
          </a:prstGeom>
          <a:ln>
            <a:solidFill>
              <a:srgbClr val="00B0F0"/>
            </a:solidFill>
          </a:ln>
        </p:spPr>
      </p:pic>
    </p:spTree>
    <p:extLst>
      <p:ext uri="{BB962C8B-B14F-4D97-AF65-F5344CB8AC3E}">
        <p14:creationId xmlns:p14="http://schemas.microsoft.com/office/powerpoint/2010/main" val="240920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EDA-Checking for Outliers</a:t>
            </a:r>
            <a:endParaRPr lang="en-US" dirty="0"/>
          </a:p>
        </p:txBody>
      </p:sp>
      <p:pic>
        <p:nvPicPr>
          <p:cNvPr id="3" name="Picture 2"/>
          <p:cNvPicPr>
            <a:picLocks noChangeAspect="1"/>
          </p:cNvPicPr>
          <p:nvPr/>
        </p:nvPicPr>
        <p:blipFill>
          <a:blip r:embed="rId2"/>
          <a:stretch>
            <a:fillRect/>
          </a:stretch>
        </p:blipFill>
        <p:spPr>
          <a:xfrm>
            <a:off x="5247953" y="729672"/>
            <a:ext cx="6105847" cy="2965697"/>
          </a:xfrm>
          <a:prstGeom prst="rect">
            <a:avLst/>
          </a:prstGeom>
          <a:ln>
            <a:solidFill>
              <a:srgbClr val="00B0F0"/>
            </a:solidFill>
          </a:ln>
        </p:spPr>
      </p:pic>
      <p:pic>
        <p:nvPicPr>
          <p:cNvPr id="5" name="Picture 4"/>
          <p:cNvPicPr>
            <a:picLocks noChangeAspect="1"/>
          </p:cNvPicPr>
          <p:nvPr/>
        </p:nvPicPr>
        <p:blipFill>
          <a:blip r:embed="rId3"/>
          <a:stretch>
            <a:fillRect/>
          </a:stretch>
        </p:blipFill>
        <p:spPr>
          <a:xfrm>
            <a:off x="5247952" y="3762101"/>
            <a:ext cx="6105847" cy="2965697"/>
          </a:xfrm>
          <a:prstGeom prst="rect">
            <a:avLst/>
          </a:prstGeom>
          <a:ln>
            <a:solidFill>
              <a:srgbClr val="00B0F0"/>
            </a:solidFill>
          </a:ln>
        </p:spPr>
      </p:pic>
      <p:sp>
        <p:nvSpPr>
          <p:cNvPr id="6" name="Rectangle 5"/>
          <p:cNvSpPr/>
          <p:nvPr/>
        </p:nvSpPr>
        <p:spPr>
          <a:xfrm>
            <a:off x="361320" y="907535"/>
            <a:ext cx="4559261" cy="338554"/>
          </a:xfrm>
          <a:prstGeom prst="rect">
            <a:avLst/>
          </a:prstGeom>
        </p:spPr>
        <p:txBody>
          <a:bodyPr wrap="none">
            <a:spAutoFit/>
          </a:bodyPr>
          <a:lstStyle/>
          <a:p>
            <a:r>
              <a:rPr lang="en-US" sz="1600" dirty="0">
                <a:solidFill>
                  <a:srgbClr val="000000"/>
                </a:solidFill>
                <a:latin typeface="Arial" panose="020B0604020202020204" pitchFamily="34" charset="0"/>
                <a:cs typeface="Arial" panose="020B0604020202020204" pitchFamily="34" charset="0"/>
              </a:rPr>
              <a:t>There are a lot of outliers in most of the features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14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EDA-Checking for Skewness</a:t>
            </a:r>
            <a:endParaRPr lang="en-US" dirty="0"/>
          </a:p>
        </p:txBody>
      </p:sp>
      <p:sp>
        <p:nvSpPr>
          <p:cNvPr id="4" name="Rectangle 3"/>
          <p:cNvSpPr/>
          <p:nvPr/>
        </p:nvSpPr>
        <p:spPr>
          <a:xfrm>
            <a:off x="838200" y="865765"/>
            <a:ext cx="6415539"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Log transformation applied to Skewed </a:t>
            </a:r>
            <a:r>
              <a:rPr lang="en-US" sz="1600" dirty="0">
                <a:latin typeface="Arial" panose="020B0604020202020204" pitchFamily="34" charset="0"/>
                <a:cs typeface="Arial" panose="020B0604020202020204" pitchFamily="34" charset="0"/>
              </a:rPr>
              <a:t>variables greater than </a:t>
            </a:r>
            <a:r>
              <a:rPr lang="en-US" sz="1600" dirty="0" smtClean="0">
                <a:latin typeface="Arial" panose="020B0604020202020204" pitchFamily="34" charset="0"/>
                <a:cs typeface="Arial" panose="020B0604020202020204" pitchFamily="34" charset="0"/>
              </a:rPr>
              <a:t>0.75</a:t>
            </a:r>
            <a:endParaRPr lang="en-US" sz="16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081804" y="3488459"/>
            <a:ext cx="2889834" cy="2681432"/>
          </a:xfrm>
          <a:prstGeom prst="rect">
            <a:avLst/>
          </a:prstGeom>
          <a:ln>
            <a:solidFill>
              <a:srgbClr val="00B0F0"/>
            </a:solidFill>
          </a:ln>
        </p:spPr>
      </p:pic>
      <p:pic>
        <p:nvPicPr>
          <p:cNvPr id="8" name="Picture 7"/>
          <p:cNvPicPr>
            <a:picLocks noChangeAspect="1"/>
          </p:cNvPicPr>
          <p:nvPr/>
        </p:nvPicPr>
        <p:blipFill>
          <a:blip r:embed="rId3"/>
          <a:stretch>
            <a:fillRect/>
          </a:stretch>
        </p:blipFill>
        <p:spPr>
          <a:xfrm>
            <a:off x="6890327" y="3488459"/>
            <a:ext cx="3091718" cy="2681432"/>
          </a:xfrm>
          <a:prstGeom prst="rect">
            <a:avLst/>
          </a:prstGeom>
          <a:ln>
            <a:solidFill>
              <a:srgbClr val="00B0F0"/>
            </a:solidFill>
          </a:ln>
        </p:spPr>
      </p:pic>
      <p:sp>
        <p:nvSpPr>
          <p:cNvPr id="9" name="TextBox 8"/>
          <p:cNvSpPr txBox="1"/>
          <p:nvPr/>
        </p:nvSpPr>
        <p:spPr>
          <a:xfrm>
            <a:off x="1219376" y="2881745"/>
            <a:ext cx="2614690"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Before Log Transformation</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7128841" y="2881745"/>
            <a:ext cx="2502480"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After  Log Transformation</a:t>
            </a:r>
            <a:endParaRPr lang="en-US" sz="1600" dirty="0">
              <a:latin typeface="Arial" panose="020B0604020202020204" pitchFamily="34" charset="0"/>
              <a:cs typeface="Arial" panose="020B0604020202020204" pitchFamily="34" charset="0"/>
            </a:endParaRPr>
          </a:p>
        </p:txBody>
      </p:sp>
      <p:sp>
        <p:nvSpPr>
          <p:cNvPr id="11" name="Right Arrow 10"/>
          <p:cNvSpPr/>
          <p:nvPr/>
        </p:nvSpPr>
        <p:spPr>
          <a:xfrm>
            <a:off x="4600033" y="4586859"/>
            <a:ext cx="16618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454657" y="4125585"/>
            <a:ext cx="1952650"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Log Transformation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507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EDA-Feature Scaling</a:t>
            </a:r>
            <a:endParaRPr lang="en-US" dirty="0"/>
          </a:p>
        </p:txBody>
      </p:sp>
      <p:sp>
        <p:nvSpPr>
          <p:cNvPr id="4" name="Rectangle 3"/>
          <p:cNvSpPr/>
          <p:nvPr/>
        </p:nvSpPr>
        <p:spPr>
          <a:xfrm>
            <a:off x="838201" y="865765"/>
            <a:ext cx="10515600" cy="1077218"/>
          </a:xfrm>
          <a:prstGeom prst="rect">
            <a:avLst/>
          </a:prstGeom>
        </p:spPr>
        <p:txBody>
          <a:bodyPr wrap="square">
            <a:spAutoFit/>
          </a:bodyPr>
          <a:lstStyle/>
          <a:p>
            <a:pPr marL="285750"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For models which use distance as metric in its calculations, feature scaling plays vital role.</a:t>
            </a:r>
          </a:p>
          <a:p>
            <a:pPr marL="285750"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All unsupervised models I used in my analysis uses distance metrics, so we need feature scaling before beginning Machine learning section</a:t>
            </a:r>
          </a:p>
          <a:p>
            <a:pPr marL="285750" indent="-285750" algn="just">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Sklearn’s</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StandardScaler</a:t>
            </a:r>
            <a:r>
              <a:rPr lang="en-US" sz="1600" dirty="0" smtClean="0">
                <a:latin typeface="Arial" panose="020B0604020202020204" pitchFamily="34" charset="0"/>
                <a:cs typeface="Arial" panose="020B0604020202020204" pitchFamily="34" charset="0"/>
              </a:rPr>
              <a:t> applied</a:t>
            </a:r>
            <a:endParaRPr lang="en-US" sz="16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015346" y="1516333"/>
            <a:ext cx="7030748" cy="2287617"/>
          </a:xfrm>
          <a:prstGeom prst="rect">
            <a:avLst/>
          </a:prstGeom>
          <a:ln>
            <a:solidFill>
              <a:srgbClr val="00B0F0"/>
            </a:solidFill>
          </a:ln>
        </p:spPr>
      </p:pic>
      <p:pic>
        <p:nvPicPr>
          <p:cNvPr id="5" name="Picture 4"/>
          <p:cNvPicPr>
            <a:picLocks noChangeAspect="1"/>
          </p:cNvPicPr>
          <p:nvPr/>
        </p:nvPicPr>
        <p:blipFill>
          <a:blip r:embed="rId3"/>
          <a:stretch>
            <a:fillRect/>
          </a:stretch>
        </p:blipFill>
        <p:spPr>
          <a:xfrm>
            <a:off x="5015346" y="4454518"/>
            <a:ext cx="7030748" cy="2286981"/>
          </a:xfrm>
          <a:prstGeom prst="rect">
            <a:avLst/>
          </a:prstGeom>
          <a:ln>
            <a:solidFill>
              <a:srgbClr val="00B0F0"/>
            </a:solidFill>
          </a:ln>
        </p:spPr>
      </p:pic>
      <p:sp>
        <p:nvSpPr>
          <p:cNvPr id="6" name="Down Arrow 5"/>
          <p:cNvSpPr/>
          <p:nvPr/>
        </p:nvSpPr>
        <p:spPr>
          <a:xfrm>
            <a:off x="8369084" y="3701914"/>
            <a:ext cx="323272" cy="7944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221672" y="2333182"/>
            <a:ext cx="4673384" cy="1313382"/>
          </a:xfrm>
          <a:prstGeom prst="rect">
            <a:avLst/>
          </a:prstGeom>
          <a:ln>
            <a:solidFill>
              <a:srgbClr val="00B0F0"/>
            </a:solidFill>
          </a:ln>
        </p:spPr>
      </p:pic>
    </p:spTree>
    <p:extLst>
      <p:ext uri="{BB962C8B-B14F-4D97-AF65-F5344CB8AC3E}">
        <p14:creationId xmlns:p14="http://schemas.microsoft.com/office/powerpoint/2010/main" val="47920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857" y="1948092"/>
            <a:ext cx="10025549" cy="3001098"/>
          </a:xfrm>
        </p:spPr>
        <p:txBody>
          <a:bodyPr>
            <a:normAutofit/>
          </a:bodyPr>
          <a:lstStyle/>
          <a:p>
            <a:pPr marL="0" indent="0" algn="ctr">
              <a:lnSpc>
                <a:spcPct val="200000"/>
              </a:lnSpc>
              <a:buNone/>
            </a:pPr>
            <a:r>
              <a:rPr lang="en-US" sz="4400" dirty="0" smtClean="0"/>
              <a:t>3. Clustering Techniques and Findings</a:t>
            </a:r>
            <a:endParaRPr lang="en-US" sz="4400" dirty="0"/>
          </a:p>
        </p:txBody>
      </p:sp>
    </p:spTree>
    <p:extLst>
      <p:ext uri="{BB962C8B-B14F-4D97-AF65-F5344CB8AC3E}">
        <p14:creationId xmlns:p14="http://schemas.microsoft.com/office/powerpoint/2010/main" val="293832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Clustering Introduction</a:t>
            </a:r>
            <a:endParaRPr lang="en-US" dirty="0"/>
          </a:p>
        </p:txBody>
      </p:sp>
      <p:sp>
        <p:nvSpPr>
          <p:cNvPr id="4" name="Rectangle 3"/>
          <p:cNvSpPr/>
          <p:nvPr/>
        </p:nvSpPr>
        <p:spPr>
          <a:xfrm>
            <a:off x="838201" y="865765"/>
            <a:ext cx="10515600" cy="3884397"/>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In the following slides, I will show 4 different clustering techniques applied on this dataset and discuss the key findings</a:t>
            </a:r>
          </a:p>
          <a:p>
            <a:pPr marL="742950" lvl="1" indent="-285750" algn="just">
              <a:lnSpc>
                <a:spcPct val="20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K-Means Clustering</a:t>
            </a:r>
          </a:p>
          <a:p>
            <a:pPr marL="742950" lvl="1" indent="-285750" algn="just">
              <a:lnSpc>
                <a:spcPct val="20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Hierarchical Agglomerative Clustering</a:t>
            </a:r>
          </a:p>
          <a:p>
            <a:pPr marL="742950" lvl="1" indent="-285750" algn="just">
              <a:lnSpc>
                <a:spcPct val="20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DBSCAN Algorithm</a:t>
            </a:r>
          </a:p>
          <a:p>
            <a:pPr marL="742950" lvl="1" indent="-285750" algn="just">
              <a:lnSpc>
                <a:spcPct val="200000"/>
              </a:lnSpc>
              <a:buFont typeface="Arial" panose="020B0604020202020204" pitchFamily="34" charset="0"/>
              <a:buChar char="•"/>
            </a:pPr>
            <a:r>
              <a:rPr lang="en-US" dirty="0" err="1" smtClean="0">
                <a:latin typeface="Arial" panose="020B0604020202020204" pitchFamily="34" charset="0"/>
                <a:cs typeface="Arial" panose="020B0604020202020204" pitchFamily="34" charset="0"/>
              </a:rPr>
              <a:t>MeanShift</a:t>
            </a:r>
            <a:r>
              <a:rPr lang="en-US" dirty="0" smtClean="0">
                <a:latin typeface="Arial" panose="020B0604020202020204" pitchFamily="34" charset="0"/>
                <a:cs typeface="Arial" panose="020B0604020202020204" pitchFamily="34" charset="0"/>
              </a:rPr>
              <a:t> Algorithm</a:t>
            </a:r>
          </a:p>
          <a:p>
            <a:pPr marL="285750" indent="-285750" algn="just">
              <a:lnSpc>
                <a:spcPct val="20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62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Clustering 1: K-Means Algorithm 1</a:t>
            </a:r>
            <a:endParaRPr lang="en-US" dirty="0"/>
          </a:p>
        </p:txBody>
      </p:sp>
      <p:sp>
        <p:nvSpPr>
          <p:cNvPr id="4" name="Rectangle 3"/>
          <p:cNvSpPr/>
          <p:nvPr/>
        </p:nvSpPr>
        <p:spPr>
          <a:xfrm>
            <a:off x="838201" y="865765"/>
            <a:ext cx="10515600" cy="1318118"/>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In order to find the optimal number of cluster, I run the model with clusters ranging from 1 to 20</a:t>
            </a:r>
          </a:p>
          <a:p>
            <a:pPr marL="285750" indent="-285750" algn="just">
              <a:lnSpc>
                <a:spcPct val="20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Then, for each model, I stored the number of clusters and respective inertia value</a:t>
            </a:r>
          </a:p>
          <a:p>
            <a:pPr marL="285750" indent="-285750" algn="just">
              <a:lnSpc>
                <a:spcPct val="20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Finally, plotted cluster number vs inertia to find the optimal cluster size</a:t>
            </a:r>
            <a:endParaRPr lang="en-US" sz="1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838200" y="2371726"/>
            <a:ext cx="4276725" cy="2114550"/>
          </a:xfrm>
          <a:prstGeom prst="rect">
            <a:avLst/>
          </a:prstGeom>
          <a:ln>
            <a:solidFill>
              <a:srgbClr val="00B0F0"/>
            </a:solidFill>
          </a:ln>
        </p:spPr>
      </p:pic>
      <p:pic>
        <p:nvPicPr>
          <p:cNvPr id="5" name="Picture 4"/>
          <p:cNvPicPr>
            <a:picLocks noChangeAspect="1"/>
          </p:cNvPicPr>
          <p:nvPr/>
        </p:nvPicPr>
        <p:blipFill>
          <a:blip r:embed="rId3"/>
          <a:stretch>
            <a:fillRect/>
          </a:stretch>
        </p:blipFill>
        <p:spPr>
          <a:xfrm>
            <a:off x="5437074" y="3004251"/>
            <a:ext cx="5949053" cy="3697309"/>
          </a:xfrm>
          <a:prstGeom prst="rect">
            <a:avLst/>
          </a:prstGeom>
          <a:ln>
            <a:solidFill>
              <a:srgbClr val="00B0F0"/>
            </a:solidFill>
          </a:ln>
        </p:spPr>
      </p:pic>
      <p:sp>
        <p:nvSpPr>
          <p:cNvPr id="6" name="TextBox 5"/>
          <p:cNvSpPr txBox="1"/>
          <p:nvPr/>
        </p:nvSpPr>
        <p:spPr>
          <a:xfrm>
            <a:off x="5741874" y="2560614"/>
            <a:ext cx="5147563" cy="369332"/>
          </a:xfrm>
          <a:prstGeom prst="rect">
            <a:avLst/>
          </a:prstGeom>
          <a:noFill/>
        </p:spPr>
        <p:txBody>
          <a:bodyPr wrap="none" rtlCol="0">
            <a:spAutoFit/>
          </a:bodyPr>
          <a:lstStyle/>
          <a:p>
            <a:r>
              <a:rPr lang="en-US" dirty="0" smtClean="0">
                <a:solidFill>
                  <a:srgbClr val="FF0000"/>
                </a:solidFill>
                <a:latin typeface="Arial" panose="020B0604020202020204" pitchFamily="34" charset="0"/>
                <a:cs typeface="Arial" panose="020B0604020202020204" pitchFamily="34" charset="0"/>
              </a:rPr>
              <a:t>Inertia plot shows 7-8 clusters as an optimal size</a:t>
            </a:r>
            <a:endParaRPr lang="en-US" dirty="0">
              <a:solidFill>
                <a:srgbClr val="FF0000"/>
              </a:solidFill>
              <a:latin typeface="Arial" panose="020B0604020202020204" pitchFamily="34" charset="0"/>
              <a:cs typeface="Arial" panose="020B0604020202020204" pitchFamily="34" charset="0"/>
            </a:endParaRPr>
          </a:p>
        </p:txBody>
      </p:sp>
      <p:sp>
        <p:nvSpPr>
          <p:cNvPr id="7" name="Oval 6"/>
          <p:cNvSpPr/>
          <p:nvPr/>
        </p:nvSpPr>
        <p:spPr>
          <a:xfrm>
            <a:off x="7848182" y="5477164"/>
            <a:ext cx="563418" cy="37869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92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838200" y="945515"/>
            <a:ext cx="10515600" cy="4351338"/>
          </a:xfrm>
        </p:spPr>
        <p:txBody>
          <a:bodyPr>
            <a:normAutofit fontScale="70000" lnSpcReduction="20000"/>
          </a:bodyPr>
          <a:lstStyle/>
          <a:p>
            <a:pPr>
              <a:lnSpc>
                <a:spcPct val="250000"/>
              </a:lnSpc>
            </a:pPr>
            <a:r>
              <a:rPr lang="en-US" dirty="0" smtClean="0">
                <a:latin typeface="Arial" panose="020B0604020202020204" pitchFamily="34" charset="0"/>
                <a:cs typeface="Arial" panose="020B0604020202020204" pitchFamily="34" charset="0"/>
              </a:rPr>
              <a:t>Main Objectives</a:t>
            </a:r>
          </a:p>
          <a:p>
            <a:pPr>
              <a:lnSpc>
                <a:spcPct val="250000"/>
              </a:lnSpc>
            </a:pPr>
            <a:r>
              <a:rPr lang="en-US" dirty="0" smtClean="0">
                <a:latin typeface="Arial" panose="020B0604020202020204" pitchFamily="34" charset="0"/>
                <a:cs typeface="Arial" panose="020B0604020202020204" pitchFamily="34" charset="0"/>
              </a:rPr>
              <a:t>Data Description </a:t>
            </a:r>
          </a:p>
          <a:p>
            <a:pPr>
              <a:lnSpc>
                <a:spcPct val="250000"/>
              </a:lnSpc>
            </a:pPr>
            <a:r>
              <a:rPr lang="en-US" dirty="0" smtClean="0">
                <a:latin typeface="Arial" panose="020B0604020202020204" pitchFamily="34" charset="0"/>
                <a:cs typeface="Arial" panose="020B0604020202020204" pitchFamily="34" charset="0"/>
              </a:rPr>
              <a:t>Data Exploration And Analysis</a:t>
            </a:r>
          </a:p>
          <a:p>
            <a:pPr>
              <a:lnSpc>
                <a:spcPct val="250000"/>
              </a:lnSpc>
            </a:pPr>
            <a:r>
              <a:rPr lang="en-US" dirty="0" smtClean="0">
                <a:latin typeface="Arial" panose="020B0604020202020204" pitchFamily="34" charset="0"/>
                <a:cs typeface="Arial" panose="020B0604020202020204" pitchFamily="34" charset="0"/>
              </a:rPr>
              <a:t>Machine Learning Analysis and Modelling</a:t>
            </a:r>
          </a:p>
          <a:p>
            <a:pPr>
              <a:lnSpc>
                <a:spcPct val="250000"/>
              </a:lnSpc>
            </a:pPr>
            <a:r>
              <a:rPr lang="en-US" dirty="0" smtClean="0">
                <a:latin typeface="Arial" panose="020B0604020202020204" pitchFamily="34" charset="0"/>
                <a:cs typeface="Arial" panose="020B0604020202020204" pitchFamily="34" charset="0"/>
              </a:rPr>
              <a:t>Key Findings and Recommendations</a:t>
            </a:r>
          </a:p>
          <a:p>
            <a:pPr>
              <a:lnSpc>
                <a:spcPct val="2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2847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Clustering 1: K-Means Algorithm 2</a:t>
            </a:r>
            <a:endParaRPr lang="en-US" dirty="0"/>
          </a:p>
        </p:txBody>
      </p:sp>
      <p:sp>
        <p:nvSpPr>
          <p:cNvPr id="4" name="Rectangle 3"/>
          <p:cNvSpPr/>
          <p:nvPr/>
        </p:nvSpPr>
        <p:spPr>
          <a:xfrm>
            <a:off x="585643" y="622751"/>
            <a:ext cx="5953702" cy="58477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Here,</a:t>
            </a:r>
            <a:r>
              <a:rPr lang="en-US" sz="1400" dirty="0" smtClean="0">
                <a:latin typeface="Arial" panose="020B0604020202020204" pitchFamily="34" charset="0"/>
                <a:cs typeface="Arial" panose="020B0604020202020204" pitchFamily="34" charset="0"/>
              </a:rPr>
              <a:t> I applied </a:t>
            </a:r>
            <a:r>
              <a:rPr lang="en-US" sz="1400" dirty="0" err="1" smtClean="0">
                <a:latin typeface="Arial" panose="020B0604020202020204" pitchFamily="34" charset="0"/>
                <a:cs typeface="Arial" panose="020B0604020202020204" pitchFamily="34" charset="0"/>
              </a:rPr>
              <a:t>Kmeans</a:t>
            </a:r>
            <a:r>
              <a:rPr lang="en-US" sz="1400" dirty="0" smtClean="0">
                <a:latin typeface="Arial" panose="020B0604020202020204" pitchFamily="34" charset="0"/>
                <a:cs typeface="Arial" panose="020B0604020202020204" pitchFamily="34" charset="0"/>
              </a:rPr>
              <a:t> algorithm to the dataset with 7 clusters </a:t>
            </a:r>
            <a:endParaRPr lang="en-US" sz="14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838200" y="1160596"/>
            <a:ext cx="3386949" cy="830761"/>
          </a:xfrm>
          <a:prstGeom prst="rect">
            <a:avLst/>
          </a:prstGeom>
        </p:spPr>
      </p:pic>
      <p:pic>
        <p:nvPicPr>
          <p:cNvPr id="9" name="Picture 8"/>
          <p:cNvPicPr>
            <a:picLocks noChangeAspect="1"/>
          </p:cNvPicPr>
          <p:nvPr/>
        </p:nvPicPr>
        <p:blipFill>
          <a:blip r:embed="rId3"/>
          <a:stretch>
            <a:fillRect/>
          </a:stretch>
        </p:blipFill>
        <p:spPr>
          <a:xfrm>
            <a:off x="340924" y="2613890"/>
            <a:ext cx="2190750" cy="4215197"/>
          </a:xfrm>
          <a:prstGeom prst="rect">
            <a:avLst/>
          </a:prstGeom>
          <a:ln>
            <a:solidFill>
              <a:schemeClr val="accent1">
                <a:lumMod val="75000"/>
              </a:schemeClr>
            </a:solidFill>
          </a:ln>
        </p:spPr>
      </p:pic>
      <p:pic>
        <p:nvPicPr>
          <p:cNvPr id="10" name="Picture 9"/>
          <p:cNvPicPr>
            <a:picLocks noChangeAspect="1"/>
          </p:cNvPicPr>
          <p:nvPr/>
        </p:nvPicPr>
        <p:blipFill>
          <a:blip r:embed="rId4"/>
          <a:stretch>
            <a:fillRect/>
          </a:stretch>
        </p:blipFill>
        <p:spPr>
          <a:xfrm>
            <a:off x="2544273" y="2613890"/>
            <a:ext cx="1668029" cy="3717896"/>
          </a:xfrm>
          <a:prstGeom prst="rect">
            <a:avLst/>
          </a:prstGeom>
          <a:ln>
            <a:solidFill>
              <a:schemeClr val="accent1">
                <a:lumMod val="75000"/>
              </a:schemeClr>
            </a:solidFill>
          </a:ln>
        </p:spPr>
      </p:pic>
      <p:graphicFrame>
        <p:nvGraphicFramePr>
          <p:cNvPr id="11" name="Table 10"/>
          <p:cNvGraphicFramePr>
            <a:graphicFrameLocks noGrp="1"/>
          </p:cNvGraphicFramePr>
          <p:nvPr>
            <p:extLst>
              <p:ext uri="{D42A27DB-BD31-4B8C-83A1-F6EECF244321}">
                <p14:modId xmlns:p14="http://schemas.microsoft.com/office/powerpoint/2010/main" val="3208118900"/>
              </p:ext>
            </p:extLst>
          </p:nvPr>
        </p:nvGraphicFramePr>
        <p:xfrm>
          <a:off x="6096000" y="1056870"/>
          <a:ext cx="5902036" cy="3114040"/>
        </p:xfrm>
        <a:graphic>
          <a:graphicData uri="http://schemas.openxmlformats.org/drawingml/2006/table">
            <a:tbl>
              <a:tblPr firstRow="1" bandRow="1">
                <a:tableStyleId>{5C22544A-7EE6-4342-B048-85BDC9FD1C3A}</a:tableStyleId>
              </a:tblPr>
              <a:tblGrid>
                <a:gridCol w="845720">
                  <a:extLst>
                    <a:ext uri="{9D8B030D-6E8A-4147-A177-3AD203B41FA5}">
                      <a16:colId xmlns:a16="http://schemas.microsoft.com/office/drawing/2014/main" val="2554619798"/>
                    </a:ext>
                  </a:extLst>
                </a:gridCol>
                <a:gridCol w="1367544">
                  <a:extLst>
                    <a:ext uri="{9D8B030D-6E8A-4147-A177-3AD203B41FA5}">
                      <a16:colId xmlns:a16="http://schemas.microsoft.com/office/drawing/2014/main" val="22475844"/>
                    </a:ext>
                  </a:extLst>
                </a:gridCol>
                <a:gridCol w="1610463">
                  <a:extLst>
                    <a:ext uri="{9D8B030D-6E8A-4147-A177-3AD203B41FA5}">
                      <a16:colId xmlns:a16="http://schemas.microsoft.com/office/drawing/2014/main" val="3545380745"/>
                    </a:ext>
                  </a:extLst>
                </a:gridCol>
                <a:gridCol w="2078309">
                  <a:extLst>
                    <a:ext uri="{9D8B030D-6E8A-4147-A177-3AD203B41FA5}">
                      <a16:colId xmlns:a16="http://schemas.microsoft.com/office/drawing/2014/main" val="276021350"/>
                    </a:ext>
                  </a:extLst>
                </a:gridCol>
              </a:tblGrid>
              <a:tr h="370840">
                <a:tc>
                  <a:txBody>
                    <a:bodyPr/>
                    <a:lstStyle/>
                    <a:p>
                      <a:r>
                        <a:rPr lang="en-US" sz="1400" dirty="0" smtClean="0">
                          <a:latin typeface="Arial" panose="020B0604020202020204" pitchFamily="34" charset="0"/>
                          <a:cs typeface="Arial" panose="020B0604020202020204" pitchFamily="34" charset="0"/>
                        </a:rPr>
                        <a:t>Index</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Class Name</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Predicted:Actual</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Prediction Accuracy (%)</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3532849"/>
                  </a:ext>
                </a:extLst>
              </a:tr>
              <a:tr h="370840">
                <a:tc>
                  <a:txBody>
                    <a:bodyPr/>
                    <a:lstStyle/>
                    <a:p>
                      <a:r>
                        <a:rPr lang="en-US" sz="1400" dirty="0" smtClean="0">
                          <a:latin typeface="Arial" panose="020B060402020202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Barbunya</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1176:1322</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88.96</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6516247"/>
                  </a:ext>
                </a:extLst>
              </a:tr>
              <a:tr h="370840">
                <a:tc>
                  <a:txBody>
                    <a:bodyPr/>
                    <a:lstStyle/>
                    <a:p>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Dermason</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2735:3546</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77.13</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43245362"/>
                  </a:ext>
                </a:extLst>
              </a:tr>
              <a:tr h="370840">
                <a:tc>
                  <a:txBody>
                    <a:bodyPr/>
                    <a:lstStyle/>
                    <a:p>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Horzo</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1660:1928</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86.10</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02901482"/>
                  </a:ext>
                </a:extLst>
              </a:tr>
              <a:tr h="370840">
                <a:tc>
                  <a:txBody>
                    <a:bodyPr/>
                    <a:lstStyle/>
                    <a:p>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solidFill>
                            <a:srgbClr val="FF0000"/>
                          </a:solidFill>
                          <a:latin typeface="Arial" panose="020B0604020202020204" pitchFamily="34" charset="0"/>
                          <a:cs typeface="Arial" panose="020B0604020202020204" pitchFamily="34" charset="0"/>
                        </a:rPr>
                        <a:t>Cali</a:t>
                      </a:r>
                      <a:endParaRPr lang="en-US" sz="1400" dirty="0">
                        <a:solidFill>
                          <a:srgbClr val="FF0000"/>
                        </a:solidFill>
                        <a:latin typeface="Arial" panose="020B0604020202020204" pitchFamily="34" charset="0"/>
                        <a:cs typeface="Arial" panose="020B0604020202020204" pitchFamily="34" charset="0"/>
                      </a:endParaRPr>
                    </a:p>
                  </a:txBody>
                  <a:tcPr/>
                </a:tc>
                <a:tc>
                  <a:txBody>
                    <a:bodyPr/>
                    <a:lstStyle/>
                    <a:p>
                      <a:r>
                        <a:rPr lang="en-US" sz="1400" dirty="0" smtClean="0">
                          <a:solidFill>
                            <a:srgbClr val="FF0000"/>
                          </a:solidFill>
                          <a:latin typeface="Arial" panose="020B0604020202020204" pitchFamily="34" charset="0"/>
                          <a:cs typeface="Arial" panose="020B0604020202020204" pitchFamily="34" charset="0"/>
                        </a:rPr>
                        <a:t>268:1630</a:t>
                      </a:r>
                      <a:endParaRPr lang="en-US" sz="1400" dirty="0">
                        <a:solidFill>
                          <a:srgbClr val="FF0000"/>
                        </a:solidFill>
                        <a:latin typeface="Arial" panose="020B0604020202020204" pitchFamily="34" charset="0"/>
                        <a:cs typeface="Arial" panose="020B0604020202020204" pitchFamily="34" charset="0"/>
                      </a:endParaRPr>
                    </a:p>
                  </a:txBody>
                  <a:tcPr/>
                </a:tc>
                <a:tc>
                  <a:txBody>
                    <a:bodyPr/>
                    <a:lstStyle/>
                    <a:p>
                      <a:r>
                        <a:rPr lang="en-US" sz="1400" dirty="0" smtClean="0">
                          <a:solidFill>
                            <a:srgbClr val="FF0000"/>
                          </a:solidFill>
                          <a:latin typeface="Arial" panose="020B0604020202020204" pitchFamily="34" charset="0"/>
                          <a:cs typeface="Arial" panose="020B0604020202020204" pitchFamily="34" charset="0"/>
                        </a:rPr>
                        <a:t>16.44</a:t>
                      </a:r>
                      <a:endParaRPr lang="en-US" sz="14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23761449"/>
                  </a:ext>
                </a:extLst>
              </a:tr>
              <a:tr h="370840">
                <a:tc>
                  <a:txBody>
                    <a:bodyPr/>
                    <a:lstStyle/>
                    <a:p>
                      <a:r>
                        <a:rPr lang="en-US" sz="1400" dirty="0" smtClean="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Bombay</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520:522</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99.17</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1911720"/>
                  </a:ext>
                </a:extLst>
              </a:tr>
              <a:tr h="370840">
                <a:tc>
                  <a:txBody>
                    <a:bodyPr/>
                    <a:lstStyle/>
                    <a:p>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Sira</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2422:2636</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91.88</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753244"/>
                  </a:ext>
                </a:extLst>
              </a:tr>
              <a:tr h="370840">
                <a:tc>
                  <a:txBody>
                    <a:bodyPr/>
                    <a:lstStyle/>
                    <a:p>
                      <a:r>
                        <a:rPr lang="en-US" sz="1400" dirty="0" smtClean="0">
                          <a:latin typeface="Arial" panose="020B0604020202020204" pitchFamily="34" charset="0"/>
                          <a:cs typeface="Arial" panose="020B0604020202020204" pitchFamily="34" charset="0"/>
                        </a:rPr>
                        <a:t>6</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Seker</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1877:2027</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92.60</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96982196"/>
                  </a:ext>
                </a:extLst>
              </a:tr>
            </a:tbl>
          </a:graphicData>
        </a:graphic>
      </p:graphicFrame>
      <p:pic>
        <p:nvPicPr>
          <p:cNvPr id="12" name="Picture 11"/>
          <p:cNvPicPr>
            <a:picLocks noChangeAspect="1"/>
          </p:cNvPicPr>
          <p:nvPr/>
        </p:nvPicPr>
        <p:blipFill>
          <a:blip r:embed="rId5"/>
          <a:stretch>
            <a:fillRect/>
          </a:stretch>
        </p:blipFill>
        <p:spPr>
          <a:xfrm>
            <a:off x="4591807" y="2613890"/>
            <a:ext cx="1414860" cy="2256832"/>
          </a:xfrm>
          <a:prstGeom prst="rect">
            <a:avLst/>
          </a:prstGeom>
          <a:ln>
            <a:solidFill>
              <a:schemeClr val="accent1">
                <a:lumMod val="75000"/>
              </a:schemeClr>
            </a:solidFill>
          </a:ln>
        </p:spPr>
      </p:pic>
      <p:sp>
        <p:nvSpPr>
          <p:cNvPr id="13" name="TextBox 12"/>
          <p:cNvSpPr txBox="1"/>
          <p:nvPr/>
        </p:nvSpPr>
        <p:spPr>
          <a:xfrm>
            <a:off x="1568685" y="2251832"/>
            <a:ext cx="1951175" cy="338554"/>
          </a:xfrm>
          <a:prstGeom prst="rect">
            <a:avLst/>
          </a:prstGeom>
          <a:noFill/>
        </p:spPr>
        <p:txBody>
          <a:bodyPr wrap="none" rtlCol="0">
            <a:spAutoFit/>
          </a:bodyPr>
          <a:lstStyle/>
          <a:p>
            <a:r>
              <a:rPr lang="en-US" sz="1600" b="1" dirty="0" smtClean="0">
                <a:solidFill>
                  <a:srgbClr val="FF0000"/>
                </a:solidFill>
                <a:latin typeface="Arial" panose="020B0604020202020204" pitchFamily="34" charset="0"/>
                <a:cs typeface="Arial" panose="020B0604020202020204" pitchFamily="34" charset="0"/>
              </a:rPr>
              <a:t>Predicted Classes</a:t>
            </a:r>
            <a:endParaRPr lang="en-US" sz="1600" b="1" dirty="0">
              <a:solidFill>
                <a:srgbClr val="FF0000"/>
              </a:solidFill>
              <a:latin typeface="Arial" panose="020B0604020202020204" pitchFamily="34" charset="0"/>
              <a:cs typeface="Arial" panose="020B0604020202020204" pitchFamily="34" charset="0"/>
            </a:endParaRPr>
          </a:p>
        </p:txBody>
      </p:sp>
      <p:sp>
        <p:nvSpPr>
          <p:cNvPr id="14" name="TextBox 13"/>
          <p:cNvSpPr txBox="1"/>
          <p:nvPr/>
        </p:nvSpPr>
        <p:spPr>
          <a:xfrm>
            <a:off x="4477537" y="2244558"/>
            <a:ext cx="1643399" cy="338554"/>
          </a:xfrm>
          <a:prstGeom prst="rect">
            <a:avLst/>
          </a:prstGeom>
          <a:noFill/>
        </p:spPr>
        <p:txBody>
          <a:bodyPr wrap="none" rtlCol="0">
            <a:spAutoFit/>
          </a:bodyPr>
          <a:lstStyle/>
          <a:p>
            <a:r>
              <a:rPr lang="en-US" sz="1600" b="1" dirty="0" smtClean="0">
                <a:solidFill>
                  <a:srgbClr val="FF0000"/>
                </a:solidFill>
                <a:latin typeface="Arial" panose="020B0604020202020204" pitchFamily="34" charset="0"/>
                <a:cs typeface="Arial" panose="020B0604020202020204" pitchFamily="34" charset="0"/>
              </a:rPr>
              <a:t>Actual Classes</a:t>
            </a:r>
            <a:endParaRPr lang="en-US" sz="1600" b="1" dirty="0">
              <a:solidFill>
                <a:srgbClr val="FF0000"/>
              </a:solidFill>
              <a:latin typeface="Arial" panose="020B0604020202020204" pitchFamily="34" charset="0"/>
              <a:cs typeface="Arial" panose="020B0604020202020204" pitchFamily="34" charset="0"/>
            </a:endParaRPr>
          </a:p>
        </p:txBody>
      </p:sp>
      <p:sp>
        <p:nvSpPr>
          <p:cNvPr id="15" name="Rectangle 14"/>
          <p:cNvSpPr/>
          <p:nvPr/>
        </p:nvSpPr>
        <p:spPr>
          <a:xfrm>
            <a:off x="6270625" y="4213656"/>
            <a:ext cx="5331691" cy="189282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I can say that, K-Means outcomes were satisfactory for 6 clusters</a:t>
            </a: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Only Cali was predicted poorly-16%, because of similar characteristics with Cluster </a:t>
            </a:r>
            <a:r>
              <a:rPr lang="en-US" sz="1600" dirty="0" err="1" smtClean="0">
                <a:latin typeface="Arial" panose="020B0604020202020204" pitchFamily="34" charset="0"/>
                <a:cs typeface="Arial" panose="020B0604020202020204" pitchFamily="34" charset="0"/>
              </a:rPr>
              <a:t>Barbunya</a:t>
            </a:r>
            <a:endParaRPr lang="en-US" sz="16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95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Clustering 2: </a:t>
            </a:r>
            <a:r>
              <a:rPr lang="en-US" dirty="0"/>
              <a:t>Hierarchical Agglomerative Clustering</a:t>
            </a:r>
          </a:p>
        </p:txBody>
      </p:sp>
      <p:sp>
        <p:nvSpPr>
          <p:cNvPr id="4" name="Rectangle 3"/>
          <p:cNvSpPr/>
          <p:nvPr/>
        </p:nvSpPr>
        <p:spPr>
          <a:xfrm>
            <a:off x="511753" y="490974"/>
            <a:ext cx="7449992" cy="58477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Here,</a:t>
            </a:r>
            <a:r>
              <a:rPr lang="en-US" sz="1400" dirty="0" smtClean="0">
                <a:latin typeface="Arial" panose="020B0604020202020204" pitchFamily="34" charset="0"/>
                <a:cs typeface="Arial" panose="020B0604020202020204" pitchFamily="34" charset="0"/>
              </a:rPr>
              <a:t> I applied Agglomerative clustering algorithm to the dataset with 7 clusters </a:t>
            </a:r>
            <a:endParaRPr lang="en-US" sz="1400" dirty="0">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975078527"/>
              </p:ext>
            </p:extLst>
          </p:nvPr>
        </p:nvGraphicFramePr>
        <p:xfrm>
          <a:off x="6120936" y="1075749"/>
          <a:ext cx="5902036" cy="3114040"/>
        </p:xfrm>
        <a:graphic>
          <a:graphicData uri="http://schemas.openxmlformats.org/drawingml/2006/table">
            <a:tbl>
              <a:tblPr firstRow="1" bandRow="1">
                <a:tableStyleId>{5C22544A-7EE6-4342-B048-85BDC9FD1C3A}</a:tableStyleId>
              </a:tblPr>
              <a:tblGrid>
                <a:gridCol w="845720">
                  <a:extLst>
                    <a:ext uri="{9D8B030D-6E8A-4147-A177-3AD203B41FA5}">
                      <a16:colId xmlns:a16="http://schemas.microsoft.com/office/drawing/2014/main" val="2554619798"/>
                    </a:ext>
                  </a:extLst>
                </a:gridCol>
                <a:gridCol w="1367544">
                  <a:extLst>
                    <a:ext uri="{9D8B030D-6E8A-4147-A177-3AD203B41FA5}">
                      <a16:colId xmlns:a16="http://schemas.microsoft.com/office/drawing/2014/main" val="22475844"/>
                    </a:ext>
                  </a:extLst>
                </a:gridCol>
                <a:gridCol w="1610463">
                  <a:extLst>
                    <a:ext uri="{9D8B030D-6E8A-4147-A177-3AD203B41FA5}">
                      <a16:colId xmlns:a16="http://schemas.microsoft.com/office/drawing/2014/main" val="3545380745"/>
                    </a:ext>
                  </a:extLst>
                </a:gridCol>
                <a:gridCol w="2078309">
                  <a:extLst>
                    <a:ext uri="{9D8B030D-6E8A-4147-A177-3AD203B41FA5}">
                      <a16:colId xmlns:a16="http://schemas.microsoft.com/office/drawing/2014/main" val="276021350"/>
                    </a:ext>
                  </a:extLst>
                </a:gridCol>
              </a:tblGrid>
              <a:tr h="370840">
                <a:tc>
                  <a:txBody>
                    <a:bodyPr/>
                    <a:lstStyle/>
                    <a:p>
                      <a:r>
                        <a:rPr lang="en-US" sz="1400" dirty="0" smtClean="0">
                          <a:latin typeface="Arial" panose="020B0604020202020204" pitchFamily="34" charset="0"/>
                          <a:cs typeface="Arial" panose="020B0604020202020204" pitchFamily="34" charset="0"/>
                        </a:rPr>
                        <a:t>Index</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Class Name</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Predicted:Actual</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Prediction Accuracy (%)</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3532849"/>
                  </a:ext>
                </a:extLst>
              </a:tr>
              <a:tr h="370840">
                <a:tc>
                  <a:txBody>
                    <a:bodyPr/>
                    <a:lstStyle/>
                    <a:p>
                      <a:r>
                        <a:rPr lang="en-US" sz="1400" dirty="0" smtClean="0">
                          <a:latin typeface="Arial" panose="020B060402020202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Barbunya</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1273:1322</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96.30</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6516247"/>
                  </a:ext>
                </a:extLst>
              </a:tr>
              <a:tr h="370840">
                <a:tc>
                  <a:txBody>
                    <a:bodyPr/>
                    <a:lstStyle/>
                    <a:p>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Horzo</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1602:1928</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83.73</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43245362"/>
                  </a:ext>
                </a:extLst>
              </a:tr>
              <a:tr h="370840">
                <a:tc>
                  <a:txBody>
                    <a:bodyPr/>
                    <a:lstStyle/>
                    <a:p>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Sira</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2252:2636</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83.09</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02901482"/>
                  </a:ext>
                </a:extLst>
              </a:tr>
              <a:tr h="370840">
                <a:tc>
                  <a:txBody>
                    <a:bodyPr/>
                    <a:lstStyle/>
                    <a:p>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solidFill>
                            <a:srgbClr val="FF0000"/>
                          </a:solidFill>
                          <a:latin typeface="Arial" panose="020B0604020202020204" pitchFamily="34" charset="0"/>
                          <a:cs typeface="Arial" panose="020B0604020202020204" pitchFamily="34" charset="0"/>
                        </a:rPr>
                        <a:t>Seker</a:t>
                      </a:r>
                      <a:endParaRPr lang="en-US" sz="1400" dirty="0">
                        <a:solidFill>
                          <a:srgbClr val="FF0000"/>
                        </a:solidFill>
                        <a:latin typeface="Arial" panose="020B0604020202020204" pitchFamily="34" charset="0"/>
                        <a:cs typeface="Arial" panose="020B0604020202020204" pitchFamily="34" charset="0"/>
                      </a:endParaRPr>
                    </a:p>
                  </a:txBody>
                  <a:tcPr/>
                </a:tc>
                <a:tc>
                  <a:txBody>
                    <a:bodyPr/>
                    <a:lstStyle/>
                    <a:p>
                      <a:r>
                        <a:rPr lang="en-US" sz="1400" dirty="0" smtClean="0">
                          <a:solidFill>
                            <a:srgbClr val="FF0000"/>
                          </a:solidFill>
                          <a:latin typeface="Arial" panose="020B0604020202020204" pitchFamily="34" charset="0"/>
                          <a:cs typeface="Arial" panose="020B0604020202020204" pitchFamily="34" charset="0"/>
                        </a:rPr>
                        <a:t>1879:2027</a:t>
                      </a:r>
                      <a:endParaRPr lang="en-US" sz="1400" dirty="0">
                        <a:solidFill>
                          <a:srgbClr val="FF0000"/>
                        </a:solidFill>
                        <a:latin typeface="Arial" panose="020B0604020202020204" pitchFamily="34" charset="0"/>
                        <a:cs typeface="Arial" panose="020B0604020202020204" pitchFamily="34" charset="0"/>
                      </a:endParaRPr>
                    </a:p>
                  </a:txBody>
                  <a:tcPr/>
                </a:tc>
                <a:tc>
                  <a:txBody>
                    <a:bodyPr/>
                    <a:lstStyle/>
                    <a:p>
                      <a:r>
                        <a:rPr lang="en-US" sz="1400" dirty="0" smtClean="0">
                          <a:solidFill>
                            <a:srgbClr val="FF0000"/>
                          </a:solidFill>
                          <a:latin typeface="Arial" panose="020B0604020202020204" pitchFamily="34" charset="0"/>
                          <a:cs typeface="Arial" panose="020B0604020202020204" pitchFamily="34" charset="0"/>
                        </a:rPr>
                        <a:t>0.37</a:t>
                      </a:r>
                      <a:endParaRPr lang="en-US" sz="14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23761449"/>
                  </a:ext>
                </a:extLst>
              </a:tr>
              <a:tr h="370840">
                <a:tc>
                  <a:txBody>
                    <a:bodyPr/>
                    <a:lstStyle/>
                    <a:p>
                      <a:r>
                        <a:rPr lang="en-US" sz="1400" dirty="0" smtClean="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Bombay</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522:522</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100</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1911720"/>
                  </a:ext>
                </a:extLst>
              </a:tr>
              <a:tr h="370840">
                <a:tc>
                  <a:txBody>
                    <a:bodyPr/>
                    <a:lstStyle/>
                    <a:p>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Dermason</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2969:3546</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85.43</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753244"/>
                  </a:ext>
                </a:extLst>
              </a:tr>
              <a:tr h="370840">
                <a:tc>
                  <a:txBody>
                    <a:bodyPr/>
                    <a:lstStyle/>
                    <a:p>
                      <a:r>
                        <a:rPr lang="en-US" sz="1400" dirty="0" smtClean="0">
                          <a:latin typeface="Arial" panose="020B0604020202020204" pitchFamily="34" charset="0"/>
                          <a:cs typeface="Arial" panose="020B0604020202020204" pitchFamily="34" charset="0"/>
                        </a:rPr>
                        <a:t>6</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Cali</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6:1630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92.70</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96982196"/>
                  </a:ext>
                </a:extLst>
              </a:tr>
            </a:tbl>
          </a:graphicData>
        </a:graphic>
      </p:graphicFrame>
      <p:pic>
        <p:nvPicPr>
          <p:cNvPr id="12" name="Picture 11"/>
          <p:cNvPicPr>
            <a:picLocks noChangeAspect="1"/>
          </p:cNvPicPr>
          <p:nvPr/>
        </p:nvPicPr>
        <p:blipFill>
          <a:blip r:embed="rId2"/>
          <a:stretch>
            <a:fillRect/>
          </a:stretch>
        </p:blipFill>
        <p:spPr>
          <a:xfrm>
            <a:off x="4591807" y="2613890"/>
            <a:ext cx="1414860" cy="2256832"/>
          </a:xfrm>
          <a:prstGeom prst="rect">
            <a:avLst/>
          </a:prstGeom>
          <a:ln>
            <a:solidFill>
              <a:schemeClr val="accent1">
                <a:lumMod val="75000"/>
              </a:schemeClr>
            </a:solidFill>
          </a:ln>
        </p:spPr>
      </p:pic>
      <p:sp>
        <p:nvSpPr>
          <p:cNvPr id="13" name="TextBox 12"/>
          <p:cNvSpPr txBox="1"/>
          <p:nvPr/>
        </p:nvSpPr>
        <p:spPr>
          <a:xfrm>
            <a:off x="1568685" y="2251832"/>
            <a:ext cx="1951175" cy="338554"/>
          </a:xfrm>
          <a:prstGeom prst="rect">
            <a:avLst/>
          </a:prstGeom>
          <a:noFill/>
        </p:spPr>
        <p:txBody>
          <a:bodyPr wrap="none" rtlCol="0">
            <a:spAutoFit/>
          </a:bodyPr>
          <a:lstStyle/>
          <a:p>
            <a:r>
              <a:rPr lang="en-US" sz="1600" b="1" dirty="0" smtClean="0">
                <a:solidFill>
                  <a:srgbClr val="FF0000"/>
                </a:solidFill>
                <a:latin typeface="Arial" panose="020B0604020202020204" pitchFamily="34" charset="0"/>
                <a:cs typeface="Arial" panose="020B0604020202020204" pitchFamily="34" charset="0"/>
              </a:rPr>
              <a:t>Predicted Classes</a:t>
            </a:r>
            <a:endParaRPr lang="en-US" sz="1600" b="1" dirty="0">
              <a:solidFill>
                <a:srgbClr val="FF0000"/>
              </a:solidFill>
              <a:latin typeface="Arial" panose="020B0604020202020204" pitchFamily="34" charset="0"/>
              <a:cs typeface="Arial" panose="020B0604020202020204" pitchFamily="34" charset="0"/>
            </a:endParaRPr>
          </a:p>
        </p:txBody>
      </p:sp>
      <p:sp>
        <p:nvSpPr>
          <p:cNvPr id="14" name="TextBox 13"/>
          <p:cNvSpPr txBox="1"/>
          <p:nvPr/>
        </p:nvSpPr>
        <p:spPr>
          <a:xfrm>
            <a:off x="4477537" y="2244558"/>
            <a:ext cx="1643399" cy="338554"/>
          </a:xfrm>
          <a:prstGeom prst="rect">
            <a:avLst/>
          </a:prstGeom>
          <a:noFill/>
        </p:spPr>
        <p:txBody>
          <a:bodyPr wrap="none" rtlCol="0">
            <a:spAutoFit/>
          </a:bodyPr>
          <a:lstStyle/>
          <a:p>
            <a:r>
              <a:rPr lang="en-US" sz="1600" b="1" dirty="0" smtClean="0">
                <a:solidFill>
                  <a:srgbClr val="FF0000"/>
                </a:solidFill>
                <a:latin typeface="Arial" panose="020B0604020202020204" pitchFamily="34" charset="0"/>
                <a:cs typeface="Arial" panose="020B0604020202020204" pitchFamily="34" charset="0"/>
              </a:rPr>
              <a:t>Actual Classes</a:t>
            </a:r>
            <a:endParaRPr lang="en-US" sz="1600" b="1" dirty="0">
              <a:solidFill>
                <a:srgbClr val="FF0000"/>
              </a:solidFill>
              <a:latin typeface="Arial" panose="020B0604020202020204" pitchFamily="34" charset="0"/>
              <a:cs typeface="Arial" panose="020B0604020202020204" pitchFamily="34" charset="0"/>
            </a:endParaRPr>
          </a:p>
        </p:txBody>
      </p:sp>
      <p:sp>
        <p:nvSpPr>
          <p:cNvPr id="15" name="Rectangle 14"/>
          <p:cNvSpPr/>
          <p:nvPr/>
        </p:nvSpPr>
        <p:spPr>
          <a:xfrm>
            <a:off x="6270625" y="4213656"/>
            <a:ext cx="5331691" cy="189282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Again, I can say that, outcomes were satisfactory for 6 clusters</a:t>
            </a: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Only Cali was predicted poorly-0.37%, because of similar characteristics with Cluster </a:t>
            </a:r>
            <a:r>
              <a:rPr lang="en-US" sz="1600" dirty="0" err="1" smtClean="0">
                <a:latin typeface="Arial" panose="020B0604020202020204" pitchFamily="34" charset="0"/>
                <a:cs typeface="Arial" panose="020B0604020202020204" pitchFamily="34" charset="0"/>
              </a:rPr>
              <a:t>Barbunya</a:t>
            </a:r>
            <a:endParaRPr lang="en-US" sz="16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3"/>
          <a:stretch>
            <a:fillRect/>
          </a:stretch>
        </p:blipFill>
        <p:spPr>
          <a:xfrm>
            <a:off x="511753" y="1106527"/>
            <a:ext cx="5496560" cy="942975"/>
          </a:xfrm>
          <a:prstGeom prst="rect">
            <a:avLst/>
          </a:prstGeom>
        </p:spPr>
      </p:pic>
      <p:pic>
        <p:nvPicPr>
          <p:cNvPr id="3" name="Picture 2"/>
          <p:cNvPicPr>
            <a:picLocks noChangeAspect="1"/>
          </p:cNvPicPr>
          <p:nvPr/>
        </p:nvPicPr>
        <p:blipFill>
          <a:blip r:embed="rId4"/>
          <a:stretch>
            <a:fillRect/>
          </a:stretch>
        </p:blipFill>
        <p:spPr>
          <a:xfrm>
            <a:off x="235514" y="2613890"/>
            <a:ext cx="2176780" cy="4274888"/>
          </a:xfrm>
          <a:prstGeom prst="rect">
            <a:avLst/>
          </a:prstGeom>
          <a:ln>
            <a:solidFill>
              <a:schemeClr val="accent1">
                <a:lumMod val="75000"/>
              </a:schemeClr>
            </a:solidFill>
          </a:ln>
        </p:spPr>
      </p:pic>
      <p:pic>
        <p:nvPicPr>
          <p:cNvPr id="5" name="Picture 4"/>
          <p:cNvPicPr>
            <a:picLocks noChangeAspect="1"/>
          </p:cNvPicPr>
          <p:nvPr/>
        </p:nvPicPr>
        <p:blipFill>
          <a:blip r:embed="rId5"/>
          <a:stretch>
            <a:fillRect/>
          </a:stretch>
        </p:blipFill>
        <p:spPr>
          <a:xfrm>
            <a:off x="2432200" y="2613890"/>
            <a:ext cx="1743075" cy="3038475"/>
          </a:xfrm>
          <a:prstGeom prst="rect">
            <a:avLst/>
          </a:prstGeom>
          <a:ln>
            <a:solidFill>
              <a:schemeClr val="accent1">
                <a:lumMod val="75000"/>
              </a:schemeClr>
            </a:solidFill>
          </a:ln>
        </p:spPr>
      </p:pic>
    </p:spTree>
    <p:extLst>
      <p:ext uri="{BB962C8B-B14F-4D97-AF65-F5344CB8AC3E}">
        <p14:creationId xmlns:p14="http://schemas.microsoft.com/office/powerpoint/2010/main" val="211900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Clustering 3: DBSCAN Algorithm 1</a:t>
            </a:r>
            <a:endParaRPr lang="en-US" dirty="0"/>
          </a:p>
        </p:txBody>
      </p:sp>
      <p:sp>
        <p:nvSpPr>
          <p:cNvPr id="4" name="Rectangle 3"/>
          <p:cNvSpPr/>
          <p:nvPr/>
        </p:nvSpPr>
        <p:spPr>
          <a:xfrm>
            <a:off x="484042" y="794232"/>
            <a:ext cx="10869757" cy="5539978"/>
          </a:xfrm>
          <a:prstGeom prst="rect">
            <a:avLst/>
          </a:prstGeom>
        </p:spPr>
        <p:txBody>
          <a:bodyPr wrap="square">
            <a:spAutoFit/>
          </a:bodyPr>
          <a:lstStyle/>
          <a:p>
            <a:pPr algn="just"/>
            <a:endParaRPr lang="en-US" sz="1400" dirty="0" smtClean="0">
              <a:latin typeface="Arial" panose="020B0604020202020204" pitchFamily="34" charset="0"/>
              <a:cs typeface="Arial" panose="020B0604020202020204" pitchFamily="34" charset="0"/>
            </a:endParaRPr>
          </a:p>
          <a:p>
            <a:pPr algn="just"/>
            <a:r>
              <a:rPr lang="en-US" sz="1400" b="1" dirty="0">
                <a:latin typeface="Arial" panose="020B0604020202020204" pitchFamily="34" charset="0"/>
                <a:cs typeface="Arial" panose="020B0604020202020204" pitchFamily="34" charset="0"/>
              </a:rPr>
              <a:t>Minimum Samples (“</a:t>
            </a:r>
            <a:r>
              <a:rPr lang="en-US" sz="1400" b="1" dirty="0" err="1">
                <a:latin typeface="Arial" panose="020B0604020202020204" pitchFamily="34" charset="0"/>
                <a:cs typeface="Arial" panose="020B0604020202020204" pitchFamily="34" charset="0"/>
              </a:rPr>
              <a:t>MinPts</a:t>
            </a:r>
            <a:r>
              <a:rPr lang="en-US" sz="1400" b="1" dirty="0">
                <a:latin typeface="Arial" panose="020B0604020202020204" pitchFamily="34" charset="0"/>
                <a:cs typeface="Arial" panose="020B0604020202020204" pitchFamily="34" charset="0"/>
              </a:rPr>
              <a:t>”)</a:t>
            </a:r>
          </a:p>
          <a:p>
            <a:pPr algn="just"/>
            <a:endParaRPr lang="en-U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There </a:t>
            </a:r>
            <a:r>
              <a:rPr lang="en-US" sz="1400" dirty="0">
                <a:latin typeface="Arial" panose="020B0604020202020204" pitchFamily="34" charset="0"/>
                <a:cs typeface="Arial" panose="020B0604020202020204" pitchFamily="34" charset="0"/>
              </a:rPr>
              <a:t>is no automatic way to determine the </a:t>
            </a:r>
            <a:r>
              <a:rPr lang="en-US" sz="1400" dirty="0" err="1">
                <a:latin typeface="Arial" panose="020B0604020202020204" pitchFamily="34" charset="0"/>
                <a:cs typeface="Arial" panose="020B0604020202020204" pitchFamily="34" charset="0"/>
              </a:rPr>
              <a:t>MinPts</a:t>
            </a:r>
            <a:r>
              <a:rPr lang="en-US" sz="1400" dirty="0">
                <a:latin typeface="Arial" panose="020B0604020202020204" pitchFamily="34" charset="0"/>
                <a:cs typeface="Arial" panose="020B0604020202020204" pitchFamily="34" charset="0"/>
              </a:rPr>
              <a:t> value for DBSCAN</a:t>
            </a:r>
            <a:r>
              <a:rPr lang="en-US"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Here are a few rules of thumb for selecting the </a:t>
            </a:r>
            <a:r>
              <a:rPr lang="en-US" sz="1400" dirty="0" err="1">
                <a:latin typeface="Arial" panose="020B0604020202020204" pitchFamily="34" charset="0"/>
                <a:cs typeface="Arial" panose="020B0604020202020204" pitchFamily="34" charset="0"/>
              </a:rPr>
              <a:t>MinPts</a:t>
            </a:r>
            <a:r>
              <a:rPr lang="en-US" sz="1400" dirty="0">
                <a:latin typeface="Arial" panose="020B0604020202020204" pitchFamily="34" charset="0"/>
                <a:cs typeface="Arial" panose="020B0604020202020204" pitchFamily="34" charset="0"/>
              </a:rPr>
              <a:t> value:</a:t>
            </a:r>
          </a:p>
          <a:p>
            <a:pPr marL="742950" lvl="1"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Generally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MinPts</a:t>
            </a:r>
            <a:r>
              <a:rPr lang="en-US" sz="1400" dirty="0">
                <a:latin typeface="Arial" panose="020B0604020202020204" pitchFamily="34" charset="0"/>
                <a:cs typeface="Arial" panose="020B0604020202020204" pitchFamily="34" charset="0"/>
              </a:rPr>
              <a:t> should be greater than or equal to the dimensionality of the data set</a:t>
            </a:r>
          </a:p>
          <a:p>
            <a:pPr marL="742950" lvl="1"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If your data has more than 2 dimensions, choose </a:t>
            </a:r>
            <a:r>
              <a:rPr lang="en-US" sz="1400" dirty="0" err="1" smtClean="0">
                <a:latin typeface="Arial" panose="020B0604020202020204" pitchFamily="34" charset="0"/>
                <a:cs typeface="Arial" panose="020B0604020202020204" pitchFamily="34" charset="0"/>
              </a:rPr>
              <a:t>MinPts</a:t>
            </a:r>
            <a:r>
              <a:rPr lang="en-US" sz="1400" dirty="0" smtClean="0">
                <a:latin typeface="Arial" panose="020B0604020202020204" pitchFamily="34" charset="0"/>
                <a:cs typeface="Arial" panose="020B0604020202020204" pitchFamily="34" charset="0"/>
              </a:rPr>
              <a:t> = 2*dim, where dim= the dimensions of your data set (Sander et al., 1998).</a:t>
            </a:r>
          </a:p>
          <a:p>
            <a:pPr algn="just"/>
            <a:r>
              <a:rPr lang="en-US" sz="1400" dirty="0" smtClean="0">
                <a:latin typeface="Arial" panose="020B0604020202020204" pitchFamily="34" charset="0"/>
                <a:cs typeface="Arial" panose="020B0604020202020204" pitchFamily="34" charset="0"/>
              </a:rPr>
              <a:t>In </a:t>
            </a:r>
            <a:r>
              <a:rPr lang="en-US" sz="1400" dirty="0">
                <a:latin typeface="Arial" panose="020B0604020202020204" pitchFamily="34" charset="0"/>
                <a:cs typeface="Arial" panose="020B0604020202020204" pitchFamily="34" charset="0"/>
              </a:rPr>
              <a:t>this example, my data contains 16 features, 16 dimensional data then. So, </a:t>
            </a:r>
            <a:r>
              <a:rPr lang="en-US" sz="1400" dirty="0" err="1">
                <a:latin typeface="Arial" panose="020B0604020202020204" pitchFamily="34" charset="0"/>
                <a:cs typeface="Arial" panose="020B0604020202020204" pitchFamily="34" charset="0"/>
              </a:rPr>
              <a:t>MinSamples</a:t>
            </a:r>
            <a:r>
              <a:rPr lang="en-US" sz="1400" dirty="0">
                <a:latin typeface="Arial" panose="020B0604020202020204" pitchFamily="34" charset="0"/>
                <a:cs typeface="Arial" panose="020B0604020202020204" pitchFamily="34" charset="0"/>
              </a:rPr>
              <a:t>=16 is </a:t>
            </a:r>
            <a:r>
              <a:rPr lang="en-US" sz="1400" dirty="0" smtClean="0">
                <a:latin typeface="Arial" panose="020B0604020202020204" pitchFamily="34" charset="0"/>
                <a:cs typeface="Arial" panose="020B0604020202020204" pitchFamily="34" charset="0"/>
              </a:rPr>
              <a:t>chosen</a:t>
            </a:r>
          </a:p>
          <a:p>
            <a:pPr algn="just"/>
            <a:endParaRPr lang="en-US" sz="1400" dirty="0">
              <a:latin typeface="Arial" panose="020B0604020202020204" pitchFamily="34" charset="0"/>
              <a:cs typeface="Arial" panose="020B0604020202020204" pitchFamily="34" charset="0"/>
            </a:endParaRPr>
          </a:p>
          <a:p>
            <a:r>
              <a:rPr lang="en-US" b="1" dirty="0"/>
              <a:t>Epsilon (ε)</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After I selected my </a:t>
            </a:r>
            <a:r>
              <a:rPr lang="en-US" sz="1400" dirty="0" err="1">
                <a:latin typeface="Arial" panose="020B0604020202020204" pitchFamily="34" charset="0"/>
                <a:cs typeface="Arial" panose="020B0604020202020204" pitchFamily="34" charset="0"/>
              </a:rPr>
              <a:t>MinPts</a:t>
            </a:r>
            <a:r>
              <a:rPr lang="en-US" sz="1400" dirty="0">
                <a:latin typeface="Arial" panose="020B0604020202020204" pitchFamily="34" charset="0"/>
                <a:cs typeface="Arial" panose="020B0604020202020204" pitchFamily="34" charset="0"/>
              </a:rPr>
              <a:t> value, I used </a:t>
            </a:r>
            <a:r>
              <a:rPr lang="en-US" sz="1400" dirty="0" err="1">
                <a:latin typeface="Arial" panose="020B0604020202020204" pitchFamily="34" charset="0"/>
                <a:cs typeface="Arial" panose="020B0604020202020204" pitchFamily="34" charset="0"/>
              </a:rPr>
              <a:t>NearestNeighbors</a:t>
            </a:r>
            <a:r>
              <a:rPr lang="en-US" sz="1400" dirty="0">
                <a:latin typeface="Arial" panose="020B0604020202020204" pitchFamily="34" charset="0"/>
                <a:cs typeface="Arial" panose="020B0604020202020204" pitchFamily="34" charset="0"/>
              </a:rPr>
              <a:t> from </a:t>
            </a:r>
            <a:r>
              <a:rPr lang="en-US" sz="1400" dirty="0" err="1">
                <a:latin typeface="Arial" panose="020B0604020202020204" pitchFamily="34" charset="0"/>
                <a:cs typeface="Arial" panose="020B0604020202020204" pitchFamily="34" charset="0"/>
              </a:rPr>
              <a:t>Scikit</a:t>
            </a:r>
            <a:r>
              <a:rPr lang="en-US" sz="1400" dirty="0">
                <a:latin typeface="Arial" panose="020B0604020202020204" pitchFamily="34" charset="0"/>
                <a:cs typeface="Arial" panose="020B0604020202020204" pitchFamily="34" charset="0"/>
              </a:rPr>
              <a:t>-learn, to calculate the average distance between each point and its </a:t>
            </a:r>
            <a:r>
              <a:rPr lang="en-US" sz="1400" dirty="0" err="1">
                <a:latin typeface="Arial" panose="020B0604020202020204" pitchFamily="34" charset="0"/>
                <a:cs typeface="Arial" panose="020B0604020202020204" pitchFamily="34" charset="0"/>
              </a:rPr>
              <a:t>n_neighbors</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one parameter you need to define is </a:t>
            </a:r>
            <a:r>
              <a:rPr lang="en-US" sz="1400" dirty="0" err="1">
                <a:latin typeface="Arial" panose="020B0604020202020204" pitchFamily="34" charset="0"/>
                <a:cs typeface="Arial" panose="020B0604020202020204" pitchFamily="34" charset="0"/>
              </a:rPr>
              <a:t>n_neighbors</a:t>
            </a:r>
            <a:r>
              <a:rPr lang="en-US" sz="1400" dirty="0">
                <a:latin typeface="Arial" panose="020B0604020202020204" pitchFamily="34" charset="0"/>
                <a:cs typeface="Arial" panose="020B0604020202020204" pitchFamily="34" charset="0"/>
              </a:rPr>
              <a:t>, which in this case is the value you choose for </a:t>
            </a:r>
            <a:r>
              <a:rPr lang="en-US" sz="1400" dirty="0" err="1">
                <a:latin typeface="Arial" panose="020B0604020202020204" pitchFamily="34" charset="0"/>
                <a:cs typeface="Arial" panose="020B0604020202020204" pitchFamily="34" charset="0"/>
              </a:rPr>
              <a:t>MinPts</a:t>
            </a:r>
            <a:r>
              <a:rPr lang="en-US" sz="1400" dirty="0">
                <a:latin typeface="Arial" panose="020B0604020202020204" pitchFamily="34" charset="0"/>
                <a:cs typeface="Arial" panose="020B0604020202020204" pitchFamily="34" charset="0"/>
              </a:rPr>
              <a:t>=16. </a:t>
            </a:r>
            <a:endParaRPr lang="en-US"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Lets </a:t>
            </a:r>
            <a:r>
              <a:rPr lang="en-US" sz="1400" dirty="0">
                <a:latin typeface="Arial" panose="020B0604020202020204" pitchFamily="34" charset="0"/>
                <a:cs typeface="Arial" panose="020B0604020202020204" pitchFamily="34" charset="0"/>
              </a:rPr>
              <a:t>find the epsilon now. For epsilon, I am using the K-distance graph. For plotting a K-distance Graph, we need the distance between a point and its nearest data point for all data points in the dataset. We obtain this using </a:t>
            </a:r>
            <a:r>
              <a:rPr lang="en-US" sz="1400" dirty="0" err="1">
                <a:latin typeface="Arial" panose="020B0604020202020204" pitchFamily="34" charset="0"/>
                <a:cs typeface="Arial" panose="020B0604020202020204" pitchFamily="34" charset="0"/>
              </a:rPr>
              <a:t>NearestNeighbors</a:t>
            </a:r>
            <a:r>
              <a:rPr lang="en-US" sz="1400" dirty="0">
                <a:latin typeface="Arial" panose="020B0604020202020204" pitchFamily="34" charset="0"/>
                <a:cs typeface="Arial" panose="020B0604020202020204" pitchFamily="34" charset="0"/>
              </a:rPr>
              <a:t> from </a:t>
            </a:r>
            <a:r>
              <a:rPr lang="en-US" sz="1400" dirty="0" err="1">
                <a:latin typeface="Arial" panose="020B0604020202020204" pitchFamily="34" charset="0"/>
                <a:cs typeface="Arial" panose="020B0604020202020204" pitchFamily="34" charset="0"/>
              </a:rPr>
              <a:t>sklearn.neighbors</a:t>
            </a:r>
            <a:r>
              <a:rPr lang="en-US"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The optimum value of epsilon is at the point of maximum curvature in the K-Distance Graph, which is 0.65 in this case.</a:t>
            </a:r>
          </a:p>
        </p:txBody>
      </p:sp>
      <p:pic>
        <p:nvPicPr>
          <p:cNvPr id="6" name="Picture 5"/>
          <p:cNvPicPr>
            <a:picLocks noChangeAspect="1"/>
          </p:cNvPicPr>
          <p:nvPr/>
        </p:nvPicPr>
        <p:blipFill>
          <a:blip r:embed="rId2"/>
          <a:stretch>
            <a:fillRect/>
          </a:stretch>
        </p:blipFill>
        <p:spPr>
          <a:xfrm>
            <a:off x="711488" y="4747968"/>
            <a:ext cx="4248150" cy="819150"/>
          </a:xfrm>
          <a:prstGeom prst="rect">
            <a:avLst/>
          </a:prstGeom>
        </p:spPr>
      </p:pic>
      <p:pic>
        <p:nvPicPr>
          <p:cNvPr id="5" name="Picture 4"/>
          <p:cNvPicPr>
            <a:picLocks noChangeAspect="1"/>
          </p:cNvPicPr>
          <p:nvPr/>
        </p:nvPicPr>
        <p:blipFill>
          <a:blip r:embed="rId3"/>
          <a:stretch>
            <a:fillRect/>
          </a:stretch>
        </p:blipFill>
        <p:spPr>
          <a:xfrm>
            <a:off x="6959185" y="4454283"/>
            <a:ext cx="2909291" cy="1560652"/>
          </a:xfrm>
          <a:prstGeom prst="rect">
            <a:avLst/>
          </a:prstGeom>
          <a:ln>
            <a:solidFill>
              <a:schemeClr val="accent1">
                <a:lumMod val="75000"/>
              </a:schemeClr>
            </a:solidFill>
          </a:ln>
        </p:spPr>
      </p:pic>
    </p:spTree>
    <p:extLst>
      <p:ext uri="{BB962C8B-B14F-4D97-AF65-F5344CB8AC3E}">
        <p14:creationId xmlns:p14="http://schemas.microsoft.com/office/powerpoint/2010/main" val="6869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Clustering 3: DBSCAN Algorithm 2</a:t>
            </a:r>
            <a:endParaRPr lang="en-US" dirty="0"/>
          </a:p>
        </p:txBody>
      </p:sp>
      <p:sp>
        <p:nvSpPr>
          <p:cNvPr id="4" name="Rectangle 3"/>
          <p:cNvSpPr/>
          <p:nvPr/>
        </p:nvSpPr>
        <p:spPr>
          <a:xfrm>
            <a:off x="838199" y="3278814"/>
            <a:ext cx="7477126" cy="738664"/>
          </a:xfrm>
          <a:prstGeom prst="rect">
            <a:avLst/>
          </a:prstGeom>
        </p:spPr>
        <p:txBody>
          <a:bodyPr wrap="square">
            <a:spAutoFit/>
          </a:bodyPr>
          <a:lstStyle/>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As it is seen, DBSCAN gave unrealistic results here, since it predicted most of the clusters as outliers</a:t>
            </a:r>
          </a:p>
          <a:p>
            <a:pPr algn="just"/>
            <a:endParaRPr lang="en-US" sz="14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838200" y="816211"/>
            <a:ext cx="7477125" cy="2038350"/>
          </a:xfrm>
          <a:prstGeom prst="rect">
            <a:avLst/>
          </a:prstGeom>
          <a:ln>
            <a:solidFill>
              <a:schemeClr val="accent1">
                <a:lumMod val="75000"/>
              </a:schemeClr>
            </a:solidFill>
          </a:ln>
        </p:spPr>
      </p:pic>
      <p:pic>
        <p:nvPicPr>
          <p:cNvPr id="9" name="Picture 8"/>
          <p:cNvPicPr>
            <a:picLocks noChangeAspect="1"/>
          </p:cNvPicPr>
          <p:nvPr/>
        </p:nvPicPr>
        <p:blipFill>
          <a:blip r:embed="rId3"/>
          <a:stretch>
            <a:fillRect/>
          </a:stretch>
        </p:blipFill>
        <p:spPr>
          <a:xfrm>
            <a:off x="9370177" y="794232"/>
            <a:ext cx="1983622" cy="5851232"/>
          </a:xfrm>
          <a:prstGeom prst="rect">
            <a:avLst/>
          </a:prstGeom>
          <a:ln>
            <a:solidFill>
              <a:schemeClr val="accent1">
                <a:lumMod val="75000"/>
              </a:schemeClr>
            </a:solidFill>
          </a:ln>
        </p:spPr>
      </p:pic>
    </p:spTree>
    <p:extLst>
      <p:ext uri="{BB962C8B-B14F-4D97-AF65-F5344CB8AC3E}">
        <p14:creationId xmlns:p14="http://schemas.microsoft.com/office/powerpoint/2010/main" val="2787951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a:t>Clustering 4: </a:t>
            </a:r>
            <a:r>
              <a:rPr lang="en-US" dirty="0" err="1"/>
              <a:t>MeanShift</a:t>
            </a:r>
            <a:r>
              <a:rPr lang="en-US" dirty="0"/>
              <a:t> Algorithm </a:t>
            </a:r>
          </a:p>
        </p:txBody>
      </p:sp>
      <p:pic>
        <p:nvPicPr>
          <p:cNvPr id="12" name="Picture 11"/>
          <p:cNvPicPr>
            <a:picLocks noChangeAspect="1"/>
          </p:cNvPicPr>
          <p:nvPr/>
        </p:nvPicPr>
        <p:blipFill>
          <a:blip r:embed="rId2"/>
          <a:stretch>
            <a:fillRect/>
          </a:stretch>
        </p:blipFill>
        <p:spPr>
          <a:xfrm>
            <a:off x="5299236" y="2632769"/>
            <a:ext cx="1414860" cy="2256832"/>
          </a:xfrm>
          <a:prstGeom prst="rect">
            <a:avLst/>
          </a:prstGeom>
          <a:ln>
            <a:solidFill>
              <a:schemeClr val="accent1">
                <a:lumMod val="75000"/>
              </a:schemeClr>
            </a:solidFill>
          </a:ln>
        </p:spPr>
      </p:pic>
      <p:sp>
        <p:nvSpPr>
          <p:cNvPr id="13" name="TextBox 12"/>
          <p:cNvSpPr txBox="1"/>
          <p:nvPr/>
        </p:nvSpPr>
        <p:spPr>
          <a:xfrm>
            <a:off x="1568685" y="2251832"/>
            <a:ext cx="1951175" cy="338554"/>
          </a:xfrm>
          <a:prstGeom prst="rect">
            <a:avLst/>
          </a:prstGeom>
          <a:noFill/>
        </p:spPr>
        <p:txBody>
          <a:bodyPr wrap="none" rtlCol="0">
            <a:spAutoFit/>
          </a:bodyPr>
          <a:lstStyle/>
          <a:p>
            <a:r>
              <a:rPr lang="en-US" sz="1600" b="1" dirty="0" smtClean="0">
                <a:solidFill>
                  <a:srgbClr val="FF0000"/>
                </a:solidFill>
                <a:latin typeface="Arial" panose="020B0604020202020204" pitchFamily="34" charset="0"/>
                <a:cs typeface="Arial" panose="020B0604020202020204" pitchFamily="34" charset="0"/>
              </a:rPr>
              <a:t>Predicted Classes</a:t>
            </a:r>
            <a:endParaRPr lang="en-US" sz="1600" b="1" dirty="0">
              <a:solidFill>
                <a:srgbClr val="FF0000"/>
              </a:solidFill>
              <a:latin typeface="Arial" panose="020B0604020202020204" pitchFamily="34" charset="0"/>
              <a:cs typeface="Arial" panose="020B0604020202020204" pitchFamily="34" charset="0"/>
            </a:endParaRPr>
          </a:p>
        </p:txBody>
      </p:sp>
      <p:sp>
        <p:nvSpPr>
          <p:cNvPr id="14" name="TextBox 13"/>
          <p:cNvSpPr txBox="1"/>
          <p:nvPr/>
        </p:nvSpPr>
        <p:spPr>
          <a:xfrm>
            <a:off x="5070697" y="2275336"/>
            <a:ext cx="1643399" cy="338554"/>
          </a:xfrm>
          <a:prstGeom prst="rect">
            <a:avLst/>
          </a:prstGeom>
          <a:noFill/>
        </p:spPr>
        <p:txBody>
          <a:bodyPr wrap="none" rtlCol="0">
            <a:spAutoFit/>
          </a:bodyPr>
          <a:lstStyle/>
          <a:p>
            <a:r>
              <a:rPr lang="en-US" sz="1600" b="1" dirty="0" smtClean="0">
                <a:solidFill>
                  <a:srgbClr val="FF0000"/>
                </a:solidFill>
                <a:latin typeface="Arial" panose="020B0604020202020204" pitchFamily="34" charset="0"/>
                <a:cs typeface="Arial" panose="020B0604020202020204" pitchFamily="34" charset="0"/>
              </a:rPr>
              <a:t>Actual Classes</a:t>
            </a:r>
            <a:endParaRPr lang="en-US" sz="1600" b="1" dirty="0">
              <a:solidFill>
                <a:srgbClr val="FF0000"/>
              </a:solidFill>
              <a:latin typeface="Arial" panose="020B0604020202020204" pitchFamily="34" charset="0"/>
              <a:cs typeface="Arial" panose="020B0604020202020204" pitchFamily="34" charset="0"/>
            </a:endParaRPr>
          </a:p>
        </p:txBody>
      </p:sp>
      <p:sp>
        <p:nvSpPr>
          <p:cNvPr id="15" name="Rectangle 14"/>
          <p:cNvSpPr/>
          <p:nvPr/>
        </p:nvSpPr>
        <p:spPr>
          <a:xfrm>
            <a:off x="5070697" y="5214647"/>
            <a:ext cx="5331691" cy="78534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MeanShift</a:t>
            </a:r>
            <a:r>
              <a:rPr lang="en-US" sz="1600" dirty="0" smtClean="0">
                <a:latin typeface="Arial" panose="020B0604020202020204" pitchFamily="34" charset="0"/>
                <a:cs typeface="Arial" panose="020B0604020202020204" pitchFamily="34" charset="0"/>
              </a:rPr>
              <a:t> algorithm also performed poorly at clustering the Bean classes. </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38200" y="872724"/>
            <a:ext cx="3581400" cy="1162050"/>
          </a:xfrm>
          <a:prstGeom prst="rect">
            <a:avLst/>
          </a:prstGeom>
        </p:spPr>
      </p:pic>
      <p:pic>
        <p:nvPicPr>
          <p:cNvPr id="8" name="Picture 7"/>
          <p:cNvPicPr>
            <a:picLocks noChangeAspect="1"/>
          </p:cNvPicPr>
          <p:nvPr/>
        </p:nvPicPr>
        <p:blipFill>
          <a:blip r:embed="rId4"/>
          <a:stretch>
            <a:fillRect/>
          </a:stretch>
        </p:blipFill>
        <p:spPr>
          <a:xfrm>
            <a:off x="108116" y="2613890"/>
            <a:ext cx="2266950" cy="404812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2375066" y="2632769"/>
            <a:ext cx="1971675" cy="2724150"/>
          </a:xfrm>
          <a:prstGeom prst="rect">
            <a:avLst/>
          </a:prstGeom>
          <a:ln>
            <a:solidFill>
              <a:schemeClr val="accent1"/>
            </a:solidFill>
          </a:ln>
        </p:spPr>
      </p:pic>
    </p:spTree>
    <p:extLst>
      <p:ext uri="{BB962C8B-B14F-4D97-AF65-F5344CB8AC3E}">
        <p14:creationId xmlns:p14="http://schemas.microsoft.com/office/powerpoint/2010/main" val="3345205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Results and Key Findings</a:t>
            </a:r>
            <a:endParaRPr lang="en-US" dirty="0"/>
          </a:p>
        </p:txBody>
      </p:sp>
      <p:sp>
        <p:nvSpPr>
          <p:cNvPr id="3" name="TextBox 2"/>
          <p:cNvSpPr txBox="1"/>
          <p:nvPr/>
        </p:nvSpPr>
        <p:spPr>
          <a:xfrm>
            <a:off x="823191" y="662940"/>
            <a:ext cx="10676082" cy="276998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There are some features which highly correlated to each other that can affect the model performance</a:t>
            </a:r>
          </a:p>
          <a:p>
            <a:pPr marL="285750" indent="-285750" algn="just">
              <a:lnSpc>
                <a:spcPct val="15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Also, there are quite amount of outliers for most of the features, which also can affect the model performance badly if not excluded</a:t>
            </a:r>
          </a:p>
          <a:p>
            <a:pPr marL="285750" indent="-285750" algn="just">
              <a:lnSpc>
                <a:spcPct val="15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Some of the features are skewed and log transformed before applying different clustering techniques</a:t>
            </a:r>
          </a:p>
          <a:p>
            <a:pPr marL="285750" indent="-285750" algn="just">
              <a:lnSpc>
                <a:spcPct val="15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Out of 4 algorithms tested, only 2 of them gave good results: K-Means and Agglomerative Clustering</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Only </a:t>
            </a:r>
            <a:r>
              <a:rPr lang="en-US" sz="1400" dirty="0" smtClean="0">
                <a:latin typeface="Arial" panose="020B0604020202020204" pitchFamily="34" charset="0"/>
                <a:cs typeface="Arial" panose="020B0604020202020204" pitchFamily="34" charset="0"/>
              </a:rPr>
              <a:t>Class Cali </a:t>
            </a:r>
            <a:r>
              <a:rPr lang="en-US" sz="1400" dirty="0">
                <a:latin typeface="Arial" panose="020B0604020202020204" pitchFamily="34" charset="0"/>
                <a:cs typeface="Arial" panose="020B0604020202020204" pitchFamily="34" charset="0"/>
              </a:rPr>
              <a:t>was predicted </a:t>
            </a:r>
            <a:r>
              <a:rPr lang="en-US" sz="1400" dirty="0" smtClean="0">
                <a:latin typeface="Arial" panose="020B0604020202020204" pitchFamily="34" charset="0"/>
                <a:cs typeface="Arial" panose="020B0604020202020204" pitchFamily="34" charset="0"/>
              </a:rPr>
              <a:t>poorly, </a:t>
            </a:r>
            <a:r>
              <a:rPr lang="en-US" sz="1400" dirty="0">
                <a:latin typeface="Arial" panose="020B0604020202020204" pitchFamily="34" charset="0"/>
                <a:cs typeface="Arial" panose="020B0604020202020204" pitchFamily="34" charset="0"/>
              </a:rPr>
              <a:t>because of similar characteristics with Cluster </a:t>
            </a:r>
            <a:r>
              <a:rPr lang="en-US" sz="1400" dirty="0" err="1" smtClean="0">
                <a:latin typeface="Arial" panose="020B0604020202020204" pitchFamily="34" charset="0"/>
                <a:cs typeface="Arial" panose="020B0604020202020204" pitchFamily="34" charset="0"/>
              </a:rPr>
              <a:t>Barbunya</a:t>
            </a:r>
            <a:endParaRPr lang="en-US" sz="14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DBSCAN and </a:t>
            </a:r>
            <a:r>
              <a:rPr lang="en-US" sz="1400" dirty="0" err="1" smtClean="0">
                <a:latin typeface="Arial" panose="020B0604020202020204" pitchFamily="34" charset="0"/>
                <a:cs typeface="Arial" panose="020B0604020202020204" pitchFamily="34" charset="0"/>
              </a:rPr>
              <a:t>MeanShift</a:t>
            </a:r>
            <a:r>
              <a:rPr lang="en-US" sz="1400" dirty="0" smtClean="0">
                <a:latin typeface="Arial" panose="020B0604020202020204" pitchFamily="34" charset="0"/>
                <a:cs typeface="Arial" panose="020B0604020202020204" pitchFamily="34" charset="0"/>
              </a:rPr>
              <a:t> performed poorly at clustering the Beans into </a:t>
            </a:r>
            <a:r>
              <a:rPr lang="en-US" sz="1400" dirty="0" smtClean="0">
                <a:latin typeface="Arial" panose="020B0604020202020204" pitchFamily="34" charset="0"/>
                <a:cs typeface="Arial" panose="020B0604020202020204" pitchFamily="34" charset="0"/>
              </a:rPr>
              <a:t>classes</a:t>
            </a:r>
          </a:p>
          <a:p>
            <a:pPr marL="285750" indent="-285750" algn="just">
              <a:lnSpc>
                <a:spcPct val="150000"/>
              </a:lnSpc>
              <a:buFont typeface="Arial" panose="020B0604020202020204" pitchFamily="34" charset="0"/>
              <a:buChar char="•"/>
            </a:pPr>
            <a:r>
              <a:rPr lang="en-US" sz="1400" dirty="0" smtClean="0">
                <a:solidFill>
                  <a:srgbClr val="FF0000"/>
                </a:solidFill>
                <a:latin typeface="Arial" panose="020B0604020202020204" pitchFamily="34" charset="0"/>
                <a:cs typeface="Arial" panose="020B0604020202020204" pitchFamily="34" charset="0"/>
              </a:rPr>
              <a:t>My </a:t>
            </a:r>
            <a:r>
              <a:rPr lang="en-US" sz="1400" dirty="0" err="1" smtClean="0">
                <a:solidFill>
                  <a:srgbClr val="FF0000"/>
                </a:solidFill>
                <a:latin typeface="Arial" panose="020B0604020202020204" pitchFamily="34" charset="0"/>
                <a:cs typeface="Arial" panose="020B0604020202020204" pitchFamily="34" charset="0"/>
              </a:rPr>
              <a:t>Github</a:t>
            </a:r>
            <a:r>
              <a:rPr lang="en-US" sz="1400" dirty="0" smtClean="0">
                <a:solidFill>
                  <a:srgbClr val="FF0000"/>
                </a:solidFill>
                <a:latin typeface="Arial" panose="020B0604020202020204" pitchFamily="34" charset="0"/>
                <a:cs typeface="Arial" panose="020B0604020202020204" pitchFamily="34" charset="0"/>
              </a:rPr>
              <a:t> for </a:t>
            </a:r>
            <a:r>
              <a:rPr lang="en-US" sz="1400" dirty="0" err="1" smtClean="0">
                <a:solidFill>
                  <a:srgbClr val="FF0000"/>
                </a:solidFill>
                <a:latin typeface="Arial" panose="020B0604020202020204" pitchFamily="34" charset="0"/>
                <a:cs typeface="Arial" panose="020B0604020202020204" pitchFamily="34" charset="0"/>
              </a:rPr>
              <a:t>Jupyter</a:t>
            </a:r>
            <a:r>
              <a:rPr lang="en-US" sz="1400" dirty="0" smtClean="0">
                <a:solidFill>
                  <a:srgbClr val="FF0000"/>
                </a:solidFill>
                <a:latin typeface="Arial" panose="020B0604020202020204" pitchFamily="34" charset="0"/>
                <a:cs typeface="Arial" panose="020B0604020202020204" pitchFamily="34" charset="0"/>
              </a:rPr>
              <a:t> file: </a:t>
            </a:r>
            <a:r>
              <a:rPr lang="en-US" sz="1600" b="1" dirty="0" smtClean="0">
                <a:latin typeface="Arial" panose="020B0604020202020204" pitchFamily="34" charset="0"/>
                <a:cs typeface="Arial" panose="020B0604020202020204" pitchFamily="34" charset="0"/>
                <a:hlinkClick r:id="rId2"/>
              </a:rPr>
              <a:t>https</a:t>
            </a:r>
            <a:r>
              <a:rPr lang="en-US" sz="1600" b="1" dirty="0">
                <a:latin typeface="Arial" panose="020B0604020202020204" pitchFamily="34" charset="0"/>
                <a:cs typeface="Arial" panose="020B0604020202020204" pitchFamily="34" charset="0"/>
                <a:hlinkClick r:id="rId2"/>
              </a:rPr>
              <a:t>://</a:t>
            </a:r>
            <a:r>
              <a:rPr lang="en-US" sz="1600" b="1" dirty="0" smtClean="0">
                <a:latin typeface="Arial" panose="020B0604020202020204" pitchFamily="34" charset="0"/>
                <a:cs typeface="Arial" panose="020B0604020202020204" pitchFamily="34" charset="0"/>
                <a:hlinkClick r:id="rId2"/>
              </a:rPr>
              <a:t>github.com/NARIMANPASHA/Unsupervised-Learning-Clustering-on-Dry-Bean-Dataset.git</a:t>
            </a:r>
            <a:endParaRPr lang="en-US" sz="1600" b="1" dirty="0">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320538416"/>
              </p:ext>
            </p:extLst>
          </p:nvPr>
        </p:nvGraphicFramePr>
        <p:xfrm>
          <a:off x="6557818" y="3855488"/>
          <a:ext cx="5056316" cy="3114040"/>
        </p:xfrm>
        <a:graphic>
          <a:graphicData uri="http://schemas.openxmlformats.org/drawingml/2006/table">
            <a:tbl>
              <a:tblPr firstRow="1" bandRow="1">
                <a:tableStyleId>{5C22544A-7EE6-4342-B048-85BDC9FD1C3A}</a:tableStyleId>
              </a:tblPr>
              <a:tblGrid>
                <a:gridCol w="1367544">
                  <a:extLst>
                    <a:ext uri="{9D8B030D-6E8A-4147-A177-3AD203B41FA5}">
                      <a16:colId xmlns:a16="http://schemas.microsoft.com/office/drawing/2014/main" val="22475844"/>
                    </a:ext>
                  </a:extLst>
                </a:gridCol>
                <a:gridCol w="1610463">
                  <a:extLst>
                    <a:ext uri="{9D8B030D-6E8A-4147-A177-3AD203B41FA5}">
                      <a16:colId xmlns:a16="http://schemas.microsoft.com/office/drawing/2014/main" val="3545380745"/>
                    </a:ext>
                  </a:extLst>
                </a:gridCol>
                <a:gridCol w="2078309">
                  <a:extLst>
                    <a:ext uri="{9D8B030D-6E8A-4147-A177-3AD203B41FA5}">
                      <a16:colId xmlns:a16="http://schemas.microsoft.com/office/drawing/2014/main" val="276021350"/>
                    </a:ext>
                  </a:extLst>
                </a:gridCol>
              </a:tblGrid>
              <a:tr h="370840">
                <a:tc>
                  <a:txBody>
                    <a:bodyPr/>
                    <a:lstStyle/>
                    <a:p>
                      <a:r>
                        <a:rPr lang="en-US" sz="1400" dirty="0" smtClean="0">
                          <a:latin typeface="Arial" panose="020B0604020202020204" pitchFamily="34" charset="0"/>
                          <a:cs typeface="Arial" panose="020B0604020202020204" pitchFamily="34" charset="0"/>
                        </a:rPr>
                        <a:t>Class Name</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K-Means Accuracy (%)</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Agglomerative Accuracy (%)</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3532849"/>
                  </a:ext>
                </a:extLst>
              </a:tr>
              <a:tr h="370840">
                <a:tc>
                  <a:txBody>
                    <a:bodyPr/>
                    <a:lstStyle/>
                    <a:p>
                      <a:r>
                        <a:rPr lang="en-US" sz="1400" dirty="0" err="1" smtClean="0">
                          <a:latin typeface="Arial" panose="020B0604020202020204" pitchFamily="34" charset="0"/>
                          <a:cs typeface="Arial" panose="020B0604020202020204" pitchFamily="34" charset="0"/>
                        </a:rPr>
                        <a:t>Barbunya</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88.96</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96.3</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6516247"/>
                  </a:ext>
                </a:extLst>
              </a:tr>
              <a:tr h="370840">
                <a:tc>
                  <a:txBody>
                    <a:bodyPr/>
                    <a:lstStyle/>
                    <a:p>
                      <a:r>
                        <a:rPr lang="en-US" sz="1400" dirty="0" err="1" smtClean="0">
                          <a:latin typeface="Arial" panose="020B0604020202020204" pitchFamily="34" charset="0"/>
                          <a:cs typeface="Arial" panose="020B0604020202020204" pitchFamily="34" charset="0"/>
                        </a:rPr>
                        <a:t>Dermason</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77.13</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83.73</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43245362"/>
                  </a:ext>
                </a:extLst>
              </a:tr>
              <a:tr h="370840">
                <a:tc>
                  <a:txBody>
                    <a:bodyPr/>
                    <a:lstStyle/>
                    <a:p>
                      <a:r>
                        <a:rPr lang="en-US" sz="1400" dirty="0" err="1" smtClean="0">
                          <a:latin typeface="Arial" panose="020B0604020202020204" pitchFamily="34" charset="0"/>
                          <a:cs typeface="Arial" panose="020B0604020202020204" pitchFamily="34" charset="0"/>
                        </a:rPr>
                        <a:t>Horzo</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86.10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83.09</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0290148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Cali</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smtClean="0">
                          <a:solidFill>
                            <a:srgbClr val="FF0000"/>
                          </a:solidFill>
                          <a:latin typeface="Arial" panose="020B0604020202020204" pitchFamily="34" charset="0"/>
                          <a:cs typeface="Arial" panose="020B0604020202020204" pitchFamily="34" charset="0"/>
                        </a:rPr>
                        <a:t>16.44</a:t>
                      </a:r>
                      <a:endParaRPr lang="en-US" sz="1400" dirty="0">
                        <a:solidFill>
                          <a:srgbClr val="FF0000"/>
                        </a:solidFill>
                        <a:latin typeface="Arial" panose="020B0604020202020204" pitchFamily="34" charset="0"/>
                        <a:cs typeface="Arial" panose="020B0604020202020204" pitchFamily="34" charset="0"/>
                      </a:endParaRPr>
                    </a:p>
                  </a:txBody>
                  <a:tcPr/>
                </a:tc>
                <a:tc>
                  <a:txBody>
                    <a:bodyPr/>
                    <a:lstStyle/>
                    <a:p>
                      <a:r>
                        <a:rPr lang="en-US" sz="1400" dirty="0" smtClean="0">
                          <a:solidFill>
                            <a:srgbClr val="FF0000"/>
                          </a:solidFill>
                          <a:latin typeface="Arial" panose="020B0604020202020204" pitchFamily="34" charset="0"/>
                          <a:cs typeface="Arial" panose="020B0604020202020204" pitchFamily="34" charset="0"/>
                        </a:rPr>
                        <a:t>0.37</a:t>
                      </a:r>
                      <a:endParaRPr lang="en-US" sz="14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23761449"/>
                  </a:ext>
                </a:extLst>
              </a:tr>
              <a:tr h="370840">
                <a:tc>
                  <a:txBody>
                    <a:bodyPr/>
                    <a:lstStyle/>
                    <a:p>
                      <a:r>
                        <a:rPr lang="en-US" sz="1400" dirty="0" smtClean="0">
                          <a:latin typeface="Arial" panose="020B0604020202020204" pitchFamily="34" charset="0"/>
                          <a:cs typeface="Arial" panose="020B0604020202020204" pitchFamily="34" charset="0"/>
                        </a:rPr>
                        <a:t>Bombay</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99.17</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100</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1911720"/>
                  </a:ext>
                </a:extLst>
              </a:tr>
              <a:tr h="370840">
                <a:tc>
                  <a:txBody>
                    <a:bodyPr/>
                    <a:lstStyle/>
                    <a:p>
                      <a:r>
                        <a:rPr lang="en-US" sz="1400" dirty="0" err="1" smtClean="0">
                          <a:latin typeface="Arial" panose="020B0604020202020204" pitchFamily="34" charset="0"/>
                          <a:cs typeface="Arial" panose="020B0604020202020204" pitchFamily="34" charset="0"/>
                        </a:rPr>
                        <a:t>Sira</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91.88</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85.43</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753244"/>
                  </a:ext>
                </a:extLst>
              </a:tr>
              <a:tr h="370840">
                <a:tc>
                  <a:txBody>
                    <a:bodyPr/>
                    <a:lstStyle/>
                    <a:p>
                      <a:r>
                        <a:rPr lang="en-US" sz="1400" dirty="0" err="1" smtClean="0">
                          <a:latin typeface="Arial" panose="020B0604020202020204" pitchFamily="34" charset="0"/>
                          <a:cs typeface="Arial" panose="020B0604020202020204" pitchFamily="34" charset="0"/>
                        </a:rPr>
                        <a:t>Seker</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92.6</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92.70</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96982196"/>
                  </a:ext>
                </a:extLst>
              </a:tr>
            </a:tbl>
          </a:graphicData>
        </a:graphic>
      </p:graphicFrame>
      <p:sp>
        <p:nvSpPr>
          <p:cNvPr id="4" name="TextBox 3"/>
          <p:cNvSpPr txBox="1"/>
          <p:nvPr/>
        </p:nvSpPr>
        <p:spPr>
          <a:xfrm>
            <a:off x="823191" y="3487456"/>
            <a:ext cx="5239327" cy="1569660"/>
          </a:xfrm>
          <a:prstGeom prst="rect">
            <a:avLst/>
          </a:prstGeom>
          <a:noFill/>
        </p:spPr>
        <p:txBody>
          <a:bodyPr wrap="square" rtlCol="0">
            <a:spAutoFit/>
          </a:bodyPr>
          <a:lstStyle/>
          <a:p>
            <a:pPr algn="just">
              <a:lnSpc>
                <a:spcPct val="150000"/>
              </a:lnSpc>
            </a:pPr>
            <a:r>
              <a:rPr lang="en-US" sz="1600" b="1" dirty="0" smtClean="0">
                <a:latin typeface="Arial" panose="020B0604020202020204" pitchFamily="34" charset="0"/>
                <a:cs typeface="Arial" panose="020B0604020202020204" pitchFamily="34" charset="0"/>
              </a:rPr>
              <a:t>Suggestions</a:t>
            </a: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To predict the class CALI more accurately, there should be “Color” column in the dataset, so to avoid the similarity with class </a:t>
            </a:r>
            <a:r>
              <a:rPr lang="en-US" sz="1600" dirty="0" err="1" smtClean="0">
                <a:latin typeface="Arial" panose="020B0604020202020204" pitchFamily="34" charset="0"/>
                <a:cs typeface="Arial" panose="020B0604020202020204" pitchFamily="34" charset="0"/>
              </a:rPr>
              <a:t>Barbunya</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930400" y="5229287"/>
            <a:ext cx="2781877" cy="1481652"/>
          </a:xfrm>
          <a:prstGeom prst="rect">
            <a:avLst/>
          </a:prstGeom>
          <a:ln>
            <a:solidFill>
              <a:schemeClr val="accent1"/>
            </a:solidFill>
          </a:ln>
        </p:spPr>
      </p:pic>
    </p:spTree>
    <p:extLst>
      <p:ext uri="{BB962C8B-B14F-4D97-AF65-F5344CB8AC3E}">
        <p14:creationId xmlns:p14="http://schemas.microsoft.com/office/powerpoint/2010/main" val="26731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Main Objectives</a:t>
            </a:r>
            <a:endParaRPr lang="en-US" dirty="0"/>
          </a:p>
        </p:txBody>
      </p:sp>
      <p:sp>
        <p:nvSpPr>
          <p:cNvPr id="3" name="Content Placeholder 2"/>
          <p:cNvSpPr>
            <a:spLocks noGrp="1"/>
          </p:cNvSpPr>
          <p:nvPr>
            <p:ph idx="1"/>
          </p:nvPr>
        </p:nvSpPr>
        <p:spPr>
          <a:xfrm>
            <a:off x="838200" y="662940"/>
            <a:ext cx="10515600" cy="6038216"/>
          </a:xfrm>
        </p:spPr>
        <p:txBody>
          <a:bodyPr>
            <a:noAutofit/>
          </a:bodyPr>
          <a:lstStyle/>
          <a:p>
            <a:pPr algn="just">
              <a:lnSpc>
                <a:spcPct val="200000"/>
              </a:lnSpc>
            </a:pPr>
            <a:r>
              <a:rPr lang="en-US" sz="1400" dirty="0">
                <a:latin typeface="Arial" panose="020B0604020202020204" pitchFamily="34" charset="0"/>
                <a:cs typeface="Arial" panose="020B0604020202020204" pitchFamily="34" charset="0"/>
              </a:rPr>
              <a:t>There is a wide range of genetic diversity of dry bean which is the most produced one among the edible legume crops in the world. Seed quality is definitely influential in crop production. Therefore, seed classification is essential for both marketing and production to provide the principles of sustainable agricultural systems. The primary objective of this study is to provide a method for obtaining uniform seed varieties from crop production, which is in the form of population, so the seeds are not certified as a sole variety. Thus, a computer vision system was developed to distinguish seven different registered varieties of dry beans with similar features in order to obtain uniform seed classification. For the classification model, images of 13,611 grains of 7 different registered dry beans were taken with a high-resolution </a:t>
            </a:r>
            <a:r>
              <a:rPr lang="en-US" sz="1400" dirty="0" smtClean="0">
                <a:latin typeface="Arial" panose="020B0604020202020204" pitchFamily="34" charset="0"/>
                <a:cs typeface="Arial" panose="020B0604020202020204" pitchFamily="34" charset="0"/>
              </a:rPr>
              <a:t>camera. A total of 16 features, 12 dimensions and 4 shape forms were obtained from the grains.</a:t>
            </a:r>
          </a:p>
          <a:p>
            <a:pPr algn="just">
              <a:lnSpc>
                <a:spcPct val="200000"/>
              </a:lnSpc>
            </a:pPr>
            <a:r>
              <a:rPr lang="en-US" sz="1400" dirty="0" smtClean="0">
                <a:latin typeface="Arial" panose="020B0604020202020204" pitchFamily="34" charset="0"/>
                <a:cs typeface="Arial" panose="020B0604020202020204" pitchFamily="34" charset="0"/>
              </a:rPr>
              <a:t>Originally this dataset was obtained for predicting Classification problem. But, in my analysis I used this as Clustering analysis and for this purpose I assumed I don’t know the Dry Bean Classes, hence Unsupervised Learning. </a:t>
            </a:r>
          </a:p>
          <a:p>
            <a:pPr algn="just">
              <a:lnSpc>
                <a:spcPct val="200000"/>
              </a:lnSpc>
            </a:pPr>
            <a:r>
              <a:rPr lang="en-US" sz="1400" dirty="0" smtClean="0">
                <a:latin typeface="Arial" panose="020B0604020202020204" pitchFamily="34" charset="0"/>
                <a:cs typeface="Arial" panose="020B0604020202020204" pitchFamily="34" charset="0"/>
              </a:rPr>
              <a:t>Then, I compared my obtained results with the experimentally obtained Classes to measure my models’ performance, but in real cases it is not usually possible, since this is Unsupervised </a:t>
            </a:r>
            <a:r>
              <a:rPr lang="en-US" sz="1400" dirty="0" smtClean="0">
                <a:latin typeface="Arial" panose="020B0604020202020204" pitchFamily="34" charset="0"/>
                <a:cs typeface="Arial" panose="020B0604020202020204" pitchFamily="34" charset="0"/>
              </a:rPr>
              <a:t>Learning</a:t>
            </a:r>
          </a:p>
          <a:p>
            <a:pPr algn="just">
              <a:lnSpc>
                <a:spcPct val="200000"/>
              </a:lnSpc>
            </a:pPr>
            <a:r>
              <a:rPr lang="en-US" sz="1400" dirty="0" smtClean="0">
                <a:latin typeface="Arial" panose="020B0604020202020204" pitchFamily="34" charset="0"/>
                <a:cs typeface="Arial" panose="020B0604020202020204" pitchFamily="34" charset="0"/>
              </a:rPr>
              <a:t>Link to Dataset: </a:t>
            </a:r>
            <a:r>
              <a:rPr lang="en-US" sz="1400" dirty="0" smtClean="0">
                <a:latin typeface="Arial" panose="020B0604020202020204" pitchFamily="34" charset="0"/>
                <a:cs typeface="Arial" panose="020B0604020202020204" pitchFamily="34" charset="0"/>
                <a:hlinkClick r:id="rId2"/>
              </a:rPr>
              <a:t>https://www.muratkoklu.com/datasets/</a:t>
            </a: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50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857" y="1948092"/>
            <a:ext cx="10025549" cy="3001098"/>
          </a:xfrm>
        </p:spPr>
        <p:txBody>
          <a:bodyPr>
            <a:normAutofit/>
          </a:bodyPr>
          <a:lstStyle/>
          <a:p>
            <a:pPr marL="0" indent="0" algn="ctr">
              <a:lnSpc>
                <a:spcPct val="200000"/>
              </a:lnSpc>
              <a:buNone/>
            </a:pPr>
            <a:r>
              <a:rPr lang="en-US" sz="4400" dirty="0" smtClean="0"/>
              <a:t>1. DATA DESCRIPTION</a:t>
            </a:r>
            <a:endParaRPr lang="en-US" sz="4400" dirty="0"/>
          </a:p>
        </p:txBody>
      </p:sp>
    </p:spTree>
    <p:extLst>
      <p:ext uri="{BB962C8B-B14F-4D97-AF65-F5344CB8AC3E}">
        <p14:creationId xmlns:p14="http://schemas.microsoft.com/office/powerpoint/2010/main" val="348639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Dataset Description</a:t>
            </a:r>
            <a:endParaRPr lang="en-US" dirty="0"/>
          </a:p>
        </p:txBody>
      </p:sp>
      <p:sp>
        <p:nvSpPr>
          <p:cNvPr id="3" name="Content Placeholder 2"/>
          <p:cNvSpPr>
            <a:spLocks noGrp="1"/>
          </p:cNvSpPr>
          <p:nvPr>
            <p:ph idx="1"/>
          </p:nvPr>
        </p:nvSpPr>
        <p:spPr>
          <a:xfrm>
            <a:off x="838200" y="819784"/>
            <a:ext cx="6827982" cy="2616143"/>
          </a:xfrm>
        </p:spPr>
        <p:txBody>
          <a:bodyPr>
            <a:noAutofit/>
          </a:bodyPr>
          <a:lstStyle/>
          <a:p>
            <a:pPr algn="just">
              <a:lnSpc>
                <a:spcPct val="200000"/>
              </a:lnSpc>
            </a:pPr>
            <a:r>
              <a:rPr lang="en-US" sz="1600" dirty="0" smtClean="0">
                <a:latin typeface="Arial" panose="020B0604020202020204" pitchFamily="34" charset="0"/>
                <a:cs typeface="Arial" panose="020B0604020202020204" pitchFamily="34" charset="0"/>
              </a:rPr>
              <a:t>Dataset contains 13611 samples and 16 features plus target variable “Class”</a:t>
            </a:r>
          </a:p>
          <a:p>
            <a:pPr algn="just">
              <a:lnSpc>
                <a:spcPct val="200000"/>
              </a:lnSpc>
            </a:pPr>
            <a:r>
              <a:rPr lang="en-US" sz="1600" dirty="0" smtClean="0">
                <a:latin typeface="Arial" panose="020B0604020202020204" pitchFamily="34" charset="0"/>
                <a:cs typeface="Arial" panose="020B0604020202020204" pitchFamily="34" charset="0"/>
              </a:rPr>
              <a:t>Target variable contains 7 different classes : </a:t>
            </a:r>
            <a:r>
              <a:rPr lang="en-US" sz="1600" dirty="0" err="1">
                <a:solidFill>
                  <a:schemeClr val="accent1">
                    <a:lumMod val="50000"/>
                  </a:schemeClr>
                </a:solidFill>
                <a:latin typeface="Arial" panose="020B0604020202020204" pitchFamily="34" charset="0"/>
                <a:cs typeface="Arial" panose="020B0604020202020204" pitchFamily="34" charset="0"/>
              </a:rPr>
              <a:t>Seker</a:t>
            </a:r>
            <a:r>
              <a:rPr lang="en-US" sz="1600" dirty="0">
                <a:solidFill>
                  <a:schemeClr val="accent1">
                    <a:lumMod val="50000"/>
                  </a:schemeClr>
                </a:solidFill>
                <a:latin typeface="Arial" panose="020B0604020202020204" pitchFamily="34" charset="0"/>
                <a:cs typeface="Arial" panose="020B0604020202020204" pitchFamily="34" charset="0"/>
              </a:rPr>
              <a:t>, </a:t>
            </a:r>
            <a:r>
              <a:rPr lang="en-US" sz="1600" dirty="0" err="1">
                <a:solidFill>
                  <a:schemeClr val="accent1">
                    <a:lumMod val="50000"/>
                  </a:schemeClr>
                </a:solidFill>
                <a:latin typeface="Arial" panose="020B0604020202020204" pitchFamily="34" charset="0"/>
                <a:cs typeface="Arial" panose="020B0604020202020204" pitchFamily="34" charset="0"/>
              </a:rPr>
              <a:t>Barbunya</a:t>
            </a:r>
            <a:r>
              <a:rPr lang="en-US" sz="1600" dirty="0">
                <a:solidFill>
                  <a:schemeClr val="accent1">
                    <a:lumMod val="50000"/>
                  </a:schemeClr>
                </a:solidFill>
                <a:latin typeface="Arial" panose="020B0604020202020204" pitchFamily="34" charset="0"/>
                <a:cs typeface="Arial" panose="020B0604020202020204" pitchFamily="34" charset="0"/>
              </a:rPr>
              <a:t>, Bombay, Cali, </a:t>
            </a:r>
            <a:r>
              <a:rPr lang="en-US" sz="1600" dirty="0" err="1">
                <a:solidFill>
                  <a:schemeClr val="accent1">
                    <a:lumMod val="50000"/>
                  </a:schemeClr>
                </a:solidFill>
                <a:latin typeface="Arial" panose="020B0604020202020204" pitchFamily="34" charset="0"/>
                <a:cs typeface="Arial" panose="020B0604020202020204" pitchFamily="34" charset="0"/>
              </a:rPr>
              <a:t>Dermosan</a:t>
            </a:r>
            <a:r>
              <a:rPr lang="en-US" sz="1600" dirty="0">
                <a:solidFill>
                  <a:schemeClr val="accent1">
                    <a:lumMod val="50000"/>
                  </a:schemeClr>
                </a:solidFill>
                <a:latin typeface="Arial" panose="020B0604020202020204" pitchFamily="34" charset="0"/>
                <a:cs typeface="Arial" panose="020B0604020202020204" pitchFamily="34" charset="0"/>
              </a:rPr>
              <a:t>, </a:t>
            </a:r>
            <a:r>
              <a:rPr lang="en-US" sz="1600" dirty="0" err="1">
                <a:solidFill>
                  <a:schemeClr val="accent1">
                    <a:lumMod val="50000"/>
                  </a:schemeClr>
                </a:solidFill>
                <a:latin typeface="Arial" panose="020B0604020202020204" pitchFamily="34" charset="0"/>
                <a:cs typeface="Arial" panose="020B0604020202020204" pitchFamily="34" charset="0"/>
              </a:rPr>
              <a:t>Horoz</a:t>
            </a:r>
            <a:r>
              <a:rPr lang="en-US" sz="1600" dirty="0">
                <a:solidFill>
                  <a:schemeClr val="accent1">
                    <a:lumMod val="50000"/>
                  </a:schemeClr>
                </a:solidFill>
                <a:latin typeface="Arial" panose="020B0604020202020204" pitchFamily="34" charset="0"/>
                <a:cs typeface="Arial" panose="020B0604020202020204" pitchFamily="34" charset="0"/>
              </a:rPr>
              <a:t> and </a:t>
            </a:r>
            <a:r>
              <a:rPr lang="en-US" sz="1600" dirty="0" err="1" smtClean="0">
                <a:solidFill>
                  <a:schemeClr val="accent1">
                    <a:lumMod val="50000"/>
                  </a:schemeClr>
                </a:solidFill>
                <a:latin typeface="Arial" panose="020B0604020202020204" pitchFamily="34" charset="0"/>
                <a:cs typeface="Arial" panose="020B0604020202020204" pitchFamily="34" charset="0"/>
              </a:rPr>
              <a:t>Sira</a:t>
            </a:r>
            <a:endParaRPr lang="en-US" sz="1600" dirty="0" smtClean="0">
              <a:solidFill>
                <a:schemeClr val="accent1">
                  <a:lumMod val="50000"/>
                </a:schemeClr>
              </a:solidFill>
              <a:latin typeface="Arial" panose="020B0604020202020204" pitchFamily="34" charset="0"/>
              <a:cs typeface="Arial" panose="020B0604020202020204" pitchFamily="34" charset="0"/>
            </a:endParaRPr>
          </a:p>
          <a:p>
            <a:pPr marL="0" indent="0" algn="just">
              <a:lnSpc>
                <a:spcPct val="200000"/>
              </a:lnSpc>
              <a:buNone/>
            </a:pPr>
            <a:endParaRPr lang="en-US" sz="1600" dirty="0">
              <a:solidFill>
                <a:schemeClr val="accent1">
                  <a:lumMod val="50000"/>
                </a:schemeClr>
              </a:solidFill>
              <a:latin typeface="Arial" panose="020B0604020202020204" pitchFamily="34" charset="0"/>
              <a:cs typeface="Arial" panose="020B0604020202020204" pitchFamily="34" charset="0"/>
            </a:endParaRPr>
          </a:p>
          <a:p>
            <a:pPr algn="just">
              <a:lnSpc>
                <a:spcPct val="200000"/>
              </a:lnSpc>
            </a:pPr>
            <a:endParaRPr lang="en-US" sz="1400" dirty="0" smtClean="0">
              <a:latin typeface="Arial" panose="020B0604020202020204" pitchFamily="34" charset="0"/>
              <a:cs typeface="Arial" panose="020B0604020202020204" pitchFamily="34" charset="0"/>
            </a:endParaRPr>
          </a:p>
          <a:p>
            <a:pPr algn="just">
              <a:lnSpc>
                <a:spcPct val="200000"/>
              </a:lnSpc>
            </a:pPr>
            <a:endParaRPr lang="en-US" sz="14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08000" y="3679146"/>
            <a:ext cx="9033307" cy="2941264"/>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858125" y="747055"/>
            <a:ext cx="4333875" cy="2847975"/>
          </a:xfrm>
          <a:prstGeom prst="rect">
            <a:avLst/>
          </a:prstGeom>
          <a:ln>
            <a:solidFill>
              <a:schemeClr val="accent1"/>
            </a:solidFill>
          </a:ln>
        </p:spPr>
      </p:pic>
    </p:spTree>
    <p:extLst>
      <p:ext uri="{BB962C8B-B14F-4D97-AF65-F5344CB8AC3E}">
        <p14:creationId xmlns:p14="http://schemas.microsoft.com/office/powerpoint/2010/main" val="3803005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Dataset Description-Attribute Information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58604230"/>
              </p:ext>
            </p:extLst>
          </p:nvPr>
        </p:nvGraphicFramePr>
        <p:xfrm>
          <a:off x="838200" y="819150"/>
          <a:ext cx="10515600" cy="5786160"/>
        </p:xfrm>
        <a:graphic>
          <a:graphicData uri="http://schemas.openxmlformats.org/drawingml/2006/table">
            <a:tbl>
              <a:tblPr firstRow="1" bandRow="1">
                <a:tableStyleId>{5C22544A-7EE6-4342-B048-85BDC9FD1C3A}</a:tableStyleId>
              </a:tblPr>
              <a:tblGrid>
                <a:gridCol w="630382">
                  <a:extLst>
                    <a:ext uri="{9D8B030D-6E8A-4147-A177-3AD203B41FA5}">
                      <a16:colId xmlns:a16="http://schemas.microsoft.com/office/drawing/2014/main" val="3616387644"/>
                    </a:ext>
                  </a:extLst>
                </a:gridCol>
                <a:gridCol w="2542142">
                  <a:extLst>
                    <a:ext uri="{9D8B030D-6E8A-4147-A177-3AD203B41FA5}">
                      <a16:colId xmlns:a16="http://schemas.microsoft.com/office/drawing/2014/main" val="2284920786"/>
                    </a:ext>
                  </a:extLst>
                </a:gridCol>
                <a:gridCol w="7343076">
                  <a:extLst>
                    <a:ext uri="{9D8B030D-6E8A-4147-A177-3AD203B41FA5}">
                      <a16:colId xmlns:a16="http://schemas.microsoft.com/office/drawing/2014/main" val="3058587519"/>
                    </a:ext>
                  </a:extLst>
                </a:gridCol>
              </a:tblGrid>
              <a:tr h="332760">
                <a:tc>
                  <a:txBody>
                    <a:bodyPr/>
                    <a:lstStyle/>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Arial" panose="020B0604020202020204" pitchFamily="34" charset="0"/>
                          <a:cs typeface="Arial" panose="020B0604020202020204" pitchFamily="34" charset="0"/>
                        </a:rPr>
                        <a:t>Feature</a:t>
                      </a:r>
                      <a:r>
                        <a:rPr lang="en-US" sz="1200" baseline="0" dirty="0" smtClean="0">
                          <a:latin typeface="Arial" panose="020B0604020202020204" pitchFamily="34" charset="0"/>
                          <a:cs typeface="Arial" panose="020B0604020202020204" pitchFamily="34" charset="0"/>
                        </a:rPr>
                        <a:t> Name</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Arial" panose="020B0604020202020204" pitchFamily="34" charset="0"/>
                          <a:cs typeface="Arial" panose="020B0604020202020204" pitchFamily="34" charset="0"/>
                        </a:rPr>
                        <a:t>Feature Description</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7014606"/>
                  </a:ext>
                </a:extLst>
              </a:tr>
              <a:tr h="258272">
                <a:tc>
                  <a:txBody>
                    <a:bodyPr/>
                    <a:lstStyle/>
                    <a:p>
                      <a:r>
                        <a:rPr lang="en-US" sz="1200" dirty="0" smtClean="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Area (A)</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The area of a bean zone and the number of pixels within its boundaries.</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4732606"/>
                  </a:ext>
                </a:extLst>
              </a:tr>
              <a:tr h="214690">
                <a:tc>
                  <a:txBody>
                    <a:bodyPr/>
                    <a:lstStyle/>
                    <a:p>
                      <a:r>
                        <a:rPr lang="en-US" sz="1200" dirty="0" smtClean="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Perimeter (P)</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Bean circumference is defined as the length of its border.</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2260646"/>
                  </a:ext>
                </a:extLst>
              </a:tr>
              <a:tr h="234134">
                <a:tc>
                  <a:txBody>
                    <a:bodyPr/>
                    <a:lstStyle/>
                    <a:p>
                      <a:r>
                        <a:rPr lang="en-US" sz="1200" dirty="0" smtClean="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Major axis length (L)</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The distance between the ends of the longest line that can be drawn from a bean.</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7054274"/>
                  </a:ext>
                </a:extLst>
              </a:tr>
              <a:tr h="215486">
                <a:tc>
                  <a:txBody>
                    <a:bodyPr/>
                    <a:lstStyle/>
                    <a:p>
                      <a:r>
                        <a:rPr lang="en-US" sz="1200" dirty="0" smtClean="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Minor axis length (l)</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The longest line that can be drawn from the bean while standing perpendicular to the main axis.</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997325"/>
                  </a:ext>
                </a:extLst>
              </a:tr>
              <a:tr h="232063">
                <a:tc>
                  <a:txBody>
                    <a:bodyPr/>
                    <a:lstStyle/>
                    <a:p>
                      <a:r>
                        <a:rPr lang="en-US" sz="1200" dirty="0" smtClean="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Aspect ratio (K)</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Defines the relationship between L and l.</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867681"/>
                  </a:ext>
                </a:extLst>
              </a:tr>
              <a:tr h="215486">
                <a:tc>
                  <a:txBody>
                    <a:bodyPr/>
                    <a:lstStyle/>
                    <a:p>
                      <a:r>
                        <a:rPr lang="en-US" sz="1200" dirty="0" smtClean="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Eccentricity (</a:t>
                      </a:r>
                      <a:r>
                        <a:rPr lang="en-US" sz="1200" b="0" i="0" kern="1200" dirty="0" err="1" smtClean="0">
                          <a:solidFill>
                            <a:schemeClr val="dk1"/>
                          </a:solidFill>
                          <a:effectLst/>
                          <a:latin typeface="Arial" panose="020B0604020202020204" pitchFamily="34" charset="0"/>
                          <a:ea typeface="+mn-ea"/>
                          <a:cs typeface="Arial" panose="020B0604020202020204" pitchFamily="34" charset="0"/>
                        </a:rPr>
                        <a:t>Ec</a:t>
                      </a:r>
                      <a:r>
                        <a:rPr lang="en-US" sz="1200" b="0" i="0" kern="1200" dirty="0" smtClean="0">
                          <a:solidFill>
                            <a:schemeClr val="dk1"/>
                          </a:solidFill>
                          <a:effectLst/>
                          <a:latin typeface="Arial" panose="020B0604020202020204" pitchFamily="34" charset="0"/>
                          <a:ea typeface="+mn-ea"/>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Eccentricity of the ellipse having the same moments as the region.</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49904"/>
                  </a:ext>
                </a:extLst>
              </a:tr>
              <a:tr h="232063">
                <a:tc>
                  <a:txBody>
                    <a:bodyPr/>
                    <a:lstStyle/>
                    <a:p>
                      <a:r>
                        <a:rPr lang="en-US" sz="1200" dirty="0" smtClean="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Convex area (C)</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Number of pixels in the smallest convex polygon that can contain the area of a bean seed.</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4112999"/>
                  </a:ext>
                </a:extLst>
              </a:tr>
              <a:tr h="248639">
                <a:tc>
                  <a:txBody>
                    <a:bodyPr/>
                    <a:lstStyle/>
                    <a:p>
                      <a:r>
                        <a:rPr lang="en-US" sz="1200" dirty="0" smtClean="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dirty="0" smtClean="0">
                          <a:solidFill>
                            <a:srgbClr val="000000"/>
                          </a:solidFill>
                          <a:effectLst/>
                          <a:latin typeface="Arial" panose="020B0604020202020204" pitchFamily="34" charset="0"/>
                          <a:cs typeface="Arial" panose="020B0604020202020204" pitchFamily="34" charset="0"/>
                        </a:rPr>
                        <a:t>Equivalent diameter (Ed)</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The diameter of a circle having the same area as a bean seed area.</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159978"/>
                  </a:ext>
                </a:extLst>
              </a:tr>
              <a:tr h="256926">
                <a:tc>
                  <a:txBody>
                    <a:bodyPr/>
                    <a:lstStyle/>
                    <a:p>
                      <a:r>
                        <a:rPr lang="en-US" sz="1200" dirty="0" smtClean="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Extent (Ex)</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The ratio of the pixels in the bounding box to the bean area.</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8925884"/>
                  </a:ext>
                </a:extLst>
              </a:tr>
              <a:tr h="265215">
                <a:tc>
                  <a:txBody>
                    <a:bodyPr/>
                    <a:lstStyle/>
                    <a:p>
                      <a:r>
                        <a:rPr lang="en-US" sz="1200" dirty="0" smtClean="0">
                          <a:latin typeface="Arial" panose="020B0604020202020204" pitchFamily="34" charset="0"/>
                          <a:cs typeface="Arial" panose="020B0604020202020204" pitchFamily="34" charset="0"/>
                        </a:rPr>
                        <a:t>10</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Solidity (S)</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Also known as convexity. The ratio of the pixels in the convex shell to those found in beans.</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278264"/>
                  </a:ext>
                </a:extLst>
              </a:tr>
              <a:tr h="265214">
                <a:tc>
                  <a:txBody>
                    <a:bodyPr/>
                    <a:lstStyle/>
                    <a:p>
                      <a:r>
                        <a:rPr lang="en-US" sz="1200" dirty="0" smtClean="0">
                          <a:latin typeface="Arial" panose="020B0604020202020204" pitchFamily="34" charset="0"/>
                          <a:cs typeface="Arial" panose="020B0604020202020204" pitchFamily="34" charset="0"/>
                        </a:rPr>
                        <a:t>11</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Roundness (R)</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Calculated with the following formula: (4piA)/(P^2)</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186268"/>
                  </a:ext>
                </a:extLst>
              </a:tr>
              <a:tr h="236159">
                <a:tc>
                  <a:txBody>
                    <a:bodyPr/>
                    <a:lstStyle/>
                    <a:p>
                      <a:r>
                        <a:rPr lang="en-US" sz="1200" dirty="0" smtClean="0">
                          <a:latin typeface="Arial" panose="020B0604020202020204" pitchFamily="34" charset="0"/>
                          <a:cs typeface="Arial" panose="020B0604020202020204" pitchFamily="34" charset="0"/>
                        </a:rPr>
                        <a:t>12</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Compactness (CO):</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Measures the roundness of an object: Ed/L</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3641111"/>
                  </a:ext>
                </a:extLst>
              </a:tr>
              <a:tr h="364973">
                <a:tc>
                  <a:txBody>
                    <a:bodyPr/>
                    <a:lstStyle/>
                    <a:p>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Arial" panose="020B0604020202020204" pitchFamily="34" charset="0"/>
                          <a:ea typeface="+mn-ea"/>
                          <a:cs typeface="Arial" panose="020B0604020202020204" pitchFamily="34" charset="0"/>
                        </a:rPr>
                        <a:t>ShapeFactor1 (SF1)</a:t>
                      </a:r>
                    </a:p>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1269959"/>
                  </a:ext>
                </a:extLst>
              </a:tr>
              <a:tr h="364973">
                <a:tc>
                  <a:txBody>
                    <a:bodyPr/>
                    <a:lstStyle/>
                    <a:p>
                      <a:r>
                        <a:rPr lang="en-US" sz="1200" dirty="0" smtClean="0">
                          <a:latin typeface="Arial" panose="020B0604020202020204" pitchFamily="34" charset="0"/>
                          <a:cs typeface="Arial" panose="020B0604020202020204" pitchFamily="34" charset="0"/>
                        </a:rPr>
                        <a:t>14</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Arial" panose="020B0604020202020204" pitchFamily="34" charset="0"/>
                          <a:ea typeface="+mn-ea"/>
                          <a:cs typeface="Arial" panose="020B0604020202020204" pitchFamily="34" charset="0"/>
                        </a:rPr>
                        <a:t>ShapeFactor2 (SF2)</a:t>
                      </a:r>
                    </a:p>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02576"/>
                  </a:ext>
                </a:extLst>
              </a:tr>
              <a:tr h="364973">
                <a:tc>
                  <a:txBody>
                    <a:bodyPr/>
                    <a:lstStyle/>
                    <a:p>
                      <a:r>
                        <a:rPr lang="en-US" sz="1200" dirty="0" smtClean="0">
                          <a:latin typeface="Arial" panose="020B0604020202020204" pitchFamily="34" charset="0"/>
                          <a:cs typeface="Arial" panose="020B0604020202020204" pitchFamily="34" charset="0"/>
                        </a:rPr>
                        <a:t>15</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Arial" panose="020B0604020202020204" pitchFamily="34" charset="0"/>
                          <a:ea typeface="+mn-ea"/>
                          <a:cs typeface="Arial" panose="020B0604020202020204" pitchFamily="34" charset="0"/>
                        </a:rPr>
                        <a:t>ShapeFactor3 (SF3)</a:t>
                      </a:r>
                    </a:p>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93956"/>
                  </a:ext>
                </a:extLst>
              </a:tr>
              <a:tr h="364973">
                <a:tc>
                  <a:txBody>
                    <a:bodyPr/>
                    <a:lstStyle/>
                    <a:p>
                      <a:r>
                        <a:rPr lang="en-US" sz="1200" dirty="0" smtClean="0">
                          <a:latin typeface="Arial" panose="020B0604020202020204" pitchFamily="34" charset="0"/>
                          <a:cs typeface="Arial" panose="020B0604020202020204" pitchFamily="34" charset="0"/>
                        </a:rPr>
                        <a:t>16</a:t>
                      </a:r>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Arial" panose="020B0604020202020204" pitchFamily="34" charset="0"/>
                          <a:ea typeface="+mn-ea"/>
                          <a:cs typeface="Arial" panose="020B0604020202020204" pitchFamily="34" charset="0"/>
                        </a:rPr>
                        <a:t>ShapeFactor4 (SF4)</a:t>
                      </a:r>
                    </a:p>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755722"/>
                  </a:ext>
                </a:extLst>
              </a:tr>
              <a:tr h="332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Arial" panose="020B0604020202020204" pitchFamily="34" charset="0"/>
                          <a:ea typeface="+mn-ea"/>
                          <a:cs typeface="Arial" panose="020B0604020202020204" pitchFamily="34" charset="0"/>
                        </a:rPr>
                        <a:t>17</a:t>
                      </a:r>
                      <a:endParaRPr lang="en-US" sz="1200" b="0" i="0" kern="1200" dirty="0">
                        <a:solidFill>
                          <a:schemeClr val="dk1"/>
                        </a:solidFill>
                        <a:effectLst/>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Arial" panose="020B0604020202020204" pitchFamily="34" charset="0"/>
                          <a:ea typeface="+mn-ea"/>
                          <a:cs typeface="Arial" panose="020B0604020202020204" pitchFamily="34" charset="0"/>
                        </a:rPr>
                        <a:t>Class</a:t>
                      </a:r>
                      <a:endParaRPr lang="en-US" sz="1200" b="0" i="0" kern="1200" dirty="0">
                        <a:solidFill>
                          <a:schemeClr val="dk1"/>
                        </a:solidFill>
                        <a:effectLst/>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dk1"/>
                          </a:solidFill>
                          <a:effectLst/>
                          <a:latin typeface="Arial" panose="020B0604020202020204" pitchFamily="34" charset="0"/>
                          <a:ea typeface="+mn-ea"/>
                          <a:cs typeface="Arial" panose="020B0604020202020204" pitchFamily="34" charset="0"/>
                        </a:rPr>
                        <a:t>Seker</a:t>
                      </a:r>
                      <a:r>
                        <a:rPr lang="en-US" sz="1200" b="0" i="0" kern="1200" dirty="0" smtClean="0">
                          <a:solidFill>
                            <a:schemeClr val="dk1"/>
                          </a:solidFill>
                          <a:effectLst/>
                          <a:latin typeface="Arial" panose="020B0604020202020204" pitchFamily="34" charset="0"/>
                          <a:ea typeface="+mn-ea"/>
                          <a:cs typeface="Arial" panose="020B0604020202020204" pitchFamily="34" charset="0"/>
                        </a:rPr>
                        <a:t>, </a:t>
                      </a:r>
                      <a:r>
                        <a:rPr lang="en-US" sz="1200" b="0" i="0" kern="1200" dirty="0" err="1" smtClean="0">
                          <a:solidFill>
                            <a:schemeClr val="dk1"/>
                          </a:solidFill>
                          <a:effectLst/>
                          <a:latin typeface="Arial" panose="020B0604020202020204" pitchFamily="34" charset="0"/>
                          <a:ea typeface="+mn-ea"/>
                          <a:cs typeface="Arial" panose="020B0604020202020204" pitchFamily="34" charset="0"/>
                        </a:rPr>
                        <a:t>Barbunya</a:t>
                      </a:r>
                      <a:r>
                        <a:rPr lang="en-US" sz="1200" b="0" i="0" kern="1200" dirty="0" smtClean="0">
                          <a:solidFill>
                            <a:schemeClr val="dk1"/>
                          </a:solidFill>
                          <a:effectLst/>
                          <a:latin typeface="Arial" panose="020B0604020202020204" pitchFamily="34" charset="0"/>
                          <a:ea typeface="+mn-ea"/>
                          <a:cs typeface="Arial" panose="020B0604020202020204" pitchFamily="34" charset="0"/>
                        </a:rPr>
                        <a:t>, Bombay, Cali, </a:t>
                      </a:r>
                      <a:r>
                        <a:rPr lang="en-US" sz="1200" b="0" i="0" kern="1200" dirty="0" err="1" smtClean="0">
                          <a:solidFill>
                            <a:schemeClr val="dk1"/>
                          </a:solidFill>
                          <a:effectLst/>
                          <a:latin typeface="Arial" panose="020B0604020202020204" pitchFamily="34" charset="0"/>
                          <a:ea typeface="+mn-ea"/>
                          <a:cs typeface="Arial" panose="020B0604020202020204" pitchFamily="34" charset="0"/>
                        </a:rPr>
                        <a:t>Dermosan</a:t>
                      </a:r>
                      <a:r>
                        <a:rPr lang="en-US" sz="1200" b="0" i="0" kern="1200" dirty="0" smtClean="0">
                          <a:solidFill>
                            <a:schemeClr val="dk1"/>
                          </a:solidFill>
                          <a:effectLst/>
                          <a:latin typeface="Arial" panose="020B0604020202020204" pitchFamily="34" charset="0"/>
                          <a:ea typeface="+mn-ea"/>
                          <a:cs typeface="Arial" panose="020B0604020202020204" pitchFamily="34" charset="0"/>
                        </a:rPr>
                        <a:t>, </a:t>
                      </a:r>
                      <a:r>
                        <a:rPr lang="en-US" sz="1200" b="0" i="0" kern="1200" dirty="0" err="1" smtClean="0">
                          <a:solidFill>
                            <a:schemeClr val="dk1"/>
                          </a:solidFill>
                          <a:effectLst/>
                          <a:latin typeface="Arial" panose="020B0604020202020204" pitchFamily="34" charset="0"/>
                          <a:ea typeface="+mn-ea"/>
                          <a:cs typeface="Arial" panose="020B0604020202020204" pitchFamily="34" charset="0"/>
                        </a:rPr>
                        <a:t>Horoz</a:t>
                      </a:r>
                      <a:r>
                        <a:rPr lang="en-US" sz="1200" b="0" i="0" kern="1200" dirty="0" smtClean="0">
                          <a:solidFill>
                            <a:schemeClr val="dk1"/>
                          </a:solidFill>
                          <a:effectLst/>
                          <a:latin typeface="Arial" panose="020B0604020202020204" pitchFamily="34" charset="0"/>
                          <a:ea typeface="+mn-ea"/>
                          <a:cs typeface="Arial" panose="020B0604020202020204" pitchFamily="34" charset="0"/>
                        </a:rPr>
                        <a:t> and </a:t>
                      </a:r>
                      <a:r>
                        <a:rPr lang="en-US" sz="1200" b="0" i="0" kern="1200" dirty="0" err="1" smtClean="0">
                          <a:solidFill>
                            <a:schemeClr val="dk1"/>
                          </a:solidFill>
                          <a:effectLst/>
                          <a:latin typeface="Arial" panose="020B0604020202020204" pitchFamily="34" charset="0"/>
                          <a:ea typeface="+mn-ea"/>
                          <a:cs typeface="Arial" panose="020B0604020202020204" pitchFamily="34" charset="0"/>
                        </a:rPr>
                        <a:t>Sira</a:t>
                      </a:r>
                      <a:endParaRPr lang="en-US" sz="1200" b="0" i="0" kern="1200" dirty="0">
                        <a:solidFill>
                          <a:schemeClr val="dk1"/>
                        </a:solidFill>
                        <a:effectLst/>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5851233"/>
                  </a:ext>
                </a:extLst>
              </a:tr>
            </a:tbl>
          </a:graphicData>
        </a:graphic>
      </p:graphicFrame>
    </p:spTree>
    <p:extLst>
      <p:ext uri="{BB962C8B-B14F-4D97-AF65-F5344CB8AC3E}">
        <p14:creationId xmlns:p14="http://schemas.microsoft.com/office/powerpoint/2010/main" val="376041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Dataset Description-Basic Statistics</a:t>
            </a:r>
            <a:endParaRPr lang="en-US" dirty="0"/>
          </a:p>
        </p:txBody>
      </p:sp>
      <p:pic>
        <p:nvPicPr>
          <p:cNvPr id="4" name="Picture 3"/>
          <p:cNvPicPr>
            <a:picLocks noChangeAspect="1"/>
          </p:cNvPicPr>
          <p:nvPr/>
        </p:nvPicPr>
        <p:blipFill>
          <a:blip r:embed="rId2"/>
          <a:stretch>
            <a:fillRect/>
          </a:stretch>
        </p:blipFill>
        <p:spPr>
          <a:xfrm>
            <a:off x="817143" y="849745"/>
            <a:ext cx="10317113" cy="5551055"/>
          </a:xfrm>
          <a:prstGeom prst="rect">
            <a:avLst/>
          </a:prstGeom>
          <a:ln>
            <a:solidFill>
              <a:srgbClr val="00B0F0"/>
            </a:solidFill>
          </a:ln>
        </p:spPr>
      </p:pic>
    </p:spTree>
    <p:extLst>
      <p:ext uri="{BB962C8B-B14F-4D97-AF65-F5344CB8AC3E}">
        <p14:creationId xmlns:p14="http://schemas.microsoft.com/office/powerpoint/2010/main" val="423150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857" y="1948092"/>
            <a:ext cx="10025549" cy="3001098"/>
          </a:xfrm>
        </p:spPr>
        <p:txBody>
          <a:bodyPr>
            <a:normAutofit/>
          </a:bodyPr>
          <a:lstStyle/>
          <a:p>
            <a:pPr marL="0" indent="0" algn="ctr">
              <a:lnSpc>
                <a:spcPct val="200000"/>
              </a:lnSpc>
              <a:buNone/>
            </a:pPr>
            <a:r>
              <a:rPr lang="en-US" sz="4400" dirty="0"/>
              <a:t>2</a:t>
            </a:r>
            <a:r>
              <a:rPr lang="en-US" sz="4400" dirty="0" smtClean="0"/>
              <a:t>. Exploratory Data Analysis </a:t>
            </a:r>
          </a:p>
          <a:p>
            <a:pPr marL="0" indent="0" algn="ctr">
              <a:lnSpc>
                <a:spcPct val="200000"/>
              </a:lnSpc>
              <a:buNone/>
            </a:pPr>
            <a:r>
              <a:rPr lang="en-US" sz="4400" dirty="0" smtClean="0"/>
              <a:t>and Feature Engineering </a:t>
            </a:r>
            <a:endParaRPr lang="en-US" sz="4400" dirty="0"/>
          </a:p>
        </p:txBody>
      </p:sp>
    </p:spTree>
    <p:extLst>
      <p:ext uri="{BB962C8B-B14F-4D97-AF65-F5344CB8AC3E}">
        <p14:creationId xmlns:p14="http://schemas.microsoft.com/office/powerpoint/2010/main" val="187273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dirty="0" smtClean="0"/>
              <a:t>EDA-Checking for Data Types and Missing Values</a:t>
            </a:r>
            <a:endParaRPr lang="en-US" dirty="0"/>
          </a:p>
        </p:txBody>
      </p:sp>
      <p:pic>
        <p:nvPicPr>
          <p:cNvPr id="3" name="Picture 2"/>
          <p:cNvPicPr>
            <a:picLocks noChangeAspect="1"/>
          </p:cNvPicPr>
          <p:nvPr/>
        </p:nvPicPr>
        <p:blipFill>
          <a:blip r:embed="rId2"/>
          <a:stretch>
            <a:fillRect/>
          </a:stretch>
        </p:blipFill>
        <p:spPr>
          <a:xfrm>
            <a:off x="5440218" y="2129937"/>
            <a:ext cx="4200069" cy="4560076"/>
          </a:xfrm>
          <a:prstGeom prst="rect">
            <a:avLst/>
          </a:prstGeom>
          <a:ln>
            <a:solidFill>
              <a:srgbClr val="00B0F0"/>
            </a:solidFill>
          </a:ln>
        </p:spPr>
      </p:pic>
      <p:sp>
        <p:nvSpPr>
          <p:cNvPr id="6" name="Rectangle 5"/>
          <p:cNvSpPr/>
          <p:nvPr/>
        </p:nvSpPr>
        <p:spPr>
          <a:xfrm>
            <a:off x="759113" y="819101"/>
            <a:ext cx="6483927" cy="115467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All features hold numeric values </a:t>
            </a:r>
            <a:r>
              <a:rPr lang="en-US" sz="1600" dirty="0" smtClean="0">
                <a:solidFill>
                  <a:srgbClr val="000000"/>
                </a:solidFill>
                <a:latin typeface="Arial" panose="020B0604020202020204" pitchFamily="34" charset="0"/>
                <a:cs typeface="Arial" panose="020B0604020202020204" pitchFamily="34" charset="0"/>
              </a:rPr>
              <a:t>(</a:t>
            </a:r>
            <a:r>
              <a:rPr lang="en-US" sz="1600" dirty="0">
                <a:solidFill>
                  <a:srgbClr val="000000"/>
                </a:solidFill>
                <a:latin typeface="Arial" panose="020B0604020202020204" pitchFamily="34" charset="0"/>
                <a:cs typeface="Arial" panose="020B0604020202020204" pitchFamily="34" charset="0"/>
              </a:rPr>
              <a:t>both </a:t>
            </a:r>
            <a:r>
              <a:rPr lang="en-US" sz="1600" dirty="0" err="1">
                <a:solidFill>
                  <a:srgbClr val="000000"/>
                </a:solidFill>
                <a:latin typeface="Arial" panose="020B0604020202020204" pitchFamily="34" charset="0"/>
                <a:cs typeface="Arial" panose="020B0604020202020204" pitchFamily="34" charset="0"/>
              </a:rPr>
              <a:t>int</a:t>
            </a:r>
            <a:r>
              <a:rPr lang="en-US" sz="1600" dirty="0">
                <a:solidFill>
                  <a:srgbClr val="000000"/>
                </a:solidFill>
                <a:latin typeface="Arial" panose="020B0604020202020204" pitchFamily="34" charset="0"/>
                <a:cs typeface="Arial" panose="020B0604020202020204" pitchFamily="34" charset="0"/>
              </a:rPr>
              <a:t> and float type), </a:t>
            </a:r>
            <a:r>
              <a:rPr lang="en-US" sz="1600" dirty="0" smtClean="0">
                <a:solidFill>
                  <a:srgbClr val="000000"/>
                </a:solidFill>
                <a:latin typeface="Arial" panose="020B0604020202020204" pitchFamily="34" charset="0"/>
                <a:cs typeface="Arial" panose="020B0604020202020204" pitchFamily="34" charset="0"/>
              </a:rPr>
              <a:t>and </a:t>
            </a:r>
            <a:r>
              <a:rPr lang="en-US" sz="1600" dirty="0">
                <a:solidFill>
                  <a:srgbClr val="000000"/>
                </a:solidFill>
                <a:latin typeface="Arial" panose="020B0604020202020204" pitchFamily="34" charset="0"/>
                <a:cs typeface="Arial" panose="020B0604020202020204" pitchFamily="34" charset="0"/>
              </a:rPr>
              <a:t>the last column is "object" type. </a:t>
            </a:r>
            <a:endParaRPr lang="en-US" sz="1600" dirty="0" smtClean="0">
              <a:solidFill>
                <a:srgbClr val="000000"/>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dirty="0" smtClean="0">
                <a:solidFill>
                  <a:srgbClr val="000000"/>
                </a:solidFill>
                <a:latin typeface="Arial" panose="020B0604020202020204" pitchFamily="34" charset="0"/>
                <a:cs typeface="Arial" panose="020B0604020202020204" pitchFamily="34" charset="0"/>
              </a:rPr>
              <a:t>There </a:t>
            </a:r>
            <a:r>
              <a:rPr lang="en-US" sz="1600" dirty="0">
                <a:solidFill>
                  <a:srgbClr val="000000"/>
                </a:solidFill>
                <a:latin typeface="Arial" panose="020B0604020202020204" pitchFamily="34" charset="0"/>
                <a:cs typeface="Arial" panose="020B0604020202020204" pitchFamily="34" charset="0"/>
              </a:rPr>
              <a:t>are not missing values in the dataset.</a:t>
            </a:r>
            <a:endParaRPr lang="en-US" sz="16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759113" y="2129937"/>
            <a:ext cx="3964709" cy="4552500"/>
          </a:xfrm>
          <a:prstGeom prst="rect">
            <a:avLst/>
          </a:prstGeom>
          <a:ln>
            <a:solidFill>
              <a:srgbClr val="00B0F0"/>
            </a:solidFill>
          </a:ln>
        </p:spPr>
      </p:pic>
    </p:spTree>
    <p:extLst>
      <p:ext uri="{BB962C8B-B14F-4D97-AF65-F5344CB8AC3E}">
        <p14:creationId xmlns:p14="http://schemas.microsoft.com/office/powerpoint/2010/main" val="3081377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2605</TotalTime>
  <Words>1578</Words>
  <Application>Microsoft Office PowerPoint</Application>
  <PresentationFormat>Widescreen</PresentationFormat>
  <Paragraphs>246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Unsupervised Machine Learning:  Clustering Techniques on Dry Bean Dataset</vt:lpstr>
      <vt:lpstr>Contents</vt:lpstr>
      <vt:lpstr>Main Objectives</vt:lpstr>
      <vt:lpstr>PowerPoint Presentation</vt:lpstr>
      <vt:lpstr>Dataset Description</vt:lpstr>
      <vt:lpstr>Dataset Description-Attribute Information</vt:lpstr>
      <vt:lpstr>Dataset Description-Basic Statistics</vt:lpstr>
      <vt:lpstr>PowerPoint Presentation</vt:lpstr>
      <vt:lpstr>EDA-Checking for Data Types and Missing Values</vt:lpstr>
      <vt:lpstr>EDA-Checking for Target Variable</vt:lpstr>
      <vt:lpstr>EDA-Checking Feature Correlations</vt:lpstr>
      <vt:lpstr>EDA-Features Distributions 1</vt:lpstr>
      <vt:lpstr>EDA-Features Distributions 2</vt:lpstr>
      <vt:lpstr>EDA-Checking for Outliers</vt:lpstr>
      <vt:lpstr>EDA-Checking for Skewness</vt:lpstr>
      <vt:lpstr>EDA-Feature Scaling</vt:lpstr>
      <vt:lpstr>PowerPoint Presentation</vt:lpstr>
      <vt:lpstr>Clustering Introduction</vt:lpstr>
      <vt:lpstr>Clustering 1: K-Means Algorithm 1</vt:lpstr>
      <vt:lpstr>Clustering 1: K-Means Algorithm 2</vt:lpstr>
      <vt:lpstr>Clustering 2: Hierarchical Agglomerative Clustering</vt:lpstr>
      <vt:lpstr>Clustering 3: DBSCAN Algorithm 1</vt:lpstr>
      <vt:lpstr>Clustering 3: DBSCAN Algorithm 2</vt:lpstr>
      <vt:lpstr>Clustering 4: MeanShift Algorithm </vt:lpstr>
      <vt:lpstr>Results and 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Regression</dc:title>
  <dc:creator>Nariman Pashayev</dc:creator>
  <cp:lastModifiedBy>Nariman Pashayev</cp:lastModifiedBy>
  <cp:revision>118</cp:revision>
  <dcterms:created xsi:type="dcterms:W3CDTF">2022-05-17T06:26:48Z</dcterms:created>
  <dcterms:modified xsi:type="dcterms:W3CDTF">2022-10-13T07:26:03Z</dcterms:modified>
</cp:coreProperties>
</file>