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slides/slide13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6" r:id="rId1"/>
  </p:sldMasterIdLst>
  <p:notesMasterIdLst>
    <p:notesMasterId r:id="rId2"/>
  </p:notesMasterIdLst>
  <p:sldIdLst>
    <p:sldId id="302" r:id="rId3"/>
    <p:sldId id="303" r:id="rId4"/>
    <p:sldId id="304" r:id="rId5"/>
    <p:sldId id="305" r:id="rId6"/>
    <p:sldId id="306" r:id="rId7"/>
    <p:sldId id="307" r:id="rId8"/>
    <p:sldId id="308" r:id="rId9"/>
    <p:sldId id="309" r:id="rId10"/>
    <p:sldId id="310" r:id="rId11"/>
    <p:sldId id="311" r:id="rId12"/>
    <p:sldId id="313" r:id="rId13"/>
    <p:sldId id="314" r:id="rId14"/>
    <p:sldId id="315" r:id="rId15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 showGuides="1">
      <p:cViewPr varScale="1">
        <p:scale>
          <a:sx n="59" d="100"/>
          <a:sy n="59" d="100"/>
        </p:scale>
        <p:origin x="940" y="52"/>
      </p:cViewPr>
      <p:guideLst>
        <p:guide orient="horz" pos="2874"/>
        <p:guide pos="21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tableStyles" Target="tableStyles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nagarajsuresh\Downloads\employee_data.xlsx" TargetMode="External"/><Relationship Id="rId2" Type="http://schemas.microsoft.com/office/2011/relationships/chartStyle" Target="style1.xml"/><Relationship Id="rId3" Type="http://schemas.microsoft.com/office/2011/relationships/chartColorStyle" Target="colors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[employee_data.xlsx]Sheet2!PivotTable2</c:name>
    <c:fmtId val="-1"/>
  </c:pivotSource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400" b="1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en-US"/>
              <a:t>Employee performance analysis</a:t>
            </a:r>
            <a:endParaRPr lang="en-US" altLang="en-US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128618464375082"/>
          <c:y val="0.314074072131404"/>
          <c:w val="0.637350190965363"/>
          <c:h val="0.45189815106215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[employee_data.xlsx]Sheet2!$B$3:$B$4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[employee_data.xlsx]Sheet2!$B$5:$B$15</c:f>
              <c:numCache>
                <c:formatCode>General</c:formatCode>
                <c:ptCount val="10"/>
                <c:pt idx="0">
                  <c:v>8.0</c:v>
                </c:pt>
                <c:pt idx="1">
                  <c:v>6.0</c:v>
                </c:pt>
                <c:pt idx="2">
                  <c:v>8.0</c:v>
                </c:pt>
                <c:pt idx="3">
                  <c:v>5.0</c:v>
                </c:pt>
                <c:pt idx="4">
                  <c:v>6.0</c:v>
                </c:pt>
                <c:pt idx="5">
                  <c:v>12.0</c:v>
                </c:pt>
                <c:pt idx="6">
                  <c:v>8.0</c:v>
                </c:pt>
                <c:pt idx="7">
                  <c:v>9.0</c:v>
                </c:pt>
                <c:pt idx="8">
                  <c:v>11.0</c:v>
                </c:pt>
                <c:pt idx="9">
                  <c:v>7.0</c:v>
                </c:pt>
              </c:numCache>
            </c:numRef>
          </c:val>
        </c:ser>
        <c:ser>
          <c:idx val="1"/>
          <c:order val="1"/>
          <c:tx>
            <c:strRef>
              <c:f>[employee_data.xlsx]Sheet2!$C$3:$C$4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[employee_data.xlsx]Sheet2!$C$5:$C$15</c:f>
              <c:numCache>
                <c:formatCode>General</c:formatCode>
                <c:ptCount val="10"/>
                <c:pt idx="0">
                  <c:v>15.0</c:v>
                </c:pt>
                <c:pt idx="1">
                  <c:v>8.0</c:v>
                </c:pt>
                <c:pt idx="2">
                  <c:v>13.0</c:v>
                </c:pt>
                <c:pt idx="3">
                  <c:v>12.0</c:v>
                </c:pt>
                <c:pt idx="4">
                  <c:v>7.0</c:v>
                </c:pt>
                <c:pt idx="5">
                  <c:v>14.0</c:v>
                </c:pt>
                <c:pt idx="6">
                  <c:v>16.0</c:v>
                </c:pt>
                <c:pt idx="7">
                  <c:v>15.0</c:v>
                </c:pt>
                <c:pt idx="8">
                  <c:v>13.0</c:v>
                </c:pt>
                <c:pt idx="9">
                  <c:v>10.0</c:v>
                </c:pt>
              </c:numCache>
            </c:numRef>
          </c:val>
        </c:ser>
        <c:ser>
          <c:idx val="2"/>
          <c:order val="2"/>
          <c:tx>
            <c:strRef>
              <c:f>[employee_data.xlsx]Sheet2!$D$3:$D$4</c:f>
              <c:strCache>
                <c:ptCount val="1"/>
                <c:pt idx="0">
                  <c:v>MEDIUM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[employee_data.xlsx]Sheet2!$D$5:$D$15</c:f>
              <c:numCache>
                <c:formatCode>General</c:formatCode>
                <c:ptCount val="10"/>
                <c:pt idx="0">
                  <c:v>29.0</c:v>
                </c:pt>
                <c:pt idx="1">
                  <c:v>21.0</c:v>
                </c:pt>
                <c:pt idx="2">
                  <c:v>25.0</c:v>
                </c:pt>
                <c:pt idx="3">
                  <c:v>20.0</c:v>
                </c:pt>
                <c:pt idx="4">
                  <c:v>20.0</c:v>
                </c:pt>
                <c:pt idx="5">
                  <c:v>26.0</c:v>
                </c:pt>
                <c:pt idx="6">
                  <c:v>26.0</c:v>
                </c:pt>
                <c:pt idx="7">
                  <c:v>29.0</c:v>
                </c:pt>
                <c:pt idx="8">
                  <c:v>26.0</c:v>
                </c:pt>
                <c:pt idx="9">
                  <c:v>23.0</c:v>
                </c:pt>
              </c:numCache>
            </c:numRef>
          </c:val>
        </c:ser>
        <c:ser>
          <c:idx val="3"/>
          <c:order val="3"/>
          <c:tx>
            <c:strRef>
              <c:f>[employee_data.xlsx]Sheet2!$E$3:$E$4</c:f>
              <c:strCache>
                <c:ptCount val="1"/>
                <c:pt idx="0">
                  <c:v>VERYHIGH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[employee_data.xlsx]Sheet2!$E$5:$E$15</c:f>
              <c:numCache>
                <c:formatCode>General</c:formatCode>
                <c:ptCount val="10"/>
                <c:pt idx="0">
                  <c:v>3.0</c:v>
                </c:pt>
                <c:pt idx="1">
                  <c:v>7.0</c:v>
                </c:pt>
                <c:pt idx="2">
                  <c:v>2.0</c:v>
                </c:pt>
                <c:pt idx="3">
                  <c:v>4.0</c:v>
                </c:pt>
                <c:pt idx="4">
                  <c:v>3.0</c:v>
                </c:pt>
                <c:pt idx="5">
                  <c:v>2.0</c:v>
                </c:pt>
                <c:pt idx="6">
                  <c:v>4.0</c:v>
                </c:pt>
                <c:pt idx="7">
                  <c:v>4.0</c:v>
                </c:pt>
                <c:pt idx="8">
                  <c:v>3.0</c:v>
                </c:pt>
                <c:pt idx="9">
                  <c:v>5.0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6"/>
        <c:overlap val="-28"/>
        <c:axId val="355964858"/>
        <c:axId val="132220722"/>
      </c:barChart>
      <c:catAx>
        <c:axId val="35596485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32220722"/>
        <c:crosses val="autoZero"/>
        <c:auto val="1"/>
        <c:lblAlgn val="ctr"/>
        <c:lblOffset val="100"/>
        <c:noMultiLvlLbl val="0"/>
      </c:catAx>
      <c:valAx>
        <c:axId val="13222072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02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35596485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89938100882392"/>
          <c:y val="0.409722222222222"/>
          <c:w val="0.206110891610694"/>
          <c:h val="0.463425925925926"/>
        </c:manualLayout>
      </c:layout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0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noFill/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6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7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</a:fld>
            <a:endParaRPr lang="en-IN"/>
          </a:p>
        </p:txBody>
      </p:sp>
      <p:sp>
        <p:nvSpPr>
          <p:cNvPr id="1048708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9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0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1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8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99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700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1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702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85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86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87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8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689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4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705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3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1066737" y="3124285"/>
            <a:ext cx="8610600" cy="1869441"/>
          </a:xfrm>
          <a:prstGeom prst="rect"/>
          <a:noFill/>
        </p:spPr>
        <p:txBody>
          <a:bodyPr rtlCol="0" wrap="square">
            <a:spAutoFit/>
          </a:bodyPr>
          <a:p>
            <a:r>
              <a:rPr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STUDENT NAME: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altLang="en-IN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altLang="en-IN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IN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altLang="en-IN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altLang="en-IN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IN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altLang="en-IN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altLang="en-IN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IN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IN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altLang="en-IN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REGISTER NO: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31220</a:t>
            </a:r>
            <a:r>
              <a:rPr altLang="en-IN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altLang="en-IN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altLang="en-IN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altLang="en-IN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DEPARTMENT: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B.COM (GENERAL)</a:t>
            </a:r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COLLEGE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altLang="en-IN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altLang="en-IN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IN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altLang="en-IN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IN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IN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altLang="en-IN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altLang="en-IN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altLang="en-IN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altLang="en-IN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altLang="en-IN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altLang="en-IN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altLang="en-IN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IN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altLang="en-IN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altLang="en-IN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IN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IN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altLang="en-IN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altLang="en-IN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altLang="en-IN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IN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IN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altLang="en-IN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altLang="en-IN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IN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altLang="en-IN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altLang="en-IN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altLang="en-IN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altLang="en-IN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altLang="en-IN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altLang="en-IN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8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10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9" name="object 8"/>
          <p:cNvSpPr txBox="1"/>
          <p:nvPr/>
        </p:nvSpPr>
        <p:spPr>
          <a:xfrm>
            <a:off x="739775" y="291147"/>
            <a:ext cx="3303904" cy="75184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800" lang="">
                <a:latin typeface="Times New Roman" panose="02020603050405020304" pitchFamily="18" charset="0"/>
                <a:cs typeface="Times New Roman" panose="02020603050405020304" pitchFamily="18" charset="0"/>
              </a:rPr>
              <a:t>Modelling</a:t>
            </a:r>
            <a:endParaRPr dirty="0" sz="48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80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1" name="Text Box 2"/>
          <p:cNvSpPr txBox="1"/>
          <p:nvPr/>
        </p:nvSpPr>
        <p:spPr>
          <a:xfrm>
            <a:off x="990600" y="1229995"/>
            <a:ext cx="4970145" cy="5057140"/>
          </a:xfrm>
          <a:prstGeom prst="rect"/>
          <a:noFill/>
        </p:spPr>
        <p:txBody>
          <a:bodyPr rtlCol="0" wrap="square">
            <a:noAutofit/>
          </a:bodyPr>
          <a:p>
            <a:r>
              <a:rPr altLang="en-US" b="1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collection:</a:t>
            </a:r>
            <a:endParaRPr altLang="en-US" b="1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1)EDUNET dashboard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b="1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Features collection:</a:t>
            </a:r>
            <a:endParaRPr altLang="en-US" b="1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employee i’d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first name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last name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business unit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employee status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employe type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employee classification type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gender code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score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current eemployee rating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/>
      </p:grpSpPr>
      <p:sp>
        <p:nvSpPr>
          <p:cNvPr id="1048682" name="Title 1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482600"/>
          </a:xfrm>
        </p:spPr>
        <p:txBody>
          <a:bodyPr/>
          <a:p>
            <a:endParaRPr lang="en-US"/>
          </a:p>
        </p:txBody>
      </p:sp>
      <p:sp>
        <p:nvSpPr>
          <p:cNvPr id="1048683" name="Subtitle 2"/>
          <p:cNvSpPr>
            <a:spLocks noGrp="1"/>
          </p:cNvSpPr>
          <p:nvPr>
            <p:ph type="subTitle" idx="4"/>
          </p:nvPr>
        </p:nvSpPr>
        <p:spPr>
          <a:xfrm>
            <a:off x="990600" y="1219200"/>
            <a:ext cx="9535795" cy="4724400"/>
          </a:xfrm>
        </p:spPr>
        <p:txBody>
          <a:bodyPr>
            <a:noAutofit/>
          </a:bodyPr>
          <a:p>
            <a:r>
              <a:rPr altLang="en-US" b="1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 </a:t>
            </a:r>
            <a:endParaRPr altLang="en-US" b="1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filtering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b="1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</a:t>
            </a:r>
            <a:endParaRPr altLang="en-US" b="1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1)</a:t>
            </a:r>
            <a:r>
              <a:rPr dirty="0" sz="240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IFS(Z8&gt;=5,"VERYHIGH",Z8&gt;=4,"HIGH",Z8&gt;=3,"MEDIUM",TRUE,"LOW")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b="1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  <a:endParaRPr altLang="en-US" b="1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pivot table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slicer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chart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91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92" name="Content Placeholder 7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66700"/>
          </a:xfrm>
        </p:spPr>
        <p:txBody>
          <a:bodyPr/>
          <a:p>
            <a:endParaRPr lang="en-US"/>
          </a:p>
        </p:txBody>
      </p:sp>
      <p:sp>
        <p:nvSpPr>
          <p:cNvPr id="104869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94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75184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lang="">
                <a:latin typeface="Times New Roman" panose="02020603050405020304" pitchFamily="18" charset="0"/>
                <a:cs typeface="Times New Roman" panose="02020603050405020304" pitchFamily="18" charset="0"/>
              </a:rPr>
              <a:t>esults</a:t>
            </a:r>
            <a:endParaRPr dirty="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5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12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graphicFrame>
        <p:nvGraphicFramePr>
          <p:cNvPr id="4194304" name="Content Placeholder 1"/>
          <p:cNvGraphicFramePr>
            <a:graphicFrameLocks/>
          </p:cNvGraphicFramePr>
          <p:nvPr>
            <p:ph sz="half" idx="2"/>
          </p:nvPr>
        </p:nvGraphicFramePr>
        <p:xfrm>
          <a:off x="609600" y="1157605"/>
          <a:ext cx="8931275" cy="49637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505"/>
          </a:xfrm>
        </p:spPr>
        <p:txBody>
          <a:bodyPr/>
          <a:p>
            <a:r>
              <a:rPr altLang="en-US" dirty="0" lang="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7" name="Text Box 2"/>
          <p:cNvSpPr txBox="1"/>
          <p:nvPr/>
        </p:nvSpPr>
        <p:spPr>
          <a:xfrm>
            <a:off x="1066800" y="1828800"/>
            <a:ext cx="5271135" cy="3211195"/>
          </a:xfrm>
          <a:prstGeom prst="rect"/>
          <a:noFill/>
        </p:spPr>
        <p:txBody>
          <a:bodyPr rtlCol="0" wrap="square">
            <a:noAutofit/>
          </a:bodyPr>
          <a:p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Employee performance Analysis System is a game-changing solution that transforms the way organizations approach talent management.</a:t>
            </a:r>
            <a:endParaRPr sz="2800"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8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9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1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2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  <a:endParaRPr dirty="0"/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9" name="Text Box 12"/>
          <p:cNvSpPr txBox="1"/>
          <p:nvPr/>
        </p:nvSpPr>
        <p:spPr>
          <a:xfrm>
            <a:off x="1223645" y="1925320"/>
            <a:ext cx="6635750" cy="3515995"/>
          </a:xfrm>
          <a:prstGeom prst="rect"/>
          <a:noFill/>
        </p:spPr>
        <p:txBody>
          <a:bodyPr rtlCol="0" wrap="square">
            <a:noAutofit/>
          </a:bodyPr>
          <a:p>
            <a:r>
              <a:rPr altLang="en-US" sz="2800" lang="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aims to createan Excel-based system for employee performance analysis, providing structured data entry,automated calculations and visual dashboards to streamline performance tracking ,reduce errors and enable dta driven decision making for </a:t>
            </a:r>
            <a:r>
              <a:rPr altLang="en-US" sz="2800" lang="">
                <a:latin typeface="Times New Roman" panose="02020603050405020304" pitchFamily="18" charset="0"/>
                <a:cs typeface="Times New Roman" panose="02020603050405020304" pitchFamily="18" charset="0"/>
              </a:rPr>
              <a:t>management.</a:t>
            </a:r>
            <a:endParaRPr altLang="en-US" sz="28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5" name="TextBox 10"/>
          <p:cNvSpPr txBox="1"/>
          <p:nvPr/>
        </p:nvSpPr>
        <p:spPr>
          <a:xfrm>
            <a:off x="990600" y="2133600"/>
            <a:ext cx="6840855" cy="2264410"/>
          </a:xfrm>
          <a:prstGeom prst="rect"/>
          <a:noFill/>
        </p:spPr>
        <p:txBody>
          <a:bodyPr rtlCol="0" wrap="square">
            <a:noAutofit/>
          </a:bodyPr>
          <a:p>
            <a:pPr algn="just">
              <a:buFont typeface="Arial" panose="020B0604020202020204" pitchFamily="34" charset="0"/>
              <a:buChar char="•"/>
            </a:pPr>
            <a:r>
              <a:rPr dirty="0" sz="24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objective is to develop an Excel-based tool for efficient employee performance analysis, automating calculations, and providing visual dashboards to enable data-driven decision-making and improve productivity.</a:t>
            </a:r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7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8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9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499111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dirty="0" sz="3200" spc="-2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dirty="0" sz="3200" spc="2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 spc="-23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10">
                <a:latin typeface="Times New Roman" panose="02020603050405020304" pitchFamily="18" charset="0"/>
                <a:cs typeface="Times New Roman" panose="02020603050405020304" pitchFamily="18" charset="0"/>
              </a:rPr>
              <a:t>AR</a:t>
            </a:r>
            <a:r>
              <a:rPr dirty="0" sz="3200" spc="15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1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3200" spc="-15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dirty="0" sz="3200" spc="15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2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3200" spc="3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3200" spc="15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dirty="0" sz="3200" spc="-4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3200" spc="-25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3200" spc="-1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3200" spc="5">
                <a:latin typeface="Times New Roman" panose="02020603050405020304" pitchFamily="18" charset="0"/>
                <a:cs typeface="Times New Roman" panose="02020603050405020304" pitchFamily="18" charset="0"/>
              </a:rPr>
              <a:t>S?</a:t>
            </a:r>
            <a:endParaRPr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0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1" name="Text Box 6"/>
          <p:cNvSpPr txBox="1"/>
          <p:nvPr/>
        </p:nvSpPr>
        <p:spPr>
          <a:xfrm>
            <a:off x="3048000" y="1721485"/>
            <a:ext cx="6096000" cy="3291840"/>
          </a:xfrm>
          <a:prstGeom prst="rect"/>
          <a:noFill/>
        </p:spPr>
        <p:txBody>
          <a:bodyPr anchor="t" rtlCol="0" wrap="square">
            <a:spAutoFit/>
          </a:bodyPr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HR Managers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Line Managers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Team Leads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Training and Development Professionals 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Senior Leaders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Employees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5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0546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3200" spc="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LU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32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3200" spc="-34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3200" spc="-5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dirty="0" sz="3200" spc="3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3200" spc="6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295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LU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3200" spc="-6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15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32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 spc="-15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32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32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dirty="0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6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7" name="Text Box 7"/>
          <p:cNvSpPr txBox="1"/>
          <p:nvPr/>
        </p:nvSpPr>
        <p:spPr>
          <a:xfrm>
            <a:off x="3200400" y="2209800"/>
            <a:ext cx="4445000" cy="2113915"/>
          </a:xfrm>
          <a:prstGeom prst="rect"/>
          <a:noFill/>
        </p:spPr>
        <p:txBody>
          <a:bodyPr rtlCol="0" wrap="square">
            <a:noAutofit/>
          </a:bodyPr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 - Missing 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Filter - remove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Formula - performance 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Pivot -summary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Graph- data visualization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505"/>
          </a:xfrm>
        </p:spPr>
        <p:txBody>
          <a:bodyPr/>
          <a:p>
            <a:r>
              <a:rPr dirty="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Dataset </a:t>
            </a:r>
            <a:r>
              <a:rPr dirty="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Description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69" name="Text Box 3"/>
          <p:cNvSpPr txBox="1"/>
          <p:nvPr/>
        </p:nvSpPr>
        <p:spPr>
          <a:xfrm>
            <a:off x="990600" y="1752600"/>
            <a:ext cx="6303645" cy="3291841"/>
          </a:xfrm>
          <a:prstGeom prst="rect"/>
          <a:noFill/>
        </p:spPr>
        <p:txBody>
          <a:bodyPr rtlCol="0" wrap="square">
            <a:spAutoFit/>
          </a:bodyPr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Employee=from naan mudhalvan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26 -features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9- features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Employee id-num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Name-text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Employee type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Gender-male female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Employee rating-num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0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1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2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4" name="object 7"/>
          <p:cNvSpPr txBox="1">
            <a:spLocks noGrp="1"/>
          </p:cNvSpPr>
          <p:nvPr>
            <p:ph type="title"/>
          </p:nvPr>
        </p:nvSpPr>
        <p:spPr>
          <a:xfrm>
            <a:off x="752475" y="686053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5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9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6" name="TextBox 8"/>
          <p:cNvSpPr txBox="1"/>
          <p:nvPr/>
        </p:nvSpPr>
        <p:spPr>
          <a:xfrm>
            <a:off x="598805" y="1676400"/>
            <a:ext cx="8754745" cy="8026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altLang="en-US" b="0" dirty="0" sz="2400" i="0" lang="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 </a:t>
            </a: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=IFS(Z8&gt;=5,"VERYHIGH",Z8&gt;=4,"HIGH",Z8&gt;=3,"MEDIUM",TRUE,"LOW")</a:t>
            </a:r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WPS Presentation</Application>
  <ScaleCrop>0</ScaleCrop>
  <LinksUpToDate>0</LinksUpToDate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nagarajsuresh</cp:lastModifiedBy>
  <dcterms:created xsi:type="dcterms:W3CDTF">2024-03-28T17:07:00Z</dcterms:created>
  <dcterms:modified xsi:type="dcterms:W3CDTF">2024-09-16T08:18:13Z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2024-03-21T11:00:00Z</vt:filetime>
  </property>
  <property fmtid="{D5CDD505-2E9C-101B-9397-08002B2CF9AE}" pid="3" name="LastSaved">
    <vt:filetime>2024-03-29T11:00:00Z</vt:filetime>
  </property>
  <property fmtid="{D5CDD505-2E9C-101B-9397-08002B2CF9AE}" pid="4" name="ICV">
    <vt:lpwstr>f3e83e8acced4c6082055eb75ede0eab</vt:lpwstr>
  </property>
  <property fmtid="{D5CDD505-2E9C-101B-9397-08002B2CF9AE}" pid="5" name="KSOProductBuildVer">
    <vt:lpwstr>1033-12.2.0.17562</vt:lpwstr>
  </property>
</Properties>
</file>