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77" r:id="rId4"/>
    <p:sldId id="278" r:id="rId5"/>
    <p:sldId id="276" r:id="rId6"/>
    <p:sldId id="275" r:id="rId7"/>
    <p:sldId id="282" r:id="rId8"/>
    <p:sldId id="259" r:id="rId9"/>
    <p:sldId id="262" r:id="rId10"/>
    <p:sldId id="280" r:id="rId11"/>
    <p:sldId id="28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75" userDrawn="1">
          <p15:clr>
            <a:srgbClr val="A4A3A4"/>
          </p15:clr>
        </p15:guide>
        <p15:guide id="4" pos="4747" userDrawn="1">
          <p15:clr>
            <a:srgbClr val="A4A3A4"/>
          </p15:clr>
        </p15:guide>
        <p15:guide id="5" pos="2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1" y="57"/>
      </p:cViewPr>
      <p:guideLst>
        <p:guide orient="horz" pos="527"/>
        <p:guide pos="211"/>
        <p:guide pos="75"/>
        <p:guide pos="4747"/>
        <p:guide pos="24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52" d="100"/>
          <a:sy n="152" d="100"/>
        </p:scale>
        <p:origin x="58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6B5D-F0A8-4808-9665-8D2580916035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71D2-25D8-4A30-B354-C38986D79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7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 userDrawn="1"/>
        </p:nvSpPr>
        <p:spPr>
          <a:xfrm>
            <a:off x="0" y="0"/>
            <a:ext cx="12192000" cy="3740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800" dirty="0"/>
          </a:p>
        </p:txBody>
      </p:sp>
      <p:sp>
        <p:nvSpPr>
          <p:cNvPr id="10" name="제목 1"/>
          <p:cNvSpPr txBox="1">
            <a:spLocks/>
          </p:cNvSpPr>
          <p:nvPr userDrawn="1"/>
        </p:nvSpPr>
        <p:spPr>
          <a:xfrm>
            <a:off x="0" y="6797488"/>
            <a:ext cx="12192000" cy="60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800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7817149" y="4741"/>
            <a:ext cx="4374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800" dirty="0" smtClean="0"/>
              <a:t>“Rusted Warfare”</a:t>
            </a:r>
            <a:r>
              <a:rPr lang="ko-KR" altLang="en-US" sz="1800" dirty="0" smtClean="0"/>
              <a:t>을 위한 모드 제작 도구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242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737C6-AD86-4A1B-A255-52270579FCC9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2B7472-88D7-41FF-BF8F-15B5CF093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7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737C6-AD86-4A1B-A255-52270579FCC9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2B7472-88D7-41FF-BF8F-15B5CF093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737C6-AD86-4A1B-A255-52270579FCC9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2B7472-88D7-41FF-BF8F-15B5CF093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44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737C6-AD86-4A1B-A255-52270579FCC9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2B7472-88D7-41FF-BF8F-15B5CF093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1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737C6-AD86-4A1B-A255-52270579FCC9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2B7472-88D7-41FF-BF8F-15B5CF093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4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7737C6-AD86-4A1B-A255-52270579FCC9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2B7472-88D7-41FF-BF8F-15B5CF093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57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017445"/>
            <a:ext cx="12192000" cy="9334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ko-KR" sz="4400" dirty="0" smtClean="0"/>
              <a:t>“Rusted Warfare”</a:t>
            </a:r>
            <a:r>
              <a:rPr lang="ko-KR" altLang="en-US" sz="4400" dirty="0" smtClean="0"/>
              <a:t>을 위한 모드 제작 도구</a:t>
            </a:r>
            <a:endParaRPr lang="ko-KR" altLang="en-US" sz="4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14970"/>
              </p:ext>
            </p:extLst>
          </p:nvPr>
        </p:nvGraphicFramePr>
        <p:xfrm>
          <a:off x="4902941" y="3565168"/>
          <a:ext cx="2115360" cy="136742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57680">
                  <a:extLst>
                    <a:ext uri="{9D8B030D-6E8A-4147-A177-3AD203B41FA5}">
                      <a16:colId xmlns:a16="http://schemas.microsoft.com/office/drawing/2014/main" val="2285956302"/>
                    </a:ext>
                  </a:extLst>
                </a:gridCol>
                <a:gridCol w="1057680">
                  <a:extLst>
                    <a:ext uri="{9D8B030D-6E8A-4147-A177-3AD203B41FA5}">
                      <a16:colId xmlns:a16="http://schemas.microsoft.com/office/drawing/2014/main" val="315126651"/>
                    </a:ext>
                  </a:extLst>
                </a:gridCol>
              </a:tblGrid>
              <a:tr h="255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생성</a:t>
                      </a:r>
                      <a:r>
                        <a:rPr lang="ko-KR" altLang="en-US" sz="1100" baseline="0" dirty="0" smtClean="0"/>
                        <a:t> 날짜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2024.03.14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08314"/>
                  </a:ext>
                </a:extLst>
              </a:tr>
              <a:tr h="277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학번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202210085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10999"/>
                  </a:ext>
                </a:extLst>
              </a:tr>
              <a:tr h="277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학과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aseline="0" dirty="0" smtClean="0"/>
                        <a:t>ICT</a:t>
                      </a:r>
                      <a:r>
                        <a:rPr lang="ko-KR" altLang="en-US" sz="1100" baseline="0" dirty="0" smtClean="0"/>
                        <a:t>융합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086287"/>
                  </a:ext>
                </a:extLst>
              </a:tr>
              <a:tr h="277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 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김태영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086239"/>
                  </a:ext>
                </a:extLst>
              </a:tr>
              <a:tr h="277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버전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467417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0" y="31754"/>
            <a:ext cx="12192000" cy="399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6837320"/>
            <a:ext cx="12192000" cy="3990"/>
          </a:xfrm>
          <a:prstGeom prst="line">
            <a:avLst/>
          </a:prstGeom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5449" y="3502382"/>
            <a:ext cx="5374346" cy="2710052"/>
          </a:xfrm>
          <a:prstGeom prst="roundRect">
            <a:avLst>
              <a:gd name="adj" fmla="val 64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0150" y="1623050"/>
            <a:ext cx="240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BATTLE CRUISER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64" y="3514269"/>
            <a:ext cx="742511" cy="254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 Black" panose="020B0A04020102020204" pitchFamily="34" charset="0"/>
              </a:rPr>
              <a:t>CORE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9118" y="2005374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Description : 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0799" y="2348584"/>
            <a:ext cx="2032182" cy="6879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Very Heavily Armed With Powerful Yamato Cannon. Weak Against Aerial Swarm Rush.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878" y="3898866"/>
            <a:ext cx="774571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Price :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3877" y="4228627"/>
            <a:ext cx="894797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Health :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3877" y="5217370"/>
            <a:ext cx="2040943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Shield Regeneration :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3878" y="4562341"/>
            <a:ext cx="2076209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Health Regeneration :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08985" y="3948899"/>
            <a:ext cx="2424411" cy="172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250000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90087" y="4259245"/>
            <a:ext cx="2424411" cy="172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30000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01340" y="4583996"/>
            <a:ext cx="2424413" cy="172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0.1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790087" y="5238535"/>
            <a:ext cx="2424412" cy="172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3877" y="4896055"/>
            <a:ext cx="859531" cy="2289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Shield :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90087" y="4914509"/>
            <a:ext cx="2424411" cy="1729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ko-KR" alt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31349" y="1668192"/>
            <a:ext cx="2598751" cy="1755694"/>
            <a:chOff x="431349" y="1668192"/>
            <a:chExt cx="2598751" cy="1755694"/>
          </a:xfrm>
        </p:grpSpPr>
        <p:pic>
          <p:nvPicPr>
            <p:cNvPr id="32" name="Picture 4" descr="Starcraft Terran Battlecruiser by voidwar on Deviant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14962" y="1995458"/>
              <a:ext cx="1646653" cy="1210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431349" y="1668192"/>
              <a:ext cx="2598751" cy="1753894"/>
            </a:xfrm>
            <a:prstGeom prst="roundRect">
              <a:avLst>
                <a:gd name="adj" fmla="val 4599"/>
              </a:avLst>
            </a:prstGeom>
            <a:noFill/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7863682" y="2231101"/>
            <a:ext cx="19207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PNG </a:t>
            </a:r>
            <a:r>
              <a:rPr lang="ko-KR" altLang="en-US" sz="1100" dirty="0" err="1" smtClean="0"/>
              <a:t>스프라이트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미리 보기</a:t>
            </a:r>
            <a:endParaRPr lang="en-US" altLang="ko-KR" sz="11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7818882" y="3213302"/>
            <a:ext cx="41062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INI </a:t>
            </a:r>
            <a:r>
              <a:rPr lang="ko-KR" altLang="en-US" sz="1100" dirty="0" smtClean="0"/>
              <a:t>파일의 </a:t>
            </a:r>
            <a:r>
              <a:rPr lang="en-US" altLang="ko-KR" sz="1100" dirty="0" smtClean="0"/>
              <a:t>Section</a:t>
            </a:r>
            <a:r>
              <a:rPr lang="ko-KR" altLang="en-US" sz="1100" dirty="0" smtClean="0"/>
              <a:t>으로 분리</a:t>
            </a:r>
            <a:r>
              <a:rPr lang="en-US" altLang="ko-KR" sz="1100" dirty="0" smtClean="0"/>
              <a:t>: CORE, GRAPHIC, ATTACK…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860474" y="1694866"/>
            <a:ext cx="28179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설명같은 문자열은 텍스트 박스로 입력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윤곽선 없음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빈칸이면 </a:t>
            </a:r>
            <a:r>
              <a:rPr lang="en-US" altLang="ko-KR" sz="1100" dirty="0" smtClean="0"/>
              <a:t>Placeholder </a:t>
            </a:r>
            <a:r>
              <a:rPr lang="ko-KR" altLang="en-US" sz="1100" dirty="0" smtClean="0"/>
              <a:t>배치</a:t>
            </a:r>
            <a:endParaRPr lang="en-US" altLang="ko-KR" sz="11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7826114" y="2631598"/>
            <a:ext cx="40990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숫자는 텍스트 박스에 입력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우측 정렬</a:t>
            </a:r>
            <a:endParaRPr lang="en-US" altLang="ko-KR" sz="1100" dirty="0" smtClean="0"/>
          </a:p>
        </p:txBody>
      </p:sp>
      <p:sp>
        <p:nvSpPr>
          <p:cNvPr id="110" name="직사각형 109"/>
          <p:cNvSpPr/>
          <p:nvPr/>
        </p:nvSpPr>
        <p:spPr>
          <a:xfrm>
            <a:off x="7849824" y="4739379"/>
            <a:ext cx="2245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저장하기 </a:t>
            </a:r>
            <a:r>
              <a:rPr lang="en-US" altLang="ko-KR" sz="1100" dirty="0" smtClean="0"/>
              <a:t>(PNG Type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위치 고정</a:t>
            </a:r>
            <a:endParaRPr lang="en-US" altLang="ko-KR" sz="1100" dirty="0" smtClean="0"/>
          </a:p>
        </p:txBody>
      </p:sp>
      <p:pic>
        <p:nvPicPr>
          <p:cNvPr id="1066" name="Picture 6" descr="저장 - 무료 상호 작용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49" y="1258940"/>
            <a:ext cx="326341" cy="3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>
          <a:xfrm>
            <a:off x="7838822" y="1207850"/>
            <a:ext cx="38671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유닛의 이름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눌러서 수정 가능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윤곽선 없음</a:t>
            </a:r>
            <a:endParaRPr lang="en-US" altLang="ko-KR" sz="1100" dirty="0" smtClean="0"/>
          </a:p>
        </p:txBody>
      </p:sp>
      <p:sp>
        <p:nvSpPr>
          <p:cNvPr id="133" name="직사각형 132"/>
          <p:cNvSpPr/>
          <p:nvPr/>
        </p:nvSpPr>
        <p:spPr>
          <a:xfrm>
            <a:off x="6097571" y="822852"/>
            <a:ext cx="2245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1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7951" y="1143007"/>
            <a:ext cx="7197912" cy="52158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568029" y="1138811"/>
            <a:ext cx="4452637" cy="52158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217137" y="1653421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638686" y="1265493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155988" y="2345391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638686" y="1757218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36453" y="1755985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639367" y="2259568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660009" y="3945645"/>
            <a:ext cx="189622" cy="1762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636492" y="2692017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13068" y="3603218"/>
            <a:ext cx="189622" cy="1904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629261" y="3260738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629260" y="3772079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628036" y="4261300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636492" y="4764258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57002" y="1161531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34293" y="3743825"/>
            <a:ext cx="1356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이전 </a:t>
            </a:r>
            <a:r>
              <a:rPr lang="en-US" altLang="ko-KR" sz="1100" dirty="0" smtClean="0"/>
              <a:t>Section </a:t>
            </a:r>
            <a:r>
              <a:rPr lang="ko-KR" altLang="en-US" sz="1100" dirty="0" smtClean="0"/>
              <a:t>이동</a:t>
            </a:r>
            <a:endParaRPr lang="en-US" altLang="ko-KR" sz="1100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7849824" y="4212284"/>
            <a:ext cx="13560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다음 </a:t>
            </a:r>
            <a:r>
              <a:rPr lang="en-US" altLang="ko-KR" sz="1100" dirty="0" smtClean="0"/>
              <a:t>Section </a:t>
            </a:r>
            <a:r>
              <a:rPr lang="ko-KR" altLang="en-US" sz="1100" dirty="0" smtClean="0"/>
              <a:t>이동</a:t>
            </a:r>
            <a:endParaRPr lang="en-US" altLang="ko-KR" sz="11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1073" y="3147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모드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9631" y="5677796"/>
            <a:ext cx="677108" cy="4546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200" b="1" dirty="0" smtClean="0"/>
              <a:t>…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731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15449" y="3502382"/>
            <a:ext cx="5374346" cy="2710052"/>
          </a:xfrm>
          <a:prstGeom prst="roundRect">
            <a:avLst>
              <a:gd name="adj" fmla="val 643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0150" y="1623050"/>
            <a:ext cx="240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BATTLE CRUISER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9118" y="2005374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ial Black" panose="020B0A04020102020204" pitchFamily="34" charset="0"/>
              </a:rPr>
              <a:t>Description : </a:t>
            </a:r>
            <a:endParaRPr lang="ko-KR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50799" y="2348584"/>
            <a:ext cx="2032182" cy="6879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Very Heavily Armed With Powerful Yamato Cannon. Weak Against Aerial Swarm Rush.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31349" y="1668192"/>
            <a:ext cx="2598751" cy="1755694"/>
            <a:chOff x="431349" y="1668192"/>
            <a:chExt cx="2598751" cy="1755694"/>
          </a:xfrm>
        </p:grpSpPr>
        <p:pic>
          <p:nvPicPr>
            <p:cNvPr id="32" name="Picture 4" descr="Starcraft Terran Battlecruiser by voidwar on DeviantAr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814962" y="1995458"/>
              <a:ext cx="1646653" cy="1210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431349" y="1668192"/>
              <a:ext cx="2598751" cy="1753894"/>
            </a:xfrm>
            <a:prstGeom prst="roundRect">
              <a:avLst>
                <a:gd name="adj" fmla="val 4599"/>
              </a:avLst>
            </a:prstGeom>
            <a:noFill/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66" name="Picture 6" descr="저장 - 무료 상호 작용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49" y="1258940"/>
            <a:ext cx="326341" cy="3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직사각형 132"/>
          <p:cNvSpPr/>
          <p:nvPr/>
        </p:nvSpPr>
        <p:spPr>
          <a:xfrm>
            <a:off x="6097571" y="822852"/>
            <a:ext cx="2245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100" dirty="0" smtClean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7951" y="1143007"/>
            <a:ext cx="7197912" cy="52158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568029" y="1138811"/>
            <a:ext cx="4452637" cy="52158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638686" y="1265493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638686" y="1757218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628036" y="2439923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7628036" y="2876818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073" y="3147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모드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7817658" y="1731585"/>
            <a:ext cx="3263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숫자 입력 대신 버튼으로 </a:t>
            </a:r>
            <a:r>
              <a:rPr lang="en-US" altLang="ko-KR" sz="1100" dirty="0" smtClean="0"/>
              <a:t>Switch:</a:t>
            </a:r>
          </a:p>
          <a:p>
            <a:r>
              <a:rPr lang="en-US" altLang="ko-KR" sz="1100" dirty="0" smtClean="0"/>
              <a:t>VERY FAST, FAST, NORMAL, SLOW, VERY SLOW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786255" y="1241113"/>
            <a:ext cx="32635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버튼의 기본값은 </a:t>
            </a:r>
            <a:r>
              <a:rPr lang="en-US" altLang="ko-KR" sz="1100" dirty="0" smtClean="0"/>
              <a:t>NORMAL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817658" y="2411690"/>
            <a:ext cx="32635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Boolean</a:t>
            </a:r>
            <a:r>
              <a:rPr lang="ko-KR" altLang="en-US" sz="1100" dirty="0" smtClean="0"/>
              <a:t>은 버튼으로 </a:t>
            </a:r>
            <a:r>
              <a:rPr lang="en-US" altLang="ko-KR" sz="1100" dirty="0" smtClean="0"/>
              <a:t>Switch: TRUE, FALSE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786255" y="2850622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유닛 타입은 버튼으로 </a:t>
            </a:r>
            <a:r>
              <a:rPr lang="en-US" altLang="ko-KR" sz="1100" dirty="0" smtClean="0"/>
              <a:t>Switch: LAND, AIR, WATER, HOVER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6039" y="3521373"/>
            <a:ext cx="1343958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rial Black" panose="020B0A04020102020204" pitchFamily="34" charset="0"/>
              </a:rPr>
              <a:t>MOVEMENT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1253" y="3907241"/>
            <a:ext cx="859531" cy="2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Speed :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1252" y="4237002"/>
            <a:ext cx="1989647" cy="2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Speed Acceleration :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51252" y="5225745"/>
            <a:ext cx="1806072" cy="2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Can Slide To Side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: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1253" y="4570716"/>
            <a:ext cx="1245341" cy="2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Turn Speed: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827461" y="3961792"/>
            <a:ext cx="2424411" cy="1902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NORMAL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827462" y="4270419"/>
            <a:ext cx="2424411" cy="1902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SLOW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827462" y="4601497"/>
            <a:ext cx="2424413" cy="1902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SLOW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827462" y="5249709"/>
            <a:ext cx="2424412" cy="1902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TRUE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1252" y="4904430"/>
            <a:ext cx="1854482" cy="2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Turn Acceleration :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27462" y="4925683"/>
            <a:ext cx="2424411" cy="1902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VERY SLOW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1252" y="5554411"/>
            <a:ext cx="1610697" cy="2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Movement Type: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827461" y="5578375"/>
            <a:ext cx="2424413" cy="1902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AIR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716567" y="5518461"/>
            <a:ext cx="189622" cy="1762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716567" y="5196236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732650" y="4233762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47168" y="3900903"/>
            <a:ext cx="189622" cy="19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40899" y="5882643"/>
            <a:ext cx="677108" cy="3664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3200" b="1" dirty="0" smtClean="0"/>
              <a:t>…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72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57142" y="3824613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설계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76341" y="1113371"/>
            <a:ext cx="289374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분석 </a:t>
            </a:r>
            <a:r>
              <a:rPr lang="ko-KR" altLang="en-US" dirty="0">
                <a:latin typeface="+mn-ea"/>
              </a:rPr>
              <a:t>목적 및 방향성</a:t>
            </a:r>
            <a:r>
              <a:rPr lang="en-US" altLang="ko-KR" dirty="0">
                <a:latin typeface="+mn-ea"/>
              </a:rPr>
              <a:t>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Mods </a:t>
            </a:r>
            <a:r>
              <a:rPr lang="ko-KR" altLang="en-US" dirty="0">
                <a:latin typeface="+mn-ea"/>
              </a:rPr>
              <a:t>구성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units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폴더와 유저유닛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유저유닛의 </a:t>
            </a:r>
            <a:r>
              <a:rPr lang="ko-KR" altLang="en-US" dirty="0">
                <a:latin typeface="+mn-ea"/>
              </a:rPr>
              <a:t>항목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16 Sections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964" y="4286278"/>
            <a:ext cx="3017173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모드 </a:t>
            </a:r>
            <a:r>
              <a:rPr lang="ko-KR" altLang="en-US" dirty="0">
                <a:latin typeface="+mn-ea"/>
              </a:rPr>
              <a:t>제작 도구 의 흐름</a:t>
            </a:r>
            <a:r>
              <a:rPr lang="en-US" altLang="ko-KR" dirty="0">
                <a:latin typeface="+mn-ea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메인 화면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모드 수정 화면</a:t>
            </a:r>
            <a:r>
              <a:rPr lang="en-US" altLang="ko-KR" dirty="0">
                <a:latin typeface="+mn-ea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모드 수정 화면</a:t>
            </a:r>
            <a:r>
              <a:rPr lang="en-US" altLang="ko-KR" dirty="0">
                <a:latin typeface="+mn-ea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3016" y="777585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분석</a:t>
            </a:r>
            <a:endParaRPr lang="en-US" altLang="ko-KR" sz="2400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-78740" y="0"/>
            <a:ext cx="5667480" cy="6858000"/>
          </a:xfrm>
          <a:custGeom>
            <a:avLst/>
            <a:gdLst>
              <a:gd name="connsiteX0" fmla="*/ 0 w 5430520"/>
              <a:gd name="connsiteY0" fmla="*/ 0 h 6858000"/>
              <a:gd name="connsiteX1" fmla="*/ 5430520 w 5430520"/>
              <a:gd name="connsiteY1" fmla="*/ 0 h 6858000"/>
              <a:gd name="connsiteX2" fmla="*/ 5430520 w 5430520"/>
              <a:gd name="connsiteY2" fmla="*/ 6858000 h 6858000"/>
              <a:gd name="connsiteX3" fmla="*/ 0 w 5430520"/>
              <a:gd name="connsiteY3" fmla="*/ 6858000 h 6858000"/>
              <a:gd name="connsiteX4" fmla="*/ 0 w 5430520"/>
              <a:gd name="connsiteY4" fmla="*/ 0 h 6858000"/>
              <a:gd name="connsiteX0" fmla="*/ 0 w 5435600"/>
              <a:gd name="connsiteY0" fmla="*/ 0 h 6858000"/>
              <a:gd name="connsiteX1" fmla="*/ 5430520 w 5435600"/>
              <a:gd name="connsiteY1" fmla="*/ 0 h 6858000"/>
              <a:gd name="connsiteX2" fmla="*/ 5435600 w 5435600"/>
              <a:gd name="connsiteY2" fmla="*/ 5080 h 6858000"/>
              <a:gd name="connsiteX3" fmla="*/ 543052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5430520 w 5435600"/>
              <a:gd name="connsiteY1" fmla="*/ 0 h 6858000"/>
              <a:gd name="connsiteX2" fmla="*/ 5435600 w 5435600"/>
              <a:gd name="connsiteY2" fmla="*/ 5080 h 6858000"/>
              <a:gd name="connsiteX3" fmla="*/ 543052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5430520 w 5435600"/>
              <a:gd name="connsiteY1" fmla="*/ 0 h 6858000"/>
              <a:gd name="connsiteX2" fmla="*/ 5435600 w 5435600"/>
              <a:gd name="connsiteY2" fmla="*/ 5080 h 6858000"/>
              <a:gd name="connsiteX3" fmla="*/ 543052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774817"/>
              <a:gd name="connsiteY0" fmla="*/ 0 h 6858000"/>
              <a:gd name="connsiteX1" fmla="*/ 5430520 w 5774817"/>
              <a:gd name="connsiteY1" fmla="*/ 0 h 6858000"/>
              <a:gd name="connsiteX2" fmla="*/ 5435600 w 5774817"/>
              <a:gd name="connsiteY2" fmla="*/ 5080 h 6858000"/>
              <a:gd name="connsiteX3" fmla="*/ 5217160 w 5774817"/>
              <a:gd name="connsiteY3" fmla="*/ 4124960 h 6858000"/>
              <a:gd name="connsiteX4" fmla="*/ 5430520 w 5774817"/>
              <a:gd name="connsiteY4" fmla="*/ 6858000 h 6858000"/>
              <a:gd name="connsiteX5" fmla="*/ 0 w 5774817"/>
              <a:gd name="connsiteY5" fmla="*/ 6858000 h 6858000"/>
              <a:gd name="connsiteX6" fmla="*/ 0 w 5774817"/>
              <a:gd name="connsiteY6" fmla="*/ 0 h 6858000"/>
              <a:gd name="connsiteX0" fmla="*/ 0 w 5667480"/>
              <a:gd name="connsiteY0" fmla="*/ 0 h 6858000"/>
              <a:gd name="connsiteX1" fmla="*/ 5430520 w 5667480"/>
              <a:gd name="connsiteY1" fmla="*/ 0 h 6858000"/>
              <a:gd name="connsiteX2" fmla="*/ 5435600 w 5667480"/>
              <a:gd name="connsiteY2" fmla="*/ 5080 h 6858000"/>
              <a:gd name="connsiteX3" fmla="*/ 4439920 w 5667480"/>
              <a:gd name="connsiteY3" fmla="*/ 4091940 h 6858000"/>
              <a:gd name="connsiteX4" fmla="*/ 5430520 w 5667480"/>
              <a:gd name="connsiteY4" fmla="*/ 6858000 h 6858000"/>
              <a:gd name="connsiteX5" fmla="*/ 0 w 5667480"/>
              <a:gd name="connsiteY5" fmla="*/ 6858000 h 6858000"/>
              <a:gd name="connsiteX6" fmla="*/ 0 w 566748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7480" h="6858000">
                <a:moveTo>
                  <a:pt x="0" y="0"/>
                </a:moveTo>
                <a:lnTo>
                  <a:pt x="5430520" y="0"/>
                </a:lnTo>
                <a:lnTo>
                  <a:pt x="5435600" y="5080"/>
                </a:lnTo>
                <a:cubicBezTo>
                  <a:pt x="5414857" y="828463"/>
                  <a:pt x="4440767" y="2949787"/>
                  <a:pt x="4439920" y="4091940"/>
                </a:cubicBezTo>
                <a:cubicBezTo>
                  <a:pt x="4439073" y="5234093"/>
                  <a:pt x="6314863" y="6538383"/>
                  <a:pt x="543052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1"/>
          <p:cNvSpPr/>
          <p:nvPr/>
        </p:nvSpPr>
        <p:spPr>
          <a:xfrm>
            <a:off x="-78740" y="0"/>
            <a:ext cx="3878844" cy="6858000"/>
          </a:xfrm>
          <a:custGeom>
            <a:avLst/>
            <a:gdLst>
              <a:gd name="connsiteX0" fmla="*/ 0 w 5430520"/>
              <a:gd name="connsiteY0" fmla="*/ 0 h 6858000"/>
              <a:gd name="connsiteX1" fmla="*/ 5430520 w 5430520"/>
              <a:gd name="connsiteY1" fmla="*/ 0 h 6858000"/>
              <a:gd name="connsiteX2" fmla="*/ 5430520 w 5430520"/>
              <a:gd name="connsiteY2" fmla="*/ 6858000 h 6858000"/>
              <a:gd name="connsiteX3" fmla="*/ 0 w 5430520"/>
              <a:gd name="connsiteY3" fmla="*/ 6858000 h 6858000"/>
              <a:gd name="connsiteX4" fmla="*/ 0 w 5430520"/>
              <a:gd name="connsiteY4" fmla="*/ 0 h 6858000"/>
              <a:gd name="connsiteX0" fmla="*/ 0 w 5435600"/>
              <a:gd name="connsiteY0" fmla="*/ 0 h 6858000"/>
              <a:gd name="connsiteX1" fmla="*/ 5430520 w 5435600"/>
              <a:gd name="connsiteY1" fmla="*/ 0 h 6858000"/>
              <a:gd name="connsiteX2" fmla="*/ 5435600 w 5435600"/>
              <a:gd name="connsiteY2" fmla="*/ 5080 h 6858000"/>
              <a:gd name="connsiteX3" fmla="*/ 543052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5430520 w 5435600"/>
              <a:gd name="connsiteY1" fmla="*/ 0 h 6858000"/>
              <a:gd name="connsiteX2" fmla="*/ 5435600 w 5435600"/>
              <a:gd name="connsiteY2" fmla="*/ 5080 h 6858000"/>
              <a:gd name="connsiteX3" fmla="*/ 543052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5430520 w 5435600"/>
              <a:gd name="connsiteY1" fmla="*/ 0 h 6858000"/>
              <a:gd name="connsiteX2" fmla="*/ 5435600 w 5435600"/>
              <a:gd name="connsiteY2" fmla="*/ 5080 h 6858000"/>
              <a:gd name="connsiteX3" fmla="*/ 543052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774817"/>
              <a:gd name="connsiteY0" fmla="*/ 0 h 6858000"/>
              <a:gd name="connsiteX1" fmla="*/ 5430520 w 5774817"/>
              <a:gd name="connsiteY1" fmla="*/ 0 h 6858000"/>
              <a:gd name="connsiteX2" fmla="*/ 5435600 w 5774817"/>
              <a:gd name="connsiteY2" fmla="*/ 5080 h 6858000"/>
              <a:gd name="connsiteX3" fmla="*/ 5217160 w 5774817"/>
              <a:gd name="connsiteY3" fmla="*/ 4124960 h 6858000"/>
              <a:gd name="connsiteX4" fmla="*/ 5430520 w 5774817"/>
              <a:gd name="connsiteY4" fmla="*/ 6858000 h 6858000"/>
              <a:gd name="connsiteX5" fmla="*/ 0 w 5774817"/>
              <a:gd name="connsiteY5" fmla="*/ 6858000 h 6858000"/>
              <a:gd name="connsiteX6" fmla="*/ 0 w 5774817"/>
              <a:gd name="connsiteY6" fmla="*/ 0 h 6858000"/>
              <a:gd name="connsiteX0" fmla="*/ 0 w 5667480"/>
              <a:gd name="connsiteY0" fmla="*/ 0 h 6858000"/>
              <a:gd name="connsiteX1" fmla="*/ 5430520 w 5667480"/>
              <a:gd name="connsiteY1" fmla="*/ 0 h 6858000"/>
              <a:gd name="connsiteX2" fmla="*/ 5435600 w 5667480"/>
              <a:gd name="connsiteY2" fmla="*/ 5080 h 6858000"/>
              <a:gd name="connsiteX3" fmla="*/ 4439920 w 5667480"/>
              <a:gd name="connsiteY3" fmla="*/ 4091940 h 6858000"/>
              <a:gd name="connsiteX4" fmla="*/ 5430520 w 5667480"/>
              <a:gd name="connsiteY4" fmla="*/ 6858000 h 6858000"/>
              <a:gd name="connsiteX5" fmla="*/ 0 w 5667480"/>
              <a:gd name="connsiteY5" fmla="*/ 6858000 h 6858000"/>
              <a:gd name="connsiteX6" fmla="*/ 0 w 566748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7480" h="6858000">
                <a:moveTo>
                  <a:pt x="0" y="0"/>
                </a:moveTo>
                <a:lnTo>
                  <a:pt x="5430520" y="0"/>
                </a:lnTo>
                <a:lnTo>
                  <a:pt x="5435600" y="5080"/>
                </a:lnTo>
                <a:cubicBezTo>
                  <a:pt x="5414857" y="828463"/>
                  <a:pt x="4440767" y="2949787"/>
                  <a:pt x="4439920" y="4091940"/>
                </a:cubicBezTo>
                <a:cubicBezTo>
                  <a:pt x="4439073" y="5234093"/>
                  <a:pt x="6314863" y="6538383"/>
                  <a:pt x="543052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87733" y="1008418"/>
            <a:ext cx="2265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목  차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 smtClean="0"/>
              <a:t>– </a:t>
            </a:r>
            <a:r>
              <a:rPr lang="ko-KR" altLang="en-US" dirty="0"/>
              <a:t>분석목적 및 방향성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2" name="AutoShape 2" descr="Sweaty Gamer Speedrunner (Meme) 10 HOURS - YouTube"/>
          <p:cNvSpPr>
            <a:spLocks noChangeAspect="1" noChangeArrowheads="1"/>
          </p:cNvSpPr>
          <p:nvPr/>
        </p:nvSpPr>
        <p:spPr bwMode="auto">
          <a:xfrm>
            <a:off x="155575" y="-769938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482" y="3586441"/>
            <a:ext cx="3038357" cy="2820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159" y="3586441"/>
            <a:ext cx="2587510" cy="28321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730909" y="3309442"/>
            <a:ext cx="2674323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기존의 모드 편집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메모장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46796" y="3309442"/>
            <a:ext cx="311739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Rusted Warfare </a:t>
            </a:r>
            <a:r>
              <a:rPr lang="ko-KR" altLang="en-US" sz="1200" b="1" dirty="0" smtClean="0"/>
              <a:t>모드 제작 도구</a:t>
            </a:r>
            <a:endParaRPr lang="ko-KR" altLang="en-US" sz="1200" b="1" dirty="0"/>
          </a:p>
        </p:txBody>
      </p:sp>
      <p:pic>
        <p:nvPicPr>
          <p:cNvPr id="1028" name="Picture 4" descr="Sweaty Speedrun Gamer Meme FULL VIDEO (with download link) - YouTub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" t="12453" r="13412" b="12384"/>
          <a:stretch/>
        </p:blipFill>
        <p:spPr bwMode="auto">
          <a:xfrm>
            <a:off x="7640202" y="3332353"/>
            <a:ext cx="744187" cy="55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umbs up kid Brent Rambo from Apple promo video working at Facebook |  news.com.au — Australia's leading news s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668" y="3309442"/>
            <a:ext cx="767847" cy="57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4963" y="597294"/>
            <a:ext cx="66623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“Rusted Warfare”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RTS</a:t>
            </a:r>
            <a:r>
              <a:rPr lang="ko-KR" altLang="en-US" dirty="0" smtClean="0"/>
              <a:t>게임은 유저모드가 하나의 콘텐츠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유저모드는 만들기가 불편함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유저모드 제작 도구를 개발해 모드 제작에 편의성을 제공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892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3" y="1059045"/>
            <a:ext cx="2004848" cy="27000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 smtClean="0"/>
              <a:t>– Mods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2557" y="2721685"/>
            <a:ext cx="2190643" cy="42272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854106" y="2721685"/>
            <a:ext cx="1299532" cy="430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4203366" y="1059045"/>
            <a:ext cx="6603782" cy="4298355"/>
            <a:chOff x="4382270" y="1274184"/>
            <a:chExt cx="7424466" cy="481518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2270" y="1274184"/>
              <a:ext cx="7424466" cy="4815189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493176" y="2933049"/>
              <a:ext cx="2318441" cy="66491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901177" y="3080841"/>
              <a:ext cx="28472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>
                  <a:solidFill>
                    <a:schemeClr val="accent4"/>
                  </a:solidFill>
                  <a:latin typeface="+mn-ea"/>
                </a:rPr>
                <a:t>사용자</a:t>
              </a:r>
              <a:r>
                <a:rPr lang="en-US" altLang="ko-KR" b="1" dirty="0">
                  <a:solidFill>
                    <a:schemeClr val="accent4"/>
                  </a:solidFill>
                  <a:latin typeface="+mn-ea"/>
                </a:rPr>
                <a:t> </a:t>
              </a:r>
              <a:r>
                <a:rPr lang="ko-KR" altLang="en-US" b="1" dirty="0" smtClean="0">
                  <a:solidFill>
                    <a:schemeClr val="accent4"/>
                  </a:solidFill>
                  <a:latin typeface="+mn-ea"/>
                </a:rPr>
                <a:t>생성 </a:t>
              </a:r>
              <a:r>
                <a:rPr lang="en-US" altLang="ko-KR" b="1" dirty="0" smtClean="0">
                  <a:solidFill>
                    <a:schemeClr val="accent4"/>
                  </a:solidFill>
                  <a:latin typeface="+mn-ea"/>
                </a:rPr>
                <a:t>Unit ( . INI )</a:t>
              </a:r>
              <a:endParaRPr lang="ko-KR" altLang="en-US" b="1" dirty="0">
                <a:solidFill>
                  <a:schemeClr val="accent4"/>
                </a:solidFill>
                <a:latin typeface="+mn-ea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852" y="3116585"/>
            <a:ext cx="1718671" cy="312234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1959" y="3759122"/>
            <a:ext cx="2022302" cy="24798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789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A-01-06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01" y="3180824"/>
            <a:ext cx="2165390" cy="205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0"/>
            <a:ext cx="3267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분석 </a:t>
            </a:r>
            <a:r>
              <a:rPr lang="en-US" altLang="ko-KR" dirty="0"/>
              <a:t>- </a:t>
            </a:r>
            <a:r>
              <a:rPr lang="en-US" altLang="ko-KR" dirty="0" smtClean="0"/>
              <a:t>units</a:t>
            </a:r>
            <a:r>
              <a:rPr lang="ko-KR" altLang="en-US" dirty="0" smtClean="0"/>
              <a:t> </a:t>
            </a:r>
            <a:r>
              <a:rPr lang="ko-KR" altLang="en-US" dirty="0"/>
              <a:t>폴더와 유저유닛 </a:t>
            </a: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6735" y="1681501"/>
            <a:ext cx="1642126" cy="4693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Rusted Warfare</a:t>
            </a:r>
            <a:endParaRPr lang="ko-KR" altLang="en-US" sz="14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22938" y="2359443"/>
            <a:ext cx="1357129" cy="3879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mods</a:t>
            </a:r>
            <a:endParaRPr lang="ko-KR" altLang="en-US" sz="14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97798" y="2955920"/>
            <a:ext cx="1357129" cy="3879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units</a:t>
            </a:r>
            <a:endParaRPr lang="ko-KR" altLang="en-US" sz="14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53584" y="3561614"/>
            <a:ext cx="1357129" cy="3879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유저유닛 </a:t>
            </a:r>
            <a:r>
              <a:rPr lang="en-US" altLang="ko-KR" sz="1400" b="1" dirty="0" smtClean="0"/>
              <a:t>#1</a:t>
            </a:r>
            <a:endParaRPr lang="ko-KR" altLang="en-US" sz="14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53584" y="4526816"/>
            <a:ext cx="1357129" cy="3879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유저유닛 </a:t>
            </a:r>
            <a:r>
              <a:rPr lang="en-US" altLang="ko-KR" sz="1400" b="1" dirty="0" smtClean="0"/>
              <a:t>#N</a:t>
            </a:r>
            <a:endParaRPr lang="ko-KR" altLang="en-US" sz="14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932148" y="4035463"/>
            <a:ext cx="0" cy="312543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endCxn id="5" idx="1"/>
          </p:cNvCxnSpPr>
          <p:nvPr/>
        </p:nvCxnSpPr>
        <p:spPr>
          <a:xfrm rot="16200000" flipH="1">
            <a:off x="733814" y="2264283"/>
            <a:ext cx="387926" cy="19032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6" idx="1"/>
          </p:cNvCxnSpPr>
          <p:nvPr/>
        </p:nvCxnSpPr>
        <p:spPr>
          <a:xfrm rot="16200000" flipH="1">
            <a:off x="1118405" y="2870491"/>
            <a:ext cx="402512" cy="15627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2"/>
            <a:endCxn id="7" idx="1"/>
          </p:cNvCxnSpPr>
          <p:nvPr/>
        </p:nvCxnSpPr>
        <p:spPr>
          <a:xfrm rot="16200000" flipH="1">
            <a:off x="2459108" y="2961101"/>
            <a:ext cx="411731" cy="117722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8" idx="1"/>
          </p:cNvCxnSpPr>
          <p:nvPr/>
        </p:nvCxnSpPr>
        <p:spPr>
          <a:xfrm rot="16200000" flipH="1">
            <a:off x="1976507" y="3443702"/>
            <a:ext cx="1376933" cy="117722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42913" y="979250"/>
            <a:ext cx="328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/>
              <a:t>Rusted </a:t>
            </a:r>
            <a:r>
              <a:rPr lang="en-US" altLang="ko-KR" dirty="0" smtClean="0"/>
              <a:t>Warfare” folder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375229" y="3555384"/>
            <a:ext cx="61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.INI</a:t>
            </a:r>
            <a:endParaRPr lang="ko-KR" altLang="en-US" sz="2000" b="1" dirty="0"/>
          </a:p>
        </p:txBody>
      </p:sp>
      <p:sp>
        <p:nvSpPr>
          <p:cNvPr id="27" name="직사각형 26"/>
          <p:cNvSpPr/>
          <p:nvPr/>
        </p:nvSpPr>
        <p:spPr>
          <a:xfrm>
            <a:off x="4375228" y="4583909"/>
            <a:ext cx="6174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.INI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7513538" y="2443107"/>
            <a:ext cx="23911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[section#1]</a:t>
            </a:r>
          </a:p>
          <a:p>
            <a:r>
              <a:rPr lang="en-US" altLang="ko-KR" sz="2000" b="1" dirty="0" smtClean="0"/>
              <a:t>   Key#1 : value#1</a:t>
            </a:r>
          </a:p>
          <a:p>
            <a:r>
              <a:rPr lang="en-US" altLang="ko-KR" sz="2000" b="1" dirty="0" smtClean="0"/>
              <a:t>   Key#2 </a:t>
            </a:r>
            <a:r>
              <a:rPr lang="en-US" altLang="ko-KR" sz="2000" b="1" dirty="0"/>
              <a:t>: </a:t>
            </a:r>
            <a:r>
              <a:rPr lang="en-US" altLang="ko-KR" sz="2000" b="1" dirty="0" smtClean="0"/>
              <a:t>value#2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   Key#n </a:t>
            </a:r>
            <a:r>
              <a:rPr lang="en-US" altLang="ko-KR" sz="2000" b="1" dirty="0"/>
              <a:t>: </a:t>
            </a:r>
            <a:r>
              <a:rPr lang="en-US" altLang="ko-KR" sz="2000" b="1" dirty="0" smtClean="0"/>
              <a:t>value#n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7521282" y="4717238"/>
            <a:ext cx="23911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/>
              <a:t>[section#n]</a:t>
            </a:r>
          </a:p>
          <a:p>
            <a:r>
              <a:rPr lang="en-US" altLang="ko-KR" sz="2000" b="1" dirty="0" smtClean="0"/>
              <a:t>   Key#1 : value#1</a:t>
            </a:r>
          </a:p>
          <a:p>
            <a:r>
              <a:rPr lang="en-US" altLang="ko-KR" sz="2000" b="1" dirty="0" smtClean="0"/>
              <a:t>   Key#2 </a:t>
            </a:r>
            <a:r>
              <a:rPr lang="en-US" altLang="ko-KR" sz="2000" b="1" dirty="0"/>
              <a:t>: </a:t>
            </a:r>
            <a:r>
              <a:rPr lang="en-US" altLang="ko-KR" sz="2000" b="1" dirty="0" smtClean="0"/>
              <a:t>value#2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   Key#n </a:t>
            </a:r>
            <a:r>
              <a:rPr lang="en-US" altLang="ko-KR" sz="2000" b="1" dirty="0"/>
              <a:t>: </a:t>
            </a:r>
            <a:r>
              <a:rPr lang="en-US" altLang="ko-KR" sz="2000" b="1" dirty="0" smtClean="0"/>
              <a:t>value#n</a:t>
            </a:r>
            <a:endParaRPr lang="ko-KR" altLang="en-US" sz="2000" b="1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988972" y="3398264"/>
            <a:ext cx="0" cy="312543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988972" y="5678093"/>
            <a:ext cx="0" cy="312543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716865" y="4248333"/>
            <a:ext cx="0" cy="312543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289577" y="2231705"/>
            <a:ext cx="3011534" cy="4312217"/>
          </a:xfrm>
          <a:prstGeom prst="roundRect">
            <a:avLst>
              <a:gd name="adj" fmla="val 548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289577" y="2034399"/>
            <a:ext cx="3011534" cy="322174"/>
          </a:xfrm>
          <a:prstGeom prst="roundRect">
            <a:avLst>
              <a:gd name="adj" fmla="val 4859"/>
            </a:avLst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7513538" y="1995431"/>
            <a:ext cx="209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유저유닛 </a:t>
            </a:r>
            <a:r>
              <a:rPr lang="en-US" altLang="ko-KR" sz="2000" b="1" dirty="0" smtClean="0"/>
              <a:t>( .INI )</a:t>
            </a:r>
            <a:endParaRPr lang="ko-KR" altLang="en-US" sz="2000" b="1" dirty="0"/>
          </a:p>
        </p:txBody>
      </p:sp>
      <p:pic>
        <p:nvPicPr>
          <p:cNvPr id="40" name="Picture 123" descr="큰화살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69325" y="2067717"/>
            <a:ext cx="2275967" cy="447620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2">
                <a:lumMod val="40000"/>
                <a:lumOff val="6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WordArt 126"/>
          <p:cNvSpPr>
            <a:spLocks noChangeArrowheads="1" noChangeShapeType="1" noTextEdit="1"/>
          </p:cNvSpPr>
          <p:nvPr/>
        </p:nvSpPr>
        <p:spPr bwMode="auto">
          <a:xfrm>
            <a:off x="6418096" y="4120199"/>
            <a:ext cx="412750" cy="4556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ko-KR" altLang="en-US" sz="3600" kern="1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62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792821" y="2018300"/>
            <a:ext cx="5548344" cy="4312217"/>
          </a:xfrm>
          <a:prstGeom prst="roundRect">
            <a:avLst>
              <a:gd name="adj" fmla="val 548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626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유저유닛의 </a:t>
            </a:r>
            <a:r>
              <a:rPr lang="ko-KR" altLang="en-US" dirty="0"/>
              <a:t>항목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92821" y="1820994"/>
            <a:ext cx="5548344" cy="322174"/>
          </a:xfrm>
          <a:prstGeom prst="roundRect">
            <a:avLst>
              <a:gd name="adj" fmla="val 4859"/>
            </a:avLst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1016782" y="1782026"/>
            <a:ext cx="209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유저유닛 </a:t>
            </a:r>
            <a:r>
              <a:rPr lang="en-US" altLang="ko-KR" sz="2000" b="1" dirty="0" smtClean="0"/>
              <a:t>( .INI 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901148" y="2221104"/>
            <a:ext cx="58707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[graphics]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total_frames</a:t>
            </a:r>
            <a:r>
              <a:rPr lang="en-US" altLang="ko-KR" dirty="0">
                <a:latin typeface="Consolas" panose="020B0609020204030204" pitchFamily="49" charset="0"/>
              </a:rPr>
              <a:t>: 1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imageScale: </a:t>
            </a:r>
            <a:r>
              <a:rPr lang="en-US" altLang="ko-KR" dirty="0" smtClean="0">
                <a:latin typeface="Consolas" panose="020B0609020204030204" pitchFamily="49" charset="0"/>
              </a:rPr>
              <a:t>2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image:        battleCruiserGunship.png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image_wreak:  battleCruiserGunshipDead.png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image_turret: NONE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image_shadow</a:t>
            </a:r>
            <a:r>
              <a:rPr lang="en-US" altLang="ko-KR" dirty="0">
                <a:latin typeface="Consolas" panose="020B0609020204030204" pitchFamily="49" charset="0"/>
              </a:rPr>
              <a:t>: AUTO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shadowOffsetX:3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shadowOffsetY:3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dustEffect</a:t>
            </a:r>
            <a:r>
              <a:rPr lang="en-US" altLang="ko-KR" dirty="0">
                <a:latin typeface="Consolas" panose="020B0609020204030204" pitchFamily="49" charset="0"/>
              </a:rPr>
              <a:t>: false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112227" y="5291996"/>
            <a:ext cx="0" cy="678104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67" y="2018300"/>
            <a:ext cx="609600" cy="857250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963772" y="2731285"/>
            <a:ext cx="1951705" cy="42272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884540" y="1555812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imageScale </a:t>
            </a:r>
            <a:r>
              <a:rPr lang="ko-KR" altLang="en-US" dirty="0" smtClean="0">
                <a:latin typeface="Consolas" panose="020B0609020204030204" pitchFamily="49" charset="0"/>
              </a:rPr>
              <a:t>조정</a:t>
            </a:r>
            <a:endParaRPr lang="ko-KR" altLang="en-US" dirty="0"/>
          </a:p>
        </p:txBody>
      </p:sp>
      <p:sp>
        <p:nvSpPr>
          <p:cNvPr id="51" name="아래쪽 화살표 50"/>
          <p:cNvSpPr/>
          <p:nvPr/>
        </p:nvSpPr>
        <p:spPr>
          <a:xfrm rot="18924542">
            <a:off x="8889235" y="2834424"/>
            <a:ext cx="322369" cy="51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293401" y="2262259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default size 1</a:t>
            </a:r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77" y="2863225"/>
            <a:ext cx="1083193" cy="1523240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7700307" y="412718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imageScale: </a:t>
            </a:r>
            <a:r>
              <a:rPr lang="en-US" altLang="ko-KR" dirty="0" smtClean="0">
                <a:latin typeface="Consolas" panose="020B0609020204030204" pitchFamily="49" charset="0"/>
              </a:rPr>
              <a:t>2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649429" y="2017054"/>
            <a:ext cx="3648049" cy="2548315"/>
          </a:xfrm>
          <a:prstGeom prst="roundRect">
            <a:avLst>
              <a:gd name="adj" fmla="val 11467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꺾인 연결선 61"/>
          <p:cNvCxnSpPr>
            <a:stCxn id="43" idx="3"/>
            <a:endCxn id="60" idx="1"/>
          </p:cNvCxnSpPr>
          <p:nvPr/>
        </p:nvCxnSpPr>
        <p:spPr>
          <a:xfrm>
            <a:off x="2915477" y="2942649"/>
            <a:ext cx="4733952" cy="348563"/>
          </a:xfrm>
          <a:prstGeom prst="bentConnector3">
            <a:avLst>
              <a:gd name="adj1" fmla="val 83733"/>
            </a:avLst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81942" y="1023625"/>
            <a:ext cx="529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/>
              <a:t>Rusted </a:t>
            </a:r>
            <a:r>
              <a:rPr lang="en-US" altLang="ko-KR" dirty="0" smtClean="0"/>
              <a:t>Warfare” 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Units </a:t>
            </a:r>
            <a:r>
              <a:rPr lang="ko-KR" altLang="en-US" dirty="0" smtClean="0"/>
              <a:t>은 조정이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0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분석 </a:t>
            </a:r>
            <a:r>
              <a:rPr lang="en-US" altLang="ko-KR" dirty="0" smtClean="0"/>
              <a:t>– 16 Sections 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39094" y="950594"/>
            <a:ext cx="5239115" cy="5493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canBuild_NAME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graphics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turret_NAME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solidFill>
                  <a:schemeClr val="accent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rojectile_NAME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movement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nsolas" panose="020B0609020204030204" pitchFamily="49" charset="0"/>
                <a:cs typeface="Arial" panose="020B0604020202020204" pitchFamily="34" charset="0"/>
              </a:rPr>
              <a:t>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Consolas" panose="020B0609020204030204" pitchFamily="49" charset="0"/>
                <a:cs typeface="Arial" panose="020B0604020202020204" pitchFamily="34" charset="0"/>
              </a:rPr>
              <a:t>eg_#/arm_#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nsolas" panose="020B0609020204030204" pitchFamily="49" charset="0"/>
                <a:cs typeface="Arial" panose="020B0604020202020204" pitchFamily="34" charset="0"/>
              </a:rPr>
              <a:t>attachment_NAME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nsolas" panose="020B0609020204030204" pitchFamily="49" charset="0"/>
                <a:cs typeface="Arial" panose="020B0604020202020204" pitchFamily="34" charset="0"/>
              </a:rPr>
              <a:t>effect_NAME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nsolas" panose="020B0609020204030204" pitchFamily="49" charset="0"/>
                <a:cs typeface="Arial" panose="020B0604020202020204" pitchFamily="34" charset="0"/>
              </a:rPr>
              <a:t>animation_NAME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nsolas" panose="020B0609020204030204" pitchFamily="49" charset="0"/>
                <a:cs typeface="Arial" panose="020B0604020202020204" pitchFamily="34" charset="0"/>
              </a:rPr>
              <a:t>action_NAME/</a:t>
            </a:r>
            <a:r>
              <a:rPr lang="en-US" altLang="ko-KR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hiddenAction_NAME</a:t>
            </a:r>
            <a:endParaRPr lang="en-US" altLang="ko-KR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8302" y="1059869"/>
            <a:ext cx="2120933" cy="1384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모든 유닛 필수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6"/>
                </a:solidFill>
              </a:rPr>
              <a:t>Builder</a:t>
            </a:r>
            <a:r>
              <a:rPr lang="ko-KR" altLang="en-US" sz="1400" dirty="0" smtClean="0">
                <a:solidFill>
                  <a:schemeClr val="accent6"/>
                </a:solidFill>
              </a:rPr>
              <a:t>일 경우 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4"/>
                </a:solidFill>
              </a:rPr>
              <a:t>공격 가능 경우 필수</a:t>
            </a:r>
            <a:endParaRPr lang="en-US" altLang="ko-KR" sz="1400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5"/>
                </a:solidFill>
              </a:rPr>
              <a:t>이동 가능 경우 필수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39094" y="628420"/>
            <a:ext cx="5239115" cy="322174"/>
          </a:xfrm>
          <a:prstGeom prst="roundRect">
            <a:avLst>
              <a:gd name="adj" fmla="val 4859"/>
            </a:avLst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유저유닛 </a:t>
            </a:r>
            <a:r>
              <a:rPr lang="en-US" altLang="ko-KR" sz="1400" b="1" dirty="0" smtClean="0"/>
              <a:t>.INI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16</a:t>
            </a:r>
            <a:r>
              <a:rPr lang="ko-KR" altLang="en-US" sz="1400" b="1" dirty="0" smtClean="0"/>
              <a:t>가지 </a:t>
            </a:r>
            <a:r>
              <a:rPr lang="en-US" altLang="ko-KR" sz="1400" b="1" dirty="0" smtClean="0"/>
              <a:t>Section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152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392572" y="2928961"/>
            <a:ext cx="1545096" cy="623777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시작</a:t>
            </a:r>
            <a:endParaRPr lang="ko-KR" altLang="en-US" sz="1400" b="1" dirty="0"/>
          </a:p>
        </p:txBody>
      </p:sp>
      <p:cxnSp>
        <p:nvCxnSpPr>
          <p:cNvPr id="6" name="직선 화살표 연결선 5"/>
          <p:cNvCxnSpPr>
            <a:stCxn id="4" idx="3"/>
            <a:endCxn id="21" idx="1"/>
          </p:cNvCxnSpPr>
          <p:nvPr/>
        </p:nvCxnSpPr>
        <p:spPr>
          <a:xfrm flipV="1">
            <a:off x="2937668" y="1997838"/>
            <a:ext cx="701911" cy="124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3"/>
            <a:endCxn id="20" idx="1"/>
          </p:cNvCxnSpPr>
          <p:nvPr/>
        </p:nvCxnSpPr>
        <p:spPr>
          <a:xfrm>
            <a:off x="2937668" y="3240850"/>
            <a:ext cx="636103" cy="1440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6529115" y="1780659"/>
            <a:ext cx="1645921" cy="4693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Mod Editor</a:t>
            </a:r>
            <a:endParaRPr lang="ko-KR" altLang="en-US" sz="1400" b="1" dirty="0"/>
          </a:p>
        </p:txBody>
      </p:sp>
      <p:cxnSp>
        <p:nvCxnSpPr>
          <p:cNvPr id="28" name="직선 화살표 연결선 27"/>
          <p:cNvCxnSpPr>
            <a:stCxn id="21" idx="3"/>
            <a:endCxn id="24" idx="1"/>
          </p:cNvCxnSpPr>
          <p:nvPr/>
        </p:nvCxnSpPr>
        <p:spPr>
          <a:xfrm>
            <a:off x="4915949" y="1997838"/>
            <a:ext cx="1613166" cy="1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8683" y="2505930"/>
            <a:ext cx="1938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유저가 </a:t>
            </a:r>
            <a:r>
              <a:rPr lang="en-US" altLang="ko-KR" sz="1050" dirty="0" smtClean="0"/>
              <a:t>INI</a:t>
            </a:r>
            <a:r>
              <a:rPr lang="ko-KR" altLang="en-US" sz="1050" dirty="0" smtClean="0"/>
              <a:t>파일을 저장소에서</a:t>
            </a:r>
            <a:endParaRPr lang="en-US" altLang="ko-KR" sz="1050" dirty="0" smtClean="0"/>
          </a:p>
          <a:p>
            <a:r>
              <a:rPr lang="ko-KR" altLang="en-US" sz="1050" dirty="0" smtClean="0"/>
              <a:t>가져오도록 함</a:t>
            </a:r>
            <a:endParaRPr lang="ko-KR" altLang="en-US" sz="1050" dirty="0"/>
          </a:p>
        </p:txBody>
      </p:sp>
      <p:cxnSp>
        <p:nvCxnSpPr>
          <p:cNvPr id="46" name="직선 화살표 연결선 45"/>
          <p:cNvCxnSpPr>
            <a:stCxn id="24" idx="3"/>
            <a:endCxn id="76" idx="1"/>
          </p:cNvCxnSpPr>
          <p:nvPr/>
        </p:nvCxnSpPr>
        <p:spPr>
          <a:xfrm>
            <a:off x="8175036" y="2015355"/>
            <a:ext cx="561964" cy="129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32" idx="3"/>
            <a:endCxn id="76" idx="1"/>
          </p:cNvCxnSpPr>
          <p:nvPr/>
        </p:nvCxnSpPr>
        <p:spPr>
          <a:xfrm flipV="1">
            <a:off x="8175036" y="3312708"/>
            <a:ext cx="561964" cy="136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8737000" y="3072677"/>
            <a:ext cx="1645921" cy="480061"/>
          </a:xfrm>
          <a:prstGeom prst="round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644107" y="2326197"/>
            <a:ext cx="20227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New Items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Items Character Custom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-31757" y="0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모드 제작 도구 의 흐름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73771" y="4338545"/>
            <a:ext cx="1328829" cy="68646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Make New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39579" y="1671925"/>
            <a:ext cx="1276370" cy="65182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Edit</a:t>
            </a:r>
          </a:p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Old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9971" y="2060709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Units </a:t>
            </a:r>
            <a:r>
              <a:rPr lang="ko-KR" altLang="en-US" sz="1050" dirty="0" smtClean="0"/>
              <a:t>폴더선택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6948759" y="1499694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수정모드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529115" y="4447079"/>
            <a:ext cx="1645921" cy="4693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Mod Editor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>
            <a:stCxn id="20" idx="3"/>
            <a:endCxn id="32" idx="1"/>
          </p:cNvCxnSpPr>
          <p:nvPr/>
        </p:nvCxnSpPr>
        <p:spPr>
          <a:xfrm flipV="1">
            <a:off x="4902600" y="4681775"/>
            <a:ext cx="16265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70675" y="4726433"/>
            <a:ext cx="15584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Default Templete </a:t>
            </a:r>
            <a:r>
              <a:rPr lang="ko-KR" altLang="en-US" sz="1050" dirty="0" smtClean="0"/>
              <a:t>제공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6823811" y="4193163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[</a:t>
            </a:r>
            <a:r>
              <a:rPr lang="ko-KR" altLang="en-US" sz="1050" dirty="0" smtClean="0"/>
              <a:t>신규생성모드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576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45603" y="2252035"/>
            <a:ext cx="2582607" cy="1761875"/>
            <a:chOff x="4779816" y="1884478"/>
            <a:chExt cx="2636043" cy="1779534"/>
          </a:xfrm>
        </p:grpSpPr>
        <p:pic>
          <p:nvPicPr>
            <p:cNvPr id="1026" name="Picture 2" descr="Rusted Warfare - RTS (App 647960) · SteamD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28146" r="19188" b="26788"/>
            <a:stretch/>
          </p:blipFill>
          <p:spPr bwMode="auto">
            <a:xfrm>
              <a:off x="4937649" y="2675842"/>
              <a:ext cx="2314828" cy="988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779816" y="1884478"/>
              <a:ext cx="2636043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 smtClean="0">
                  <a:latin typeface="Arial Black" panose="020B0A04020102020204" pitchFamily="34" charset="0"/>
                </a:rPr>
                <a:t>Mod Maker</a:t>
              </a:r>
              <a:endParaRPr lang="ko-KR" altLang="en-US" sz="3200" b="1" dirty="0">
                <a:latin typeface="Arial Black" panose="020B0A040201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45205" y="2342536"/>
              <a:ext cx="505267" cy="3693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for</a:t>
              </a:r>
              <a:endParaRPr lang="ko-KR" altLang="en-US" b="1" dirty="0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2501918" y="4471456"/>
            <a:ext cx="2866990" cy="43256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Arial Black" panose="020B0A04020102020204" pitchFamily="34" charset="0"/>
              </a:rPr>
              <a:t>Let’s Get Started!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02960" y="1262147"/>
            <a:ext cx="38390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Arial Black" panose="020B0A04020102020204" pitchFamily="34" charset="0"/>
              </a:rPr>
              <a:t>Let’s Get Started! : </a:t>
            </a:r>
            <a:r>
              <a:rPr lang="ko-KR" altLang="en-US" sz="1400" b="1" dirty="0" smtClean="0">
                <a:latin typeface="Arial Black" panose="020B0A04020102020204" pitchFamily="34" charset="0"/>
              </a:rPr>
              <a:t>모드편집기로 넘어감</a:t>
            </a:r>
            <a:r>
              <a:rPr lang="en-US" altLang="ko-KR" sz="1400" b="1" dirty="0" smtClean="0">
                <a:latin typeface="Arial Black" panose="020B0A040201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7951" y="1143007"/>
            <a:ext cx="7197912" cy="52158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568029" y="1138811"/>
            <a:ext cx="4452637" cy="52158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75" y="4741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19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539</Words>
  <Application>Microsoft Office PowerPoint</Application>
  <PresentationFormat>와이드스크린</PresentationFormat>
  <Paragraphs>176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맑은 고딕</vt:lpstr>
      <vt:lpstr>Arial</vt:lpstr>
      <vt:lpstr>Arial Black</vt:lpstr>
      <vt:lpstr>Consolas</vt:lpstr>
      <vt:lpstr>Office 테마</vt:lpstr>
      <vt:lpstr>“Rusted Warfare”을 위한 모드 제작 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Rusted Warfare을 위한 Mod Maker</dc:title>
  <dc:creator>204-25</dc:creator>
  <cp:lastModifiedBy>김태영</cp:lastModifiedBy>
  <cp:revision>104</cp:revision>
  <dcterms:created xsi:type="dcterms:W3CDTF">2024-03-14T03:30:25Z</dcterms:created>
  <dcterms:modified xsi:type="dcterms:W3CDTF">2024-06-13T04:16:41Z</dcterms:modified>
</cp:coreProperties>
</file>