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619" r:id="rId3"/>
    <p:sldId id="614" r:id="rId4"/>
    <p:sldId id="615" r:id="rId5"/>
    <p:sldId id="387" r:id="rId6"/>
    <p:sldId id="618" r:id="rId7"/>
    <p:sldId id="621" r:id="rId8"/>
    <p:sldId id="620" r:id="rId9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8"/>
    <p:restoredTop sz="93941" autoAdjust="0"/>
  </p:normalViewPr>
  <p:slideViewPr>
    <p:cSldViewPr snapToGrid="0" snapToObjects="1">
      <p:cViewPr varScale="1">
        <p:scale>
          <a:sx n="118" d="100"/>
          <a:sy n="118" d="100"/>
        </p:scale>
        <p:origin x="215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75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6833" cy="464185"/>
          </a:xfrm>
          <a:prstGeom prst="rect">
            <a:avLst/>
          </a:prstGeom>
        </p:spPr>
        <p:txBody>
          <a:bodyPr vert="horz" lIns="92515" tIns="46257" rIns="92515" bIns="4625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1" y="1"/>
            <a:ext cx="3026833" cy="464185"/>
          </a:xfrm>
          <a:prstGeom prst="rect">
            <a:avLst/>
          </a:prstGeom>
        </p:spPr>
        <p:txBody>
          <a:bodyPr vert="horz" lIns="92515" tIns="46257" rIns="92515" bIns="46257" rtlCol="0"/>
          <a:lstStyle>
            <a:lvl1pPr algn="r">
              <a:defRPr sz="1200"/>
            </a:lvl1pPr>
          </a:lstStyle>
          <a:p>
            <a:fld id="{1A208D3E-7743-204F-A449-FE9F597FCE02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3738"/>
            <a:ext cx="4641850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15" tIns="46257" rIns="92515" bIns="4625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1" y="4409759"/>
            <a:ext cx="5588000" cy="4177665"/>
          </a:xfrm>
          <a:prstGeom prst="rect">
            <a:avLst/>
          </a:prstGeom>
        </p:spPr>
        <p:txBody>
          <a:bodyPr vert="horz" lIns="92515" tIns="46257" rIns="92515" bIns="4625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515" tIns="46257" rIns="92515" bIns="4625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2515" tIns="46257" rIns="92515" bIns="46257" rtlCol="0" anchor="b"/>
          <a:lstStyle>
            <a:lvl1pPr algn="r">
              <a:defRPr sz="1200"/>
            </a:lvl1pPr>
          </a:lstStyle>
          <a:p>
            <a:fld id="{5415AFA8-A6CC-654F-8B0D-015A6303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2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5AFA8-A6CC-654F-8B0D-015A6303F8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0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915335" y="2914151"/>
            <a:ext cx="7524221" cy="43018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6452" y="3493463"/>
            <a:ext cx="7498993" cy="12357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Name(s) of Presenter(s), Directorate/Division and Date</a:t>
            </a:r>
          </a:p>
        </p:txBody>
      </p:sp>
      <p:pic>
        <p:nvPicPr>
          <p:cNvPr id="6" name="Picture 5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085" y="1739899"/>
            <a:ext cx="2027724" cy="11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7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" y="2995083"/>
            <a:ext cx="9144000" cy="86783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177356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119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9397" y="2740308"/>
            <a:ext cx="2525207" cy="13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1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4129" y="5561964"/>
            <a:ext cx="2027724" cy="1106031"/>
          </a:xfrm>
          <a:prstGeom prst="rect">
            <a:avLst/>
          </a:prstGeom>
        </p:spPr>
      </p:pic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455990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198" y="5141017"/>
            <a:ext cx="7524221" cy="4301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8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0315" y="5619689"/>
            <a:ext cx="7498993" cy="80443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Name(s) of Presenter(s), Directorate/Division and Date</a:t>
            </a:r>
          </a:p>
        </p:txBody>
      </p:sp>
    </p:spTree>
    <p:extLst>
      <p:ext uri="{BB962C8B-B14F-4D97-AF65-F5344CB8AC3E}">
        <p14:creationId xmlns:p14="http://schemas.microsoft.com/office/powerpoint/2010/main" val="71875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add Mission or Project Name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1360714" y="1360714"/>
            <a:ext cx="6694715" cy="353785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Mission logo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7201" y="5033130"/>
            <a:ext cx="8229599" cy="1588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1129394" y="5202463"/>
            <a:ext cx="2127250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NASA, JPL or other partner logo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3624037" y="5202463"/>
            <a:ext cx="2127250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NASA, JPL or other partner logo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118680" y="5202463"/>
            <a:ext cx="2127250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NASA, JPL or other partner logo</a:t>
            </a:r>
          </a:p>
        </p:txBody>
      </p:sp>
      <p:pic>
        <p:nvPicPr>
          <p:cNvPr id="21" name="Picture 20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3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476963"/>
            <a:ext cx="8248650" cy="4815887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Name of presentation or other info goes here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4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678362" y="1476963"/>
            <a:ext cx="4008438" cy="4815887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54025" y="1476375"/>
            <a:ext cx="4023901" cy="481647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Name of presentation or other info goes here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3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0" y="1476375"/>
            <a:ext cx="9144000" cy="4816474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2" name="Picture 11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5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476374"/>
            <a:ext cx="9144000" cy="4816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1249363" y="2594882"/>
            <a:ext cx="6905851" cy="2603046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2" name="Picture 11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11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3" r:id="rId3"/>
    <p:sldLayoutId id="2147483658" r:id="rId4"/>
    <p:sldLayoutId id="2147483649" r:id="rId5"/>
    <p:sldLayoutId id="2147483651" r:id="rId6"/>
    <p:sldLayoutId id="2147483698" r:id="rId7"/>
    <p:sldLayoutId id="2147483701" r:id="rId8"/>
    <p:sldLayoutId id="2147483700" r:id="rId9"/>
    <p:sldLayoutId id="2147483697" r:id="rId10"/>
    <p:sldLayoutId id="2147483655" r:id="rId11"/>
    <p:sldLayoutId id="2147483696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355087" y="2218496"/>
            <a:ext cx="7524221" cy="1556845"/>
          </a:xfrm>
        </p:spPr>
        <p:txBody>
          <a:bodyPr/>
          <a:lstStyle/>
          <a:p>
            <a:r>
              <a:rPr lang="en-US" dirty="0"/>
              <a:t>973 MMR November 2020</a:t>
            </a:r>
          </a:p>
          <a:p>
            <a:endParaRPr lang="en-US" dirty="0"/>
          </a:p>
          <a:p>
            <a:r>
              <a:rPr lang="en-US" dirty="0"/>
              <a:t>&lt;Program Name&gt;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80315" y="4202453"/>
            <a:ext cx="7498993" cy="804438"/>
          </a:xfrm>
        </p:spPr>
        <p:txBody>
          <a:bodyPr/>
          <a:lstStyle/>
          <a:p>
            <a:r>
              <a:rPr lang="en-US" sz="1800" dirty="0"/>
              <a:t>&lt;Task or Area Name&gt;</a:t>
            </a:r>
          </a:p>
          <a:p>
            <a:endParaRPr lang="en-US" sz="1800" dirty="0"/>
          </a:p>
          <a:p>
            <a:r>
              <a:rPr lang="en-US" sz="1800" dirty="0"/>
              <a:t>Author(s)</a:t>
            </a:r>
          </a:p>
          <a:p>
            <a:endParaRPr lang="en-US" sz="1800" dirty="0"/>
          </a:p>
          <a:p>
            <a:r>
              <a:rPr lang="en-US" sz="1800" dirty="0"/>
              <a:t>Date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4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&lt;Task or Area Title&gt;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</p:spPr>
        <p:txBody>
          <a:bodyPr/>
          <a:lstStyle/>
          <a:p>
            <a:fld id="{1BB0B505-5A34-8746-A5A9-793D5E51FFC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BF1C2-589B-9C4A-B3F5-D29A0CCA5089}"/>
              </a:ext>
            </a:extLst>
          </p:cNvPr>
          <p:cNvSpPr txBox="1"/>
          <p:nvPr/>
        </p:nvSpPr>
        <p:spPr>
          <a:xfrm>
            <a:off x="1317171" y="1839686"/>
            <a:ext cx="5814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format adopted by your project or program</a:t>
            </a:r>
          </a:p>
          <a:p>
            <a:r>
              <a:rPr lang="en-US" dirty="0"/>
              <a:t>Note on the chart a description of schedule variances 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5CC021D-4E00-4C40-B028-C3DBA75DB826}"/>
              </a:ext>
            </a:extLst>
          </p:cNvPr>
          <p:cNvSpPr txBox="1">
            <a:spLocks/>
          </p:cNvSpPr>
          <p:nvPr/>
        </p:nvSpPr>
        <p:spPr>
          <a:xfrm>
            <a:off x="474135" y="53368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Variance Explanations</a:t>
            </a:r>
          </a:p>
        </p:txBody>
      </p:sp>
    </p:spTree>
    <p:extLst>
      <p:ext uri="{BB962C8B-B14F-4D97-AF65-F5344CB8AC3E}">
        <p14:creationId xmlns:p14="http://schemas.microsoft.com/office/powerpoint/2010/main" val="318210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Accomplishments Summary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&lt;Task or Area Title&gt;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1476963"/>
            <a:ext cx="8248650" cy="4815887"/>
          </a:xfrm>
        </p:spPr>
        <p:txBody>
          <a:bodyPr/>
          <a:lstStyle/>
          <a:p>
            <a:pPr>
              <a:lnSpc>
                <a:spcPct val="87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1800" b="1" dirty="0">
                <a:solidFill>
                  <a:srgbClr val="00279F"/>
                </a:solidFill>
                <a:latin typeface="Arial" charset="0"/>
              </a:rPr>
              <a:t>Task Name if more than one task</a:t>
            </a:r>
          </a:p>
          <a:p>
            <a:pPr lvl="1">
              <a:lnSpc>
                <a:spcPct val="87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1800" dirty="0">
                <a:latin typeface="Arial" charset="0"/>
              </a:rPr>
              <a:t>Succinct summary statements of accomplishments for this period suitable for management.  Also explain significance of the accomplishment.</a:t>
            </a:r>
            <a:endParaRPr lang="en-US" sz="1600" dirty="0">
              <a:latin typeface="Arial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</p:spPr>
        <p:txBody>
          <a:bodyPr/>
          <a:lstStyle/>
          <a:p>
            <a:fld id="{1BB0B505-5A34-8746-A5A9-793D5E51FFC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7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Accomplishment Details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&lt;Task or Area Title&gt;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1367097"/>
            <a:ext cx="8248650" cy="4815887"/>
          </a:xfrm>
        </p:spPr>
        <p:txBody>
          <a:bodyPr/>
          <a:lstStyle/>
          <a:p>
            <a:pPr>
              <a:lnSpc>
                <a:spcPct val="87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1800" b="1" dirty="0">
                <a:solidFill>
                  <a:srgbClr val="00279F"/>
                </a:solidFill>
                <a:latin typeface="Arial" charset="0"/>
              </a:rPr>
              <a:t>Task name (continued)</a:t>
            </a:r>
          </a:p>
          <a:p>
            <a:pPr lvl="1">
              <a:lnSpc>
                <a:spcPct val="87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1800" dirty="0">
                <a:latin typeface="Arial" charset="0"/>
              </a:rPr>
              <a:t>More detailed technical explanation – graphical results encouraged (see example below)</a:t>
            </a:r>
          </a:p>
          <a:p>
            <a:pPr lvl="2">
              <a:lnSpc>
                <a:spcPct val="87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1400" dirty="0">
                <a:latin typeface="Arial" charset="0"/>
              </a:rPr>
              <a:t>Explain significance of graphic elements</a:t>
            </a:r>
          </a:p>
          <a:p>
            <a:pPr lvl="2">
              <a:lnSpc>
                <a:spcPct val="87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1400" dirty="0">
                <a:latin typeface="Arial" charset="0"/>
              </a:rPr>
              <a:t>Use as many pages as needed</a:t>
            </a:r>
          </a:p>
          <a:p>
            <a:pPr>
              <a:lnSpc>
                <a:spcPct val="87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US" sz="1800" b="1" dirty="0">
              <a:solidFill>
                <a:srgbClr val="00279F"/>
              </a:solidFill>
              <a:latin typeface="Arial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</p:spPr>
        <p:txBody>
          <a:bodyPr/>
          <a:lstStyle/>
          <a:p>
            <a:fld id="{1BB0B505-5A34-8746-A5A9-793D5E51FFCB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2623ECC-AEBB-4146-A58E-841A4C32C869}"/>
              </a:ext>
            </a:extLst>
          </p:cNvPr>
          <p:cNvGrpSpPr/>
          <p:nvPr/>
        </p:nvGrpSpPr>
        <p:grpSpPr>
          <a:xfrm>
            <a:off x="9525" y="2710741"/>
            <a:ext cx="9144000" cy="3949284"/>
            <a:chOff x="0" y="2404327"/>
            <a:chExt cx="9144000" cy="394928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B41B73C-2740-7D43-B824-7FEAD62D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039615"/>
              <a:ext cx="9144000" cy="2677400"/>
            </a:xfrm>
            <a:prstGeom prst="rect">
              <a:avLst/>
            </a:prstGeom>
          </p:spPr>
        </p:pic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C6F48C96-9716-E841-800E-84AD20A1B36D}"/>
                </a:ext>
              </a:extLst>
            </p:cNvPr>
            <p:cNvSpPr/>
            <p:nvPr/>
          </p:nvSpPr>
          <p:spPr>
            <a:xfrm rot="5400000">
              <a:off x="844134" y="1909234"/>
              <a:ext cx="278192" cy="1928360"/>
            </a:xfrm>
            <a:prstGeom prst="leftBrac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B4F5BFC5-5B2B-094B-89A5-E8ECB48E2497}"/>
                </a:ext>
              </a:extLst>
            </p:cNvPr>
            <p:cNvSpPr/>
            <p:nvPr/>
          </p:nvSpPr>
          <p:spPr>
            <a:xfrm rot="5400000">
              <a:off x="5397084" y="-718189"/>
              <a:ext cx="278192" cy="7177540"/>
            </a:xfrm>
            <a:prstGeom prst="leftBrac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CD6FF2-5BAE-FB4D-A0BF-3062192FBDFE}"/>
                </a:ext>
              </a:extLst>
            </p:cNvPr>
            <p:cNvSpPr txBox="1"/>
            <p:nvPr/>
          </p:nvSpPr>
          <p:spPr>
            <a:xfrm>
              <a:off x="178490" y="2404327"/>
              <a:ext cx="1609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Trajectory graphic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8F479E-5387-E740-833E-3EFA4CF347C6}"/>
                </a:ext>
              </a:extLst>
            </p:cNvPr>
            <p:cNvSpPr txBox="1"/>
            <p:nvPr/>
          </p:nvSpPr>
          <p:spPr>
            <a:xfrm>
              <a:off x="4191420" y="2407655"/>
              <a:ext cx="2689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Tabular summary of maneuvers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25DA9C-2BFA-3D46-9BFE-3AE7B4478ABD}"/>
                </a:ext>
              </a:extLst>
            </p:cNvPr>
            <p:cNvSpPr txBox="1"/>
            <p:nvPr/>
          </p:nvSpPr>
          <p:spPr>
            <a:xfrm>
              <a:off x="1947410" y="5659764"/>
              <a:ext cx="13525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Maneuver name &amp; epoch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214924-BF46-5B40-BC0D-520B8A3C2FEC}"/>
                </a:ext>
              </a:extLst>
            </p:cNvPr>
            <p:cNvSpPr txBox="1"/>
            <p:nvPr/>
          </p:nvSpPr>
          <p:spPr>
            <a:xfrm>
              <a:off x="3973286" y="5610545"/>
              <a:ext cx="968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∆V bar chart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5BBC68-AA28-B04B-96C8-8215B1E8F409}"/>
                </a:ext>
              </a:extLst>
            </p:cNvPr>
            <p:cNvSpPr txBox="1"/>
            <p:nvPr/>
          </p:nvSpPr>
          <p:spPr>
            <a:xfrm>
              <a:off x="5203144" y="5614947"/>
              <a:ext cx="11364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∆V histogram glyph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059D38-68D5-A244-9E88-D756E05D43E4}"/>
                </a:ext>
              </a:extLst>
            </p:cNvPr>
            <p:cNvSpPr txBox="1"/>
            <p:nvPr/>
          </p:nvSpPr>
          <p:spPr>
            <a:xfrm>
              <a:off x="6777717" y="5650406"/>
              <a:ext cx="20179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∆V percentile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538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Infusion Status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&lt;Task or Area 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Only list new infusion items each month, not a running total of infusion activities.  OK to say “continuing to work with” or something similar.</a:t>
            </a: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B0B505-5A34-8746-A5A9-793D5E51FFC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3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Plans for Next Month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&lt;Task or Area 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87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1800" b="1" dirty="0">
                <a:solidFill>
                  <a:srgbClr val="00279F"/>
                </a:solidFill>
                <a:latin typeface="Arial" charset="0"/>
              </a:rPr>
              <a:t>Task Name if more than one task</a:t>
            </a:r>
          </a:p>
          <a:p>
            <a:pPr lvl="1">
              <a:lnSpc>
                <a:spcPct val="87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1800" dirty="0">
                <a:latin typeface="Arial" charset="0"/>
              </a:rPr>
              <a:t>Succinct summary statements of planned accomplishments for the next reporting period.</a:t>
            </a:r>
            <a:endParaRPr lang="en-US" sz="1600" dirty="0"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B0B505-5A34-8746-A5A9-793D5E51FFC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8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Issues and Concerns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&lt;Task or Area 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87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1800" b="1" dirty="0">
                <a:solidFill>
                  <a:srgbClr val="00279F"/>
                </a:solidFill>
                <a:latin typeface="Arial" charset="0"/>
              </a:rPr>
              <a:t>Task Name if more than one task</a:t>
            </a:r>
          </a:p>
          <a:p>
            <a:pPr lvl="1">
              <a:lnSpc>
                <a:spcPct val="87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1800" dirty="0">
                <a:latin typeface="Arial" charset="0"/>
              </a:rPr>
              <a:t>Technical and programmatic items should be listed here that have not been previously reported and addressed.</a:t>
            </a:r>
            <a:endParaRPr lang="en-US" sz="1600" dirty="0"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B0B505-5A34-8746-A5A9-793D5E51FFC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7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Financial Status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&lt;Task or Area Title&gt;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57200" y="1476964"/>
            <a:ext cx="8248650" cy="1607480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Use whatever format is provided to you by your project.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Note on the chart reasons for financial variances.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B0B505-5A34-8746-A5A9-793D5E51FFC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365AE14-45B6-0E41-83F3-4E0A8005E84A}"/>
              </a:ext>
            </a:extLst>
          </p:cNvPr>
          <p:cNvSpPr txBox="1">
            <a:spLocks/>
          </p:cNvSpPr>
          <p:nvPr/>
        </p:nvSpPr>
        <p:spPr>
          <a:xfrm>
            <a:off x="474135" y="5482910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Variance Explanations</a:t>
            </a:r>
          </a:p>
        </p:txBody>
      </p:sp>
    </p:spTree>
    <p:extLst>
      <p:ext uri="{BB962C8B-B14F-4D97-AF65-F5344CB8AC3E}">
        <p14:creationId xmlns:p14="http://schemas.microsoft.com/office/powerpoint/2010/main" val="15972060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JPL Colors - Feb2015">
      <a:dk1>
        <a:srgbClr val="000000"/>
      </a:dk1>
      <a:lt1>
        <a:srgbClr val="FFFFFF"/>
      </a:lt1>
      <a:dk2>
        <a:srgbClr val="D0D3D4"/>
      </a:dk2>
      <a:lt2>
        <a:srgbClr val="75787B"/>
      </a:lt2>
      <a:accent1>
        <a:srgbClr val="32373B"/>
      </a:accent1>
      <a:accent2>
        <a:srgbClr val="EE2737"/>
      </a:accent2>
      <a:accent3>
        <a:srgbClr val="BA0C2F"/>
      </a:accent3>
      <a:accent4>
        <a:srgbClr val="410706"/>
      </a:accent4>
      <a:accent5>
        <a:srgbClr val="6083AA"/>
      </a:accent5>
      <a:accent6>
        <a:srgbClr val="FFFFFF"/>
      </a:accent6>
      <a:hlink>
        <a:srgbClr val="BA0C2F"/>
      </a:hlink>
      <a:folHlink>
        <a:srgbClr val="BA0C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3625</TotalTime>
  <Words>277</Words>
  <Application>Microsoft Macintosh PowerPoint</Application>
  <PresentationFormat>On-screen Show (4:3)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Default Theme</vt:lpstr>
      <vt:lpstr>PowerPoint Presentation</vt:lpstr>
      <vt:lpstr>&lt;Task or Area Title&gt;</vt:lpstr>
      <vt:lpstr>&lt;Task or Area Title&gt;</vt:lpstr>
      <vt:lpstr>&lt;Task or Area Title&gt;</vt:lpstr>
      <vt:lpstr>&lt;Task or Area Title&gt;</vt:lpstr>
      <vt:lpstr>&lt;Task or Area Title&gt;</vt:lpstr>
      <vt:lpstr>&lt;Task or Area Title&gt;</vt:lpstr>
      <vt:lpstr>&lt;Task or Area Title&gt;</vt:lpstr>
    </vt:vector>
  </TitlesOfParts>
  <Company>Jet Propulsion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E. Jay Wyatt</dc:creator>
  <cp:lastModifiedBy>Microsoft Office User</cp:lastModifiedBy>
  <cp:revision>365</cp:revision>
  <cp:lastPrinted>2019-12-09T21:14:30Z</cp:lastPrinted>
  <dcterms:created xsi:type="dcterms:W3CDTF">2015-05-18T19:57:09Z</dcterms:created>
  <dcterms:modified xsi:type="dcterms:W3CDTF">2020-11-03T18:11:06Z</dcterms:modified>
</cp:coreProperties>
</file>