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500" r:id="rId3"/>
    <p:sldId id="503" r:id="rId4"/>
    <p:sldId id="501" r:id="rId5"/>
    <p:sldId id="504" r:id="rId6"/>
    <p:sldId id="387" r:id="rId7"/>
    <p:sldId id="502" r:id="rId8"/>
    <p:sldId id="476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8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21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/>
          <a:lstStyle>
            <a:lvl1pPr algn="r">
              <a:defRPr sz="1200"/>
            </a:lvl1pPr>
          </a:lstStyle>
          <a:p>
            <a:fld id="{1A208D3E-7743-204F-A449-FE9F597FCE02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5325"/>
            <a:ext cx="4651375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8" rIns="92738" bIns="463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2"/>
            <a:ext cx="5608320" cy="4183380"/>
          </a:xfrm>
          <a:prstGeom prst="rect">
            <a:avLst/>
          </a:prstGeom>
        </p:spPr>
        <p:txBody>
          <a:bodyPr vert="horz" lIns="92738" tIns="46368" rIns="92738" bIns="463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 anchor="b"/>
          <a:lstStyle>
            <a:lvl1pPr algn="r">
              <a:defRPr sz="1200"/>
            </a:lvl1pPr>
          </a:lstStyle>
          <a:p>
            <a:fld id="{5415AFA8-A6CC-654F-8B0D-015A6303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15335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6452" y="3493463"/>
            <a:ext cx="7498993" cy="12357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085" y="1739899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9144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77356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1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97" y="2740308"/>
            <a:ext cx="2525207" cy="13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4129" y="5561964"/>
            <a:ext cx="2027724" cy="1106031"/>
          </a:xfrm>
          <a:prstGeom prst="rect">
            <a:avLst/>
          </a:prstGeom>
        </p:spPr>
      </p:pic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5599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198" y="5141017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0315" y="5619689"/>
            <a:ext cx="7498993" cy="8044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</p:spTree>
    <p:extLst>
      <p:ext uri="{BB962C8B-B14F-4D97-AF65-F5344CB8AC3E}">
        <p14:creationId xmlns:p14="http://schemas.microsoft.com/office/powerpoint/2010/main" val="7187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add Mission or Project Name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360714" y="1360714"/>
            <a:ext cx="6694715" cy="353785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Mission logo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1" y="5033130"/>
            <a:ext cx="8229599" cy="1588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1129394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3624037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118680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pic>
        <p:nvPicPr>
          <p:cNvPr id="21" name="Picture 20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Name of presentation or other info goes here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78362" y="1476963"/>
            <a:ext cx="4008438" cy="4815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54025" y="1476375"/>
            <a:ext cx="4023901" cy="48164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Name of presentation or other info goes here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76375"/>
            <a:ext cx="9144000" cy="4816474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476374"/>
            <a:ext cx="9144000" cy="481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249363" y="2594882"/>
            <a:ext cx="6905851" cy="2603046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3" r:id="rId3"/>
    <p:sldLayoutId id="2147483658" r:id="rId4"/>
    <p:sldLayoutId id="2147483649" r:id="rId5"/>
    <p:sldLayoutId id="2147483651" r:id="rId6"/>
    <p:sldLayoutId id="2147483698" r:id="rId7"/>
    <p:sldLayoutId id="2147483701" r:id="rId8"/>
    <p:sldLayoutId id="2147483700" r:id="rId9"/>
    <p:sldLayoutId id="2147483697" r:id="rId10"/>
    <p:sldLayoutId id="2147483655" r:id="rId11"/>
    <p:sldLayoutId id="2147483696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355087" y="2552604"/>
            <a:ext cx="7524221" cy="1556845"/>
          </a:xfrm>
        </p:spPr>
        <p:txBody>
          <a:bodyPr/>
          <a:lstStyle/>
          <a:p>
            <a:r>
              <a:rPr lang="en-US" dirty="0"/>
              <a:t>Instrument Data Processing</a:t>
            </a:r>
          </a:p>
          <a:p>
            <a:r>
              <a:rPr lang="en-US" dirty="0"/>
              <a:t>MMR March 2020</a:t>
            </a:r>
          </a:p>
          <a:p>
            <a:r>
              <a:rPr lang="en-US" dirty="0"/>
              <a:t>AMMOS Technology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0315" y="4202453"/>
            <a:ext cx="7498993" cy="804438"/>
          </a:xfrm>
        </p:spPr>
        <p:txBody>
          <a:bodyPr/>
          <a:lstStyle/>
          <a:p>
            <a:r>
              <a:rPr lang="en-US" sz="1800" dirty="0"/>
              <a:t>Jack </a:t>
            </a:r>
            <a:r>
              <a:rPr lang="en-US" sz="1800" dirty="0" err="1"/>
              <a:t>Lightholder</a:t>
            </a:r>
            <a:endParaRPr lang="en-US" sz="18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5" name="Picture 9" descr="Cover P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0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Data Processing (CODEX)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</p:spPr>
        <p:txBody>
          <a:bodyPr/>
          <a:lstStyle/>
          <a:p>
            <a:r>
              <a:rPr lang="en-US" dirty="0"/>
              <a:t>3/10/20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78039E-8841-5D47-BCBA-D12FA3B67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18712"/>
              </p:ext>
            </p:extLst>
          </p:nvPr>
        </p:nvGraphicFramePr>
        <p:xfrm>
          <a:off x="77926" y="1419524"/>
          <a:ext cx="8984973" cy="489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70769298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486572642"/>
                    </a:ext>
                  </a:extLst>
                </a:gridCol>
                <a:gridCol w="964095">
                  <a:extLst>
                    <a:ext uri="{9D8B030D-6E8A-4147-A177-3AD203B41FA5}">
                      <a16:colId xmlns:a16="http://schemas.microsoft.com/office/drawing/2014/main" val="3925706117"/>
                    </a:ext>
                  </a:extLst>
                </a:gridCol>
                <a:gridCol w="3190461">
                  <a:extLst>
                    <a:ext uri="{9D8B030D-6E8A-4147-A177-3AD203B41FA5}">
                      <a16:colId xmlns:a16="http://schemas.microsoft.com/office/drawing/2014/main" val="1043458251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435999507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397210528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4038064832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421687368"/>
                    </a:ext>
                  </a:extLst>
                </a:gridCol>
                <a:gridCol w="775251">
                  <a:extLst>
                    <a:ext uri="{9D8B030D-6E8A-4147-A177-3AD203B41FA5}">
                      <a16:colId xmlns:a16="http://schemas.microsoft.com/office/drawing/2014/main" val="2510132158"/>
                    </a:ext>
                  </a:extLst>
                </a:gridCol>
              </a:tblGrid>
              <a:tr h="37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549250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CODEX - Complex Data Explorer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9/25/20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612315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and Implement "Data Quality Scan" User Interface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12/31/19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720467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Feature Bar Extension to Support Multiple Interaction Windows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1/2/20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2/28/20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7106217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 Server Data Reader Capabilities to for Additional Data Types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3/2/20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4/15/20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5411157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 Runtime Prediction Model to Support Features/Samples in Calculation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4/16/20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5/15/20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6419595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and Implement "Model Training" User Interface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5/18/20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6/15/20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26983"/>
                  </a:ext>
                </a:extLst>
              </a:tr>
              <a:tr h="450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Enable Session Saving / Loading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6/16/20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7/31/20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7606330"/>
                  </a:ext>
                </a:extLst>
              </a:tr>
              <a:tr h="37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Data / Code / Selection / Feature Export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8/3/20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8/25/20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2134938"/>
                  </a:ext>
                </a:extLst>
              </a:tr>
              <a:tr h="37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Advanced User Guidance Through Dynamic Error Reporting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8/26/20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9/25/20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410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6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Data Normalization / Standardization Implemented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</p:spPr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35A71-A188-A047-9FD1-B037D9017561}"/>
              </a:ext>
            </a:extLst>
          </p:cNvPr>
          <p:cNvSpPr txBox="1"/>
          <p:nvPr/>
        </p:nvSpPr>
        <p:spPr>
          <a:xfrm>
            <a:off x="474136" y="1272293"/>
            <a:ext cx="37878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page allowing users to explore normalization and standardization on a per-feature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all features to be normalized, standardized, or a per-feature mixture.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Histograms provide intuitive user guidance to how the distribution of their data will be adjusted with each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new features for use on other pages and in downstream workflows.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70194-43FE-7549-B001-DAD894B4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92" y="1272294"/>
            <a:ext cx="4447888" cy="52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6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Peak Detection Page Implemented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</p:spPr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BA452-55C6-EE46-8777-9954AF1AFDEE}"/>
              </a:ext>
            </a:extLst>
          </p:cNvPr>
          <p:cNvSpPr txBox="1"/>
          <p:nvPr/>
        </p:nvSpPr>
        <p:spPr>
          <a:xfrm>
            <a:off x="454026" y="1226879"/>
            <a:ext cx="34724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users to load in a feature and explore different algorithms for detecting peaks.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locations can be saved for downstream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Pre-computation allows for rapid exploration with the hyperparameters to determine the correct peak detection strategy for the users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Hover-over guidance helps users understand how each hyperparameter impacts their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450D3-8EE7-454D-8DAA-1C2741EC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24" y="1370097"/>
            <a:ext cx="5157895" cy="50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Regression Algorithm Page Implemented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</p:spPr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35A71-A188-A047-9FD1-B037D9017561}"/>
              </a:ext>
            </a:extLst>
          </p:cNvPr>
          <p:cNvSpPr txBox="1"/>
          <p:nvPr/>
        </p:nvSpPr>
        <p:spPr>
          <a:xfrm>
            <a:off x="0" y="1272293"/>
            <a:ext cx="39717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users to select a set of features and hold one out as a regression target.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regression models can be explored to determine the correct algorithm and hyperparameters for the users 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importance dropdowns allow the user to gain further insight into which features are most important for predicting their regression target.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Hyperparameters can be quickly modified to explore sensitivity and tuning relevance for the users application.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9CC65-45AE-2B48-AA56-21D34BDCE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60" b="10327"/>
          <a:stretch/>
        </p:blipFill>
        <p:spPr>
          <a:xfrm>
            <a:off x="4025462" y="1353250"/>
            <a:ext cx="4996275" cy="49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0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Infusion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MAIA Mission Integration Conversations</a:t>
            </a:r>
          </a:p>
          <a:p>
            <a:pPr lvl="1"/>
            <a:r>
              <a:rPr lang="en-US" sz="1700" dirty="0"/>
              <a:t>Initial meeting with science data systems and instrument data systems team leads.</a:t>
            </a:r>
          </a:p>
          <a:p>
            <a:pPr lvl="1"/>
            <a:r>
              <a:rPr lang="en-US" sz="1700" dirty="0"/>
              <a:t>Provided access to CODEX for the team to explore</a:t>
            </a:r>
          </a:p>
          <a:p>
            <a:pPr lvl="1"/>
            <a:r>
              <a:rPr lang="en-US" sz="1700" dirty="0"/>
              <a:t>Planning another demonstration of the tool for the larger team</a:t>
            </a:r>
          </a:p>
          <a:p>
            <a:pPr lvl="1"/>
            <a:endParaRPr lang="en-US" sz="1700" dirty="0"/>
          </a:p>
          <a:p>
            <a:r>
              <a:rPr lang="en-US" sz="1700" dirty="0"/>
              <a:t>Planning demonstration day with section 398 science data system and instrument data system groups to get user feedback.</a:t>
            </a:r>
          </a:p>
          <a:p>
            <a:pPr lvl="1"/>
            <a:r>
              <a:rPr lang="en-US" sz="1700" dirty="0"/>
              <a:t>Workshop where users bring their own data to use in CODEX </a:t>
            </a:r>
          </a:p>
          <a:p>
            <a:pPr lvl="1"/>
            <a:r>
              <a:rPr lang="en-US" sz="1700" dirty="0"/>
              <a:t>Design feedback for team on how users use the tool and features they desire.</a:t>
            </a:r>
          </a:p>
          <a:p>
            <a:pPr lvl="1"/>
            <a:endParaRPr lang="en-US" sz="1700" dirty="0"/>
          </a:p>
          <a:p>
            <a:r>
              <a:rPr lang="en-US" sz="1700" dirty="0"/>
              <a:t>Presented at GSAW 2020</a:t>
            </a:r>
          </a:p>
          <a:p>
            <a:pPr lvl="1"/>
            <a:r>
              <a:rPr lang="en-US" sz="1700" dirty="0"/>
              <a:t>Multiple people interested in utilizing CODEX outside of JPL.</a:t>
            </a:r>
          </a:p>
          <a:p>
            <a:pPr lvl="1"/>
            <a:r>
              <a:rPr lang="en-US" sz="1700" dirty="0"/>
              <a:t>Open sourced to leverage this growing user community.</a:t>
            </a:r>
          </a:p>
          <a:p>
            <a:pPr lvl="1"/>
            <a:endParaRPr lang="en-US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Plans for Next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6088" y="1676988"/>
            <a:ext cx="6549072" cy="4815887"/>
          </a:xfrm>
        </p:spPr>
        <p:txBody>
          <a:bodyPr/>
          <a:lstStyle/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Implement template scan algorithm page</a:t>
            </a: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Spark-line driven guidance for hyperparameter tuning</a:t>
            </a:r>
          </a:p>
          <a:p>
            <a:pPr lv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Multiple model pre-calculation to provide optimal user guidance for determining the sensitivity of a hyperparameter</a:t>
            </a:r>
          </a:p>
          <a:p>
            <a:pPr lvl="1"/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Design data/code/model export capabilities</a:t>
            </a: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Add hot key support and documentation for common actions</a:t>
            </a: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Design correlation exploration algorithm page</a:t>
            </a:r>
          </a:p>
          <a:p>
            <a:endParaRPr lang="fr-F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EEE35-6E1C-1849-8E75-FEE4A4A1D568}"/>
              </a:ext>
            </a:extLst>
          </p:cNvPr>
          <p:cNvSpPr txBox="1"/>
          <p:nvPr/>
        </p:nvSpPr>
        <p:spPr>
          <a:xfrm>
            <a:off x="7083332" y="5868599"/>
            <a:ext cx="1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Template scan page design to be implemented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D7F7A7-F6A2-9943-8D6D-FBF334AC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25" y="172726"/>
            <a:ext cx="2151666" cy="56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7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Financial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6673" y="1665807"/>
            <a:ext cx="8248650" cy="160748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Complex Data Explorer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altLang="en-US" sz="2000" dirty="0"/>
              <a:t>Actual YTD costs are $48K versus plan of $73K</a:t>
            </a:r>
          </a:p>
          <a:p>
            <a:pPr lvl="2">
              <a:buFontTx/>
              <a:buChar char="-"/>
            </a:pPr>
            <a:r>
              <a:rPr lang="en-US" altLang="en-US" sz="1600" dirty="0"/>
              <a:t>Workforce temporarily needed by Mars 2020.</a:t>
            </a:r>
          </a:p>
          <a:p>
            <a:pPr lvl="2">
              <a:buFontTx/>
              <a:buChar char="-"/>
            </a:pPr>
            <a:r>
              <a:rPr lang="en-US" altLang="en-US" sz="1600" dirty="0"/>
              <a:t>Now available and burning hot to adjust</a:t>
            </a:r>
          </a:p>
          <a:p>
            <a:pPr lvl="2">
              <a:buFontTx/>
              <a:buChar char="-"/>
            </a:pPr>
            <a:r>
              <a:rPr lang="en-US" altLang="en-US" sz="1600" dirty="0"/>
              <a:t>Additionally looking at brining on additional developers to support. In process with line management.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55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4181</TotalTime>
  <Words>653</Words>
  <Application>Microsoft Macintosh PowerPoint</Application>
  <PresentationFormat>On-screen Show (4:3)</PresentationFormat>
  <Paragraphs>175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Theme</vt:lpstr>
      <vt:lpstr>PowerPoint Presentation</vt:lpstr>
      <vt:lpstr>Instrument Data Processing (CODEX)</vt:lpstr>
      <vt:lpstr>CODEX</vt:lpstr>
      <vt:lpstr>CODEX</vt:lpstr>
      <vt:lpstr>CODEX</vt:lpstr>
      <vt:lpstr>CODEX</vt:lpstr>
      <vt:lpstr>CODEX</vt:lpstr>
      <vt:lpstr>CODEX</vt:lpstr>
    </vt:vector>
  </TitlesOfParts>
  <Company>Jet Propulsion Laboratory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Jay Wyatt</dc:creator>
  <cp:lastModifiedBy>Microsoft Office User</cp:lastModifiedBy>
  <cp:revision>315</cp:revision>
  <cp:lastPrinted>2019-07-16T21:41:58Z</cp:lastPrinted>
  <dcterms:created xsi:type="dcterms:W3CDTF">2015-05-18T19:57:09Z</dcterms:created>
  <dcterms:modified xsi:type="dcterms:W3CDTF">2020-03-16T22:23:50Z</dcterms:modified>
</cp:coreProperties>
</file>