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500" r:id="rId3"/>
    <p:sldId id="503" r:id="rId4"/>
    <p:sldId id="387" r:id="rId5"/>
    <p:sldId id="502" r:id="rId6"/>
    <p:sldId id="476" r:id="rId7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478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212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4820"/>
          </a:xfrm>
          <a:prstGeom prst="rect">
            <a:avLst/>
          </a:prstGeom>
        </p:spPr>
        <p:txBody>
          <a:bodyPr vert="horz" lIns="92738" tIns="46368" rIns="92738" bIns="4636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2738" tIns="46368" rIns="92738" bIns="46368" rtlCol="0"/>
          <a:lstStyle>
            <a:lvl1pPr algn="r">
              <a:defRPr sz="1200"/>
            </a:lvl1pPr>
          </a:lstStyle>
          <a:p>
            <a:fld id="{1A208D3E-7743-204F-A449-FE9F597FCE02}" type="datetimeFigureOut">
              <a:rPr lang="en-US" smtClean="0"/>
              <a:t>5/12/20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9513" y="695325"/>
            <a:ext cx="4651375" cy="34877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738" tIns="46368" rIns="92738" bIns="4636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1" y="4415792"/>
            <a:ext cx="5608320" cy="4183380"/>
          </a:xfrm>
          <a:prstGeom prst="rect">
            <a:avLst/>
          </a:prstGeom>
        </p:spPr>
        <p:txBody>
          <a:bodyPr vert="horz" lIns="92738" tIns="46368" rIns="92738" bIns="4636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2738" tIns="46368" rIns="92738" bIns="4636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2738" tIns="46368" rIns="92738" bIns="46368" rtlCol="0" anchor="b"/>
          <a:lstStyle>
            <a:lvl1pPr algn="r">
              <a:defRPr sz="1200"/>
            </a:lvl1pPr>
          </a:lstStyle>
          <a:p>
            <a:fld id="{5415AFA8-A6CC-654F-8B0D-015A6303F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726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 No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915335" y="2914151"/>
            <a:ext cx="7524221" cy="430183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800" b="1" baseline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Presentation Title</a:t>
            </a:r>
          </a:p>
        </p:txBody>
      </p:sp>
      <p:sp>
        <p:nvSpPr>
          <p:cNvPr id="11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26452" y="3493463"/>
            <a:ext cx="7498993" cy="123577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Name(s) of Presenter(s), Directorate/Division and Date</a:t>
            </a:r>
          </a:p>
        </p:txBody>
      </p:sp>
      <p:pic>
        <p:nvPicPr>
          <p:cNvPr id="6" name="Picture 5" descr="JPL-logo_Stacked_RedBlack-RGB_small_040615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085" y="1739899"/>
            <a:ext cx="2027724" cy="110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79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1" y="2995083"/>
            <a:ext cx="9144000" cy="867834"/>
          </a:xfrm>
          <a:prstGeom prst="rect">
            <a:avLst/>
          </a:prstGeom>
        </p:spPr>
        <p:txBody>
          <a:bodyPr anchor="t"/>
          <a:lstStyle>
            <a:lvl1pPr marL="0" indent="0" algn="ctr">
              <a:buNone/>
              <a:defRPr sz="4800" b="0" i="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Chapter Divider</a:t>
            </a:r>
          </a:p>
        </p:txBody>
      </p:sp>
    </p:spTree>
    <p:extLst>
      <p:ext uri="{BB962C8B-B14F-4D97-AF65-F5344CB8AC3E}">
        <p14:creationId xmlns:p14="http://schemas.microsoft.com/office/powerpoint/2010/main" val="177356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1198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JPL-logo_Stacked_RedBlack-RGB_small_040615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9397" y="2740308"/>
            <a:ext cx="2525207" cy="137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017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 Horizonta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JPL-logo_Stacked_RedBlack-RGB_small_040615.eps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4129" y="5561964"/>
            <a:ext cx="2027724" cy="1106031"/>
          </a:xfrm>
          <a:prstGeom prst="rect">
            <a:avLst/>
          </a:prstGeom>
        </p:spPr>
      </p:pic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4559905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FontTx/>
              <a:buNone/>
              <a:defRPr sz="1600">
                <a:solidFill>
                  <a:srgbClr val="000000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369198" y="5141017"/>
            <a:ext cx="7524221" cy="43018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800" b="1" baseline="0">
                <a:solidFill>
                  <a:srgbClr val="000000"/>
                </a:solidFill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Presentation Title</a:t>
            </a:r>
          </a:p>
        </p:txBody>
      </p:sp>
      <p:sp>
        <p:nvSpPr>
          <p:cNvPr id="8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80315" y="5619689"/>
            <a:ext cx="7498993" cy="80443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aseline="0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Click to Edit Name(s) of Presenter(s), Directorate/Division and Date</a:t>
            </a:r>
          </a:p>
        </p:txBody>
      </p:sp>
    </p:spTree>
    <p:extLst>
      <p:ext uri="{BB962C8B-B14F-4D97-AF65-F5344CB8AC3E}">
        <p14:creationId xmlns:p14="http://schemas.microsoft.com/office/powerpoint/2010/main" val="71875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sion Log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add Mission or Project Name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X Date Goes Here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Name of presentation or other info goes here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1360714" y="1360714"/>
            <a:ext cx="6694715" cy="3537857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Mission logo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57201" y="5033130"/>
            <a:ext cx="8229599" cy="1588"/>
          </a:xfrm>
          <a:prstGeom prst="line">
            <a:avLst/>
          </a:prstGeom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3"/>
          <p:cNvSpPr>
            <a:spLocks noGrp="1"/>
          </p:cNvSpPr>
          <p:nvPr>
            <p:ph sz="quarter" idx="19" hasCustomPrompt="1"/>
          </p:nvPr>
        </p:nvSpPr>
        <p:spPr>
          <a:xfrm>
            <a:off x="1129394" y="5202463"/>
            <a:ext cx="2127250" cy="1174751"/>
          </a:xfrm>
          <a:prstGeom prst="rect">
            <a:avLst/>
          </a:prstGeom>
        </p:spPr>
        <p:txBody>
          <a:bodyPr vert="horz"/>
          <a:lstStyle>
            <a:lvl1pPr>
              <a:defRPr sz="16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NASA, JPL or other partner logo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quarter" idx="20" hasCustomPrompt="1"/>
          </p:nvPr>
        </p:nvSpPr>
        <p:spPr>
          <a:xfrm>
            <a:off x="3624037" y="5202463"/>
            <a:ext cx="2127250" cy="1174751"/>
          </a:xfrm>
          <a:prstGeom prst="rect">
            <a:avLst/>
          </a:prstGeom>
        </p:spPr>
        <p:txBody>
          <a:bodyPr vert="horz"/>
          <a:lstStyle>
            <a:lvl1pPr>
              <a:defRPr sz="16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NASA, JPL or other partner logo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quarter" idx="21" hasCustomPrompt="1"/>
          </p:nvPr>
        </p:nvSpPr>
        <p:spPr>
          <a:xfrm>
            <a:off x="6118680" y="5202463"/>
            <a:ext cx="2127250" cy="1174751"/>
          </a:xfrm>
          <a:prstGeom prst="rect">
            <a:avLst/>
          </a:prstGeom>
        </p:spPr>
        <p:txBody>
          <a:bodyPr vert="horz"/>
          <a:lstStyle>
            <a:lvl1pPr>
              <a:defRPr sz="1600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NASA, JPL or other partner logo</a:t>
            </a:r>
          </a:p>
        </p:txBody>
      </p:sp>
      <p:pic>
        <p:nvPicPr>
          <p:cNvPr id="21" name="Picture 20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7966316" y="6590231"/>
            <a:ext cx="421826" cy="14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92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/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X Date Goes Here</a:t>
            </a:r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Name of presentation or other info goes here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7966316" y="6590231"/>
            <a:ext cx="421826" cy="14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336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457200" y="1476963"/>
            <a:ext cx="8248650" cy="4815887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X Date Goes Here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Name of presentation or other info goes here</a:t>
            </a:r>
            <a:endParaRPr lang="en-US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7966316" y="6590231"/>
            <a:ext cx="421826" cy="14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48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Bullet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8" hasCustomPrompt="1"/>
          </p:nvPr>
        </p:nvSpPr>
        <p:spPr>
          <a:xfrm>
            <a:off x="4678362" y="1476963"/>
            <a:ext cx="4008438" cy="4815887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0" hasCustomPrompt="1"/>
          </p:nvPr>
        </p:nvSpPr>
        <p:spPr>
          <a:xfrm>
            <a:off x="454025" y="1476375"/>
            <a:ext cx="4023901" cy="4816475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X Date Goes Here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Name of presentation or other info goes here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Picture 12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7966316" y="6590231"/>
            <a:ext cx="421826" cy="14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43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X Date Goes Here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Name of presentation or other info goes here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8" hasCustomPrompt="1"/>
          </p:nvPr>
        </p:nvSpPr>
        <p:spPr>
          <a:xfrm>
            <a:off x="0" y="1476375"/>
            <a:ext cx="9144000" cy="4816474"/>
          </a:xfrm>
          <a:prstGeom prst="rect">
            <a:avLst/>
          </a:prstGeom>
        </p:spPr>
        <p:txBody>
          <a:bodyPr vert="horz"/>
          <a:lstStyle>
            <a:lvl1pPr>
              <a:defRPr baseline="0"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pic>
        <p:nvPicPr>
          <p:cNvPr id="12" name="Picture 11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7966316" y="6590231"/>
            <a:ext cx="421826" cy="14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55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Str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4135" y="917222"/>
            <a:ext cx="8231188" cy="327905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 sz="2000" baseline="0">
                <a:solidFill>
                  <a:srgbClr val="000000"/>
                </a:solidFill>
              </a:defRPr>
            </a:lvl1pPr>
            <a:lvl2pPr marL="457200" indent="0">
              <a:buFontTx/>
              <a:buNone/>
              <a:defRPr sz="2000"/>
            </a:lvl2pPr>
            <a:lvl3pPr marL="914400" indent="0">
              <a:buFontTx/>
              <a:buNone/>
              <a:defRPr sz="2000"/>
            </a:lvl3pPr>
            <a:lvl4pPr marL="1371600" indent="0">
              <a:buFontTx/>
              <a:buNone/>
              <a:defRPr sz="2000"/>
            </a:lvl4pPr>
            <a:lvl5pPr marL="1828800" indent="0">
              <a:buFontTx/>
              <a:buNone/>
              <a:defRPr sz="2000"/>
            </a:lvl5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19" name="Title 1"/>
          <p:cNvSpPr>
            <a:spLocks noGrp="1"/>
          </p:cNvSpPr>
          <p:nvPr>
            <p:ph type="ctrTitle" hasCustomPrompt="1"/>
          </p:nvPr>
        </p:nvSpPr>
        <p:spPr>
          <a:xfrm>
            <a:off x="454026" y="454025"/>
            <a:ext cx="8232774" cy="436031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2800" b="1" i="0" cap="none">
                <a:solidFill>
                  <a:srgbClr val="000000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Header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X Date Goes Here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Name of presentation or other info goes here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0" y="1476374"/>
            <a:ext cx="9144000" cy="481647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18" hasCustomPrompt="1"/>
          </p:nvPr>
        </p:nvSpPr>
        <p:spPr>
          <a:xfrm>
            <a:off x="1249363" y="2594882"/>
            <a:ext cx="6905851" cy="2603046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pic>
        <p:nvPicPr>
          <p:cNvPr id="12" name="Picture 11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7966316" y="6590231"/>
            <a:ext cx="421826" cy="14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7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X Date Goes Here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83833" y="6492875"/>
            <a:ext cx="546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Name of presentation or other info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1BB0B505-5A34-8746-A5A9-793D5E51FFC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JPL-logo_Stacked_RedBlack-RGB_small_040615.eps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36678"/>
          <a:stretch/>
        </p:blipFill>
        <p:spPr>
          <a:xfrm>
            <a:off x="7966316" y="6590231"/>
            <a:ext cx="421826" cy="14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11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1111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704" r:id="rId2"/>
    <p:sldLayoutId id="2147483703" r:id="rId3"/>
    <p:sldLayoutId id="2147483658" r:id="rId4"/>
    <p:sldLayoutId id="2147483649" r:id="rId5"/>
    <p:sldLayoutId id="2147483651" r:id="rId6"/>
    <p:sldLayoutId id="2147483698" r:id="rId7"/>
    <p:sldLayoutId id="2147483701" r:id="rId8"/>
    <p:sldLayoutId id="2147483700" r:id="rId9"/>
    <p:sldLayoutId id="2147483697" r:id="rId10"/>
    <p:sldLayoutId id="2147483655" r:id="rId11"/>
    <p:sldLayoutId id="2147483696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3"/>
          </p:nvPr>
        </p:nvSpPr>
        <p:spPr>
          <a:xfrm>
            <a:off x="355087" y="2552604"/>
            <a:ext cx="7524221" cy="1556845"/>
          </a:xfrm>
        </p:spPr>
        <p:txBody>
          <a:bodyPr/>
          <a:lstStyle/>
          <a:p>
            <a:r>
              <a:rPr lang="en-US" dirty="0"/>
              <a:t>Instrument Data Processing</a:t>
            </a:r>
          </a:p>
          <a:p>
            <a:r>
              <a:rPr lang="en-US" dirty="0"/>
              <a:t>MMR May 2020</a:t>
            </a:r>
          </a:p>
          <a:p>
            <a:r>
              <a:rPr lang="en-US" dirty="0"/>
              <a:t>AMMOS Technology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380315" y="4202453"/>
            <a:ext cx="7498993" cy="804438"/>
          </a:xfrm>
        </p:spPr>
        <p:txBody>
          <a:bodyPr/>
          <a:lstStyle/>
          <a:p>
            <a:r>
              <a:rPr lang="en-US" sz="1800" dirty="0"/>
              <a:t>Jack </a:t>
            </a:r>
            <a:r>
              <a:rPr lang="en-US" sz="1800" dirty="0" err="1"/>
              <a:t>Lightholder</a:t>
            </a:r>
            <a:endParaRPr lang="en-US" sz="1800" dirty="0"/>
          </a:p>
          <a:p>
            <a:endParaRPr lang="en-US" sz="1400" dirty="0"/>
          </a:p>
          <a:p>
            <a:endParaRPr lang="en-US" sz="1400" dirty="0"/>
          </a:p>
          <a:p>
            <a:endParaRPr lang="en-US" dirty="0"/>
          </a:p>
        </p:txBody>
      </p:sp>
      <p:pic>
        <p:nvPicPr>
          <p:cNvPr id="5" name="Picture 9" descr="Cover Page.tif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204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Instrument Data Processing (CODEX)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</p:spPr>
        <p:txBody>
          <a:bodyPr/>
          <a:lstStyle/>
          <a:p>
            <a:r>
              <a:rPr lang="en-US" dirty="0"/>
              <a:t>3/10/20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</p:spPr>
        <p:txBody>
          <a:bodyPr/>
          <a:lstStyle/>
          <a:p>
            <a:fld id="{1BB0B505-5A34-8746-A5A9-793D5E51FFCB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A78039E-8841-5D47-BCBA-D12FA3B671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769181"/>
              </p:ext>
            </p:extLst>
          </p:nvPr>
        </p:nvGraphicFramePr>
        <p:xfrm>
          <a:off x="77926" y="1419524"/>
          <a:ext cx="8984973" cy="48989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370769298"/>
                    </a:ext>
                  </a:extLst>
                </a:gridCol>
                <a:gridCol w="665922">
                  <a:extLst>
                    <a:ext uri="{9D8B030D-6E8A-4147-A177-3AD203B41FA5}">
                      <a16:colId xmlns:a16="http://schemas.microsoft.com/office/drawing/2014/main" val="486572642"/>
                    </a:ext>
                  </a:extLst>
                </a:gridCol>
                <a:gridCol w="964095">
                  <a:extLst>
                    <a:ext uri="{9D8B030D-6E8A-4147-A177-3AD203B41FA5}">
                      <a16:colId xmlns:a16="http://schemas.microsoft.com/office/drawing/2014/main" val="3925706117"/>
                    </a:ext>
                  </a:extLst>
                </a:gridCol>
                <a:gridCol w="3190461">
                  <a:extLst>
                    <a:ext uri="{9D8B030D-6E8A-4147-A177-3AD203B41FA5}">
                      <a16:colId xmlns:a16="http://schemas.microsoft.com/office/drawing/2014/main" val="1043458251"/>
                    </a:ext>
                  </a:extLst>
                </a:gridCol>
                <a:gridCol w="675861">
                  <a:extLst>
                    <a:ext uri="{9D8B030D-6E8A-4147-A177-3AD203B41FA5}">
                      <a16:colId xmlns:a16="http://schemas.microsoft.com/office/drawing/2014/main" val="2435999507"/>
                    </a:ext>
                  </a:extLst>
                </a:gridCol>
                <a:gridCol w="596348">
                  <a:extLst>
                    <a:ext uri="{9D8B030D-6E8A-4147-A177-3AD203B41FA5}">
                      <a16:colId xmlns:a16="http://schemas.microsoft.com/office/drawing/2014/main" val="3972105281"/>
                    </a:ext>
                  </a:extLst>
                </a:gridCol>
                <a:gridCol w="983974">
                  <a:extLst>
                    <a:ext uri="{9D8B030D-6E8A-4147-A177-3AD203B41FA5}">
                      <a16:colId xmlns:a16="http://schemas.microsoft.com/office/drawing/2014/main" val="4038064832"/>
                    </a:ext>
                  </a:extLst>
                </a:gridCol>
                <a:gridCol w="675861">
                  <a:extLst>
                    <a:ext uri="{9D8B030D-6E8A-4147-A177-3AD203B41FA5}">
                      <a16:colId xmlns:a16="http://schemas.microsoft.com/office/drawing/2014/main" val="421687368"/>
                    </a:ext>
                  </a:extLst>
                </a:gridCol>
                <a:gridCol w="775251">
                  <a:extLst>
                    <a:ext uri="{9D8B030D-6E8A-4147-A177-3AD203B41FA5}">
                      <a16:colId xmlns:a16="http://schemas.microsoft.com/office/drawing/2014/main" val="2510132158"/>
                    </a:ext>
                  </a:extLst>
                </a:gridCol>
              </a:tblGrid>
              <a:tr h="3733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WBS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 Name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Duration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Planned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Actual</a:t>
                      </a:r>
                    </a:p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Finished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18549250"/>
                  </a:ext>
                </a:extLst>
              </a:tr>
              <a:tr h="5548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JLightholder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CODEX - Complex Data Explorer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 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10/1/19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10/1/19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 9/25/20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07612315"/>
                  </a:ext>
                </a:extLst>
              </a:tr>
              <a:tr h="5548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JLightholder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 and Implement "Data Quality Scan" User Interface</a:t>
                      </a: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 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10/1/19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10/1/19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12/31/19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34720467"/>
                  </a:ext>
                </a:extLst>
              </a:tr>
              <a:tr h="5548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JLightholder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Feature Bar Extension to Support Multiple Interaction Windows</a:t>
                      </a: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 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 1/2/20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1/2/20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2/28/20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27106217"/>
                  </a:ext>
                </a:extLst>
              </a:tr>
              <a:tr h="5548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JLightholder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Extend Server Data Reader Capabilities to for Additional Data Types</a:t>
                      </a: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 3/2/20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3/1/20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4/15/20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45411157"/>
                  </a:ext>
                </a:extLst>
              </a:tr>
              <a:tr h="5548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JLightholder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Extend Runtime Prediction Model to Support Features/Samples in Calculation</a:t>
                      </a: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 4/16/20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3/1/20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3/15/20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96419595"/>
                  </a:ext>
                </a:extLst>
              </a:tr>
              <a:tr h="5548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JLightholder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 and Implement "Model Training" User Interface</a:t>
                      </a: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 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3/15/20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3/15/20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4/1/20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3226983"/>
                  </a:ext>
                </a:extLst>
              </a:tr>
              <a:tr h="4501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JLightholder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Enable Session Saving / Loading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 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 6/16/20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67606330"/>
                  </a:ext>
                </a:extLst>
              </a:tr>
              <a:tr h="3733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JLightholder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Enable Data / Code / Selection / Feature Export</a:t>
                      </a:r>
                    </a:p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 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 8/3/20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72134938"/>
                  </a:ext>
                </a:extLst>
              </a:tr>
              <a:tr h="3733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05.01.13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JLightholder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Advanced User Guidance Through Dynamic Error Reporting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 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Wed 8/26/20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44100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1763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User Performance Improvements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CODEX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2"/>
          </p:nvPr>
        </p:nvSpPr>
        <p:spPr>
          <a:xfrm>
            <a:off x="457201" y="6492875"/>
            <a:ext cx="1352550" cy="365125"/>
          </a:xfrm>
        </p:spPr>
        <p:txBody>
          <a:bodyPr/>
          <a:lstStyle/>
          <a:p>
            <a:r>
              <a:rPr lang="en-US" dirty="0"/>
              <a:t>3/10/20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7418917" y="6492875"/>
            <a:ext cx="1267883" cy="365125"/>
          </a:xfrm>
        </p:spPr>
        <p:txBody>
          <a:bodyPr/>
          <a:lstStyle/>
          <a:p>
            <a:fld id="{1BB0B505-5A34-8746-A5A9-793D5E51FFC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E35A71-A188-A047-9FD1-B037D9017561}"/>
              </a:ext>
            </a:extLst>
          </p:cNvPr>
          <p:cNvSpPr txBox="1"/>
          <p:nvPr/>
        </p:nvSpPr>
        <p:spPr>
          <a:xfrm>
            <a:off x="474135" y="1706306"/>
            <a:ext cx="463736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Feedback from users of wanting to be able to load larger files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Now supporting files up to 50MB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responsiveness of plot interactions with large amounts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Researching dynamic </a:t>
            </a:r>
            <a:r>
              <a:rPr lang="en-US" dirty="0" err="1"/>
              <a:t>downsampling</a:t>
            </a:r>
            <a:r>
              <a:rPr lang="en-US" dirty="0"/>
              <a:t> (server) and point cloud reduction (client) strategies to make system more responsive.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 large file crashes with warnings and increased user guidance.</a:t>
            </a:r>
          </a:p>
          <a:p>
            <a:pPr lvl="1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1E0FB5-53A5-224F-A93D-2F28B3BBF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258" y="1441062"/>
            <a:ext cx="6308035" cy="4005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46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Infusion Status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700" dirty="0"/>
              <a:t>Presented to VIPER mission team</a:t>
            </a:r>
          </a:p>
          <a:p>
            <a:pPr lvl="1"/>
            <a:r>
              <a:rPr lang="en-US" sz="1700" dirty="0"/>
              <a:t>Considering CODEX for telemetry analysis and mission planning</a:t>
            </a:r>
          </a:p>
          <a:p>
            <a:pPr lvl="1"/>
            <a:r>
              <a:rPr lang="en-US" sz="1700" dirty="0"/>
              <a:t>Reaching out to schedule follow-on meetings (Luke Dahl leading)</a:t>
            </a:r>
          </a:p>
          <a:p>
            <a:endParaRPr lang="en-US" sz="1700" dirty="0">
              <a:latin typeface="Arial" pitchFamily="34" charset="0"/>
              <a:cs typeface="Arial" pitchFamily="34" charset="0"/>
            </a:endParaRPr>
          </a:p>
          <a:p>
            <a:endParaRPr lang="en-US" sz="1700" dirty="0">
              <a:latin typeface="Arial" pitchFamily="34" charset="0"/>
              <a:cs typeface="Arial" pitchFamily="34" charset="0"/>
            </a:endParaRPr>
          </a:p>
          <a:p>
            <a:r>
              <a:rPr lang="en-US" sz="1700" dirty="0">
                <a:latin typeface="Arial" pitchFamily="34" charset="0"/>
                <a:cs typeface="Arial" pitchFamily="34" charset="0"/>
              </a:rPr>
              <a:t>MAIA Mission Integration Conversations</a:t>
            </a:r>
          </a:p>
          <a:p>
            <a:pPr lvl="1"/>
            <a:r>
              <a:rPr lang="en-US" sz="1700" dirty="0"/>
              <a:t>Initial meeting with science data systems and instrument data systems team leads.</a:t>
            </a:r>
          </a:p>
          <a:p>
            <a:pPr lvl="1"/>
            <a:r>
              <a:rPr lang="en-US" sz="1700" dirty="0"/>
              <a:t>Provided access to CODEX for the team to explore</a:t>
            </a:r>
          </a:p>
          <a:p>
            <a:pPr lvl="1"/>
            <a:r>
              <a:rPr lang="en-US" sz="1700" dirty="0"/>
              <a:t>Planning another demonstration of the tool for the larger team</a:t>
            </a:r>
          </a:p>
          <a:p>
            <a:pPr lvl="1"/>
            <a:endParaRPr lang="en-US" sz="1700" dirty="0"/>
          </a:p>
          <a:p>
            <a:r>
              <a:rPr lang="en-US" sz="1700" dirty="0"/>
              <a:t>Planning demonstration day with section 398 science data system and instrument data system groups to get user feedback.</a:t>
            </a:r>
          </a:p>
          <a:p>
            <a:pPr lvl="1"/>
            <a:r>
              <a:rPr lang="en-US" sz="1700" dirty="0"/>
              <a:t>Workshop where users bring their own data to use in CODEX </a:t>
            </a:r>
          </a:p>
          <a:p>
            <a:pPr lvl="1"/>
            <a:r>
              <a:rPr lang="en-US" sz="1700" dirty="0"/>
              <a:t>Design feedback for team on how users use the tool and features they desire.</a:t>
            </a:r>
          </a:p>
          <a:p>
            <a:pPr marL="457200" lvl="1" indent="0">
              <a:buNone/>
            </a:pPr>
            <a:endParaRPr lang="en-US" sz="17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3/10/20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B0B505-5A34-8746-A5A9-793D5E51FFC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33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Plans for Next Month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54026" y="2097613"/>
            <a:ext cx="6549072" cy="3617388"/>
          </a:xfrm>
        </p:spPr>
        <p:txBody>
          <a:bodyPr/>
          <a:lstStyle/>
          <a:p>
            <a:r>
              <a:rPr lang="en-US" altLang="en-US" sz="2000" dirty="0">
                <a:latin typeface="Arial" pitchFamily="34" charset="0"/>
                <a:cs typeface="Arial" pitchFamily="34" charset="0"/>
              </a:rPr>
              <a:t>Performance improvements on larger data sets</a:t>
            </a:r>
          </a:p>
          <a:p>
            <a:endParaRPr lang="en-US" alt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altLang="en-US" sz="2000" dirty="0">
                <a:latin typeface="Arial" pitchFamily="34" charset="0"/>
                <a:cs typeface="Arial" pitchFamily="34" charset="0"/>
              </a:rPr>
              <a:t>Implement session saving/loading for multiple users and work states</a:t>
            </a:r>
          </a:p>
          <a:p>
            <a:endParaRPr lang="en-US" alt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altLang="en-US" sz="2000" dirty="0">
                <a:latin typeface="Arial" pitchFamily="34" charset="0"/>
                <a:cs typeface="Arial" pitchFamily="34" charset="0"/>
              </a:rPr>
              <a:t>User testing and future usability improvement documentation</a:t>
            </a:r>
          </a:p>
          <a:p>
            <a:endParaRPr lang="en-US" altLang="en-US" sz="2000" dirty="0">
              <a:latin typeface="Arial" pitchFamily="34" charset="0"/>
              <a:cs typeface="Arial" pitchFamily="34" charset="0"/>
            </a:endParaRPr>
          </a:p>
          <a:p>
            <a:r>
              <a:rPr lang="en-US" altLang="en-US" sz="2000" dirty="0">
                <a:latin typeface="Arial" pitchFamily="34" charset="0"/>
                <a:cs typeface="Arial" pitchFamily="34" charset="0"/>
              </a:rPr>
              <a:t>SDDA testing with MSL data</a:t>
            </a:r>
          </a:p>
          <a:p>
            <a:pPr marL="0" indent="0">
              <a:buNone/>
            </a:pPr>
            <a:endParaRPr lang="en-US" altLang="en-US" sz="2000" dirty="0">
              <a:latin typeface="Arial" pitchFamily="34" charset="0"/>
              <a:cs typeface="Arial" pitchFamily="34" charset="0"/>
            </a:endParaRPr>
          </a:p>
          <a:p>
            <a:endParaRPr lang="en-US" altLang="en-US" sz="2000" dirty="0">
              <a:latin typeface="Arial" pitchFamily="34" charset="0"/>
              <a:cs typeface="Arial" pitchFamily="34" charset="0"/>
            </a:endParaRPr>
          </a:p>
          <a:p>
            <a:endParaRPr lang="en-US" altLang="en-US" sz="2000" dirty="0">
              <a:latin typeface="Arial" pitchFamily="34" charset="0"/>
              <a:cs typeface="Arial" pitchFamily="34" charset="0"/>
            </a:endParaRPr>
          </a:p>
          <a:p>
            <a:endParaRPr lang="fr-FR" alt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3/10/20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B0B505-5A34-8746-A5A9-793D5E51FFC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87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Financial Status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CODEX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/>
          </p:nvPr>
        </p:nvSpPr>
        <p:spPr>
          <a:xfrm>
            <a:off x="456673" y="1665807"/>
            <a:ext cx="8248650" cy="1607480"/>
          </a:xfrm>
        </p:spPr>
        <p:txBody>
          <a:bodyPr/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Complex Data Explorer</a:t>
            </a:r>
            <a:endParaRPr lang="en-US" sz="2400" dirty="0"/>
          </a:p>
          <a:p>
            <a:pPr lvl="1">
              <a:buFontTx/>
              <a:buChar char="-"/>
            </a:pPr>
            <a:r>
              <a:rPr lang="en-US" altLang="en-US" sz="2000" dirty="0"/>
              <a:t>Actual YTD costs are $153K versus plan of $105K</a:t>
            </a:r>
          </a:p>
          <a:p>
            <a:pPr lvl="2">
              <a:buFontTx/>
              <a:buChar char="-"/>
            </a:pPr>
            <a:r>
              <a:rPr lang="en-US" altLang="en-US" sz="1600" dirty="0"/>
              <a:t>Slowing down while team committed to M2020 deliverables</a:t>
            </a:r>
          </a:p>
          <a:p>
            <a:pPr lvl="2">
              <a:buFontTx/>
              <a:buChar char="-"/>
            </a:pPr>
            <a:r>
              <a:rPr lang="en-US" altLang="en-US" sz="1600" dirty="0"/>
              <a:t>Could support additional funding with additional deliverables if available</a:t>
            </a:r>
          </a:p>
          <a:p>
            <a:pPr marL="914400" lvl="2" indent="0">
              <a:buNone/>
            </a:pPr>
            <a:endParaRPr lang="en-US" altLang="en-US" sz="16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 dirty="0"/>
              <a:t>3/10/20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BB0B505-5A34-8746-A5A9-793D5E51FFC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05562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JPL Colors - Feb2015">
      <a:dk1>
        <a:srgbClr val="000000"/>
      </a:dk1>
      <a:lt1>
        <a:srgbClr val="FFFFFF"/>
      </a:lt1>
      <a:dk2>
        <a:srgbClr val="D0D3D4"/>
      </a:dk2>
      <a:lt2>
        <a:srgbClr val="75787B"/>
      </a:lt2>
      <a:accent1>
        <a:srgbClr val="32373B"/>
      </a:accent1>
      <a:accent2>
        <a:srgbClr val="EE2737"/>
      </a:accent2>
      <a:accent3>
        <a:srgbClr val="BA0C2F"/>
      </a:accent3>
      <a:accent4>
        <a:srgbClr val="410706"/>
      </a:accent4>
      <a:accent5>
        <a:srgbClr val="6083AA"/>
      </a:accent5>
      <a:accent6>
        <a:srgbClr val="FFFFFF"/>
      </a:accent6>
      <a:hlink>
        <a:srgbClr val="BA0C2F"/>
      </a:hlink>
      <a:folHlink>
        <a:srgbClr val="BA0C2F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ap="flat" cmpd="sng" algn="ctr">
          <a:solidFill>
            <a:schemeClr val="bg1">
              <a:lumMod val="75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Theme.thmx</Template>
  <TotalTime>4307</TotalTime>
  <Words>456</Words>
  <Application>Microsoft Macintosh PowerPoint</Application>
  <PresentationFormat>On-screen Show (4:3)</PresentationFormat>
  <Paragraphs>149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Default Theme</vt:lpstr>
      <vt:lpstr>PowerPoint Presentation</vt:lpstr>
      <vt:lpstr>Instrument Data Processing (CODEX)</vt:lpstr>
      <vt:lpstr>CODEX</vt:lpstr>
      <vt:lpstr>CODEX</vt:lpstr>
      <vt:lpstr>CODEX</vt:lpstr>
      <vt:lpstr>CODEX</vt:lpstr>
    </vt:vector>
  </TitlesOfParts>
  <Company>Jet Propulsion Laboratory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E. Jay Wyatt</dc:creator>
  <cp:lastModifiedBy>Microsoft Office User</cp:lastModifiedBy>
  <cp:revision>322</cp:revision>
  <cp:lastPrinted>2019-07-16T21:41:58Z</cp:lastPrinted>
  <dcterms:created xsi:type="dcterms:W3CDTF">2015-05-18T19:57:09Z</dcterms:created>
  <dcterms:modified xsi:type="dcterms:W3CDTF">2020-05-12T21:32:11Z</dcterms:modified>
</cp:coreProperties>
</file>