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619" r:id="rId3"/>
    <p:sldId id="614" r:id="rId4"/>
    <p:sldId id="622" r:id="rId5"/>
    <p:sldId id="387" r:id="rId6"/>
    <p:sldId id="618" r:id="rId7"/>
    <p:sldId id="621" r:id="rId8"/>
    <p:sldId id="476" r:id="rId9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0"/>
    <p:restoredTop sz="93943" autoAdjust="0"/>
  </p:normalViewPr>
  <p:slideViewPr>
    <p:cSldViewPr snapToGrid="0" snapToObjects="1">
      <p:cViewPr varScale="1">
        <p:scale>
          <a:sx n="150" d="100"/>
          <a:sy n="150" d="100"/>
        </p:scale>
        <p:origin x="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5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1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/>
          <a:lstStyle>
            <a:lvl1pPr algn="r">
              <a:defRPr sz="1200"/>
            </a:lvl1pPr>
          </a:lstStyle>
          <a:p>
            <a:fld id="{1A208D3E-7743-204F-A449-FE9F597FCE02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3738"/>
            <a:ext cx="4641850" cy="3482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5" tIns="46257" rIns="92515" bIns="4625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1" y="4409759"/>
            <a:ext cx="5588000" cy="4177665"/>
          </a:xfrm>
          <a:prstGeom prst="rect">
            <a:avLst/>
          </a:prstGeom>
        </p:spPr>
        <p:txBody>
          <a:bodyPr vert="horz" lIns="92515" tIns="46257" rIns="92515" bIns="4625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515" tIns="46257" rIns="92515" bIns="46257" rtlCol="0" anchor="b"/>
          <a:lstStyle>
            <a:lvl1pPr algn="r">
              <a:defRPr sz="1200"/>
            </a:lvl1pPr>
          </a:lstStyle>
          <a:p>
            <a:fld id="{5415AFA8-A6CC-654F-8B0D-015A6303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5AFA8-A6CC-654F-8B0D-015A6303F8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val="7187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1" name="Picture 20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76375"/>
            <a:ext cx="9144000" cy="4816474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476374"/>
            <a:ext cx="9144000" cy="481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3" r:id="rId3"/>
    <p:sldLayoutId id="2147483658" r:id="rId4"/>
    <p:sldLayoutId id="2147483649" r:id="rId5"/>
    <p:sldLayoutId id="2147483651" r:id="rId6"/>
    <p:sldLayoutId id="2147483698" r:id="rId7"/>
    <p:sldLayoutId id="2147483701" r:id="rId8"/>
    <p:sldLayoutId id="2147483700" r:id="rId9"/>
    <p:sldLayoutId id="2147483697" r:id="rId10"/>
    <p:sldLayoutId id="2147483655" r:id="rId11"/>
    <p:sldLayoutId id="2147483696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55087" y="2218496"/>
            <a:ext cx="7524221" cy="1556845"/>
          </a:xfrm>
        </p:spPr>
        <p:txBody>
          <a:bodyPr/>
          <a:lstStyle/>
          <a:p>
            <a:r>
              <a:rPr lang="en-US" dirty="0"/>
              <a:t>973 MMR November 2020</a:t>
            </a:r>
          </a:p>
          <a:p>
            <a:endParaRPr lang="en-US" dirty="0"/>
          </a:p>
          <a:p>
            <a:r>
              <a:rPr lang="en-US" dirty="0"/>
              <a:t>AMMOS Technology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0315" y="4202453"/>
            <a:ext cx="7498993" cy="1865838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Instrument Ops </a:t>
            </a:r>
          </a:p>
          <a:p>
            <a:endParaRPr lang="en-US" sz="1800" dirty="0"/>
          </a:p>
          <a:p>
            <a:r>
              <a:rPr lang="en-US" sz="1800" dirty="0"/>
              <a:t>Rob Tapella</a:t>
            </a:r>
          </a:p>
          <a:p>
            <a:endParaRPr lang="en-US" sz="1800" dirty="0"/>
          </a:p>
          <a:p>
            <a:r>
              <a:rPr lang="en-US" sz="1800" dirty="0"/>
              <a:t>Nov 10, 2020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CODEX Schedule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A06131-FF6D-AA49-AE6A-B2A00928A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084149"/>
              </p:ext>
            </p:extLst>
          </p:nvPr>
        </p:nvGraphicFramePr>
        <p:xfrm>
          <a:off x="192230" y="1485595"/>
          <a:ext cx="8650432" cy="448825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0030">
                  <a:extLst>
                    <a:ext uri="{9D8B030D-6E8A-4147-A177-3AD203B41FA5}">
                      <a16:colId xmlns:a16="http://schemas.microsoft.com/office/drawing/2014/main" val="4132794263"/>
                    </a:ext>
                  </a:extLst>
                </a:gridCol>
                <a:gridCol w="705166">
                  <a:extLst>
                    <a:ext uri="{9D8B030D-6E8A-4147-A177-3AD203B41FA5}">
                      <a16:colId xmlns:a16="http://schemas.microsoft.com/office/drawing/2014/main" val="363524778"/>
                    </a:ext>
                  </a:extLst>
                </a:gridCol>
                <a:gridCol w="4620049">
                  <a:extLst>
                    <a:ext uri="{9D8B030D-6E8A-4147-A177-3AD203B41FA5}">
                      <a16:colId xmlns:a16="http://schemas.microsoft.com/office/drawing/2014/main" val="1672358484"/>
                    </a:ext>
                  </a:extLst>
                </a:gridCol>
                <a:gridCol w="462004">
                  <a:extLst>
                    <a:ext uri="{9D8B030D-6E8A-4147-A177-3AD203B41FA5}">
                      <a16:colId xmlns:a16="http://schemas.microsoft.com/office/drawing/2014/main" val="1426998989"/>
                    </a:ext>
                  </a:extLst>
                </a:gridCol>
                <a:gridCol w="413373">
                  <a:extLst>
                    <a:ext uri="{9D8B030D-6E8A-4147-A177-3AD203B41FA5}">
                      <a16:colId xmlns:a16="http://schemas.microsoft.com/office/drawing/2014/main" val="1067655482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3392629262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1611380429"/>
                    </a:ext>
                  </a:extLst>
                </a:gridCol>
                <a:gridCol w="713270">
                  <a:extLst>
                    <a:ext uri="{9D8B030D-6E8A-4147-A177-3AD203B41FA5}">
                      <a16:colId xmlns:a16="http://schemas.microsoft.com/office/drawing/2014/main" val="4058847092"/>
                    </a:ext>
                  </a:extLst>
                </a:gridCol>
              </a:tblGrid>
              <a:tr h="6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WBS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Task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% Com-</a:t>
                      </a:r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plete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Dura-</a:t>
                      </a:r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Planned Start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Actual Start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Planned Finish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002387"/>
                  </a:ext>
                </a:extLst>
              </a:tr>
              <a:tr h="6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Formalize user-facing data-science and ML content: guidance, interface optimizations, simple deployment/installation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effectLst/>
                        </a:rPr>
                        <a:t>50%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33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10/1/20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10/1/20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11/19/20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80361"/>
                  </a:ext>
                </a:extLst>
              </a:tr>
              <a:tr h="371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Data scaling to allow broad views of large data sets and detailed analysis of smaller subsets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1" u="none" strike="noStrike" dirty="0">
                          <a:effectLst/>
                        </a:rPr>
                        <a:t>10%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23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11/23/20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10/1/20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1/4/21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20899"/>
                  </a:ext>
                </a:extLst>
              </a:tr>
              <a:tr h="371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Use selections to restrict the scope of analysis (“this is good data”)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17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1/5/21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2/1/21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0844"/>
                  </a:ext>
                </a:extLst>
              </a:tr>
              <a:tr h="371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Selection- and Feature-math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17 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2/2/21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45109"/>
                  </a:ext>
                </a:extLst>
              </a:tr>
              <a:tr h="6285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ML to anticipate upcoming problems based on unusual new time-series trends using active labeling (“More like this”)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59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3/2/21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1422"/>
                  </a:ext>
                </a:extLst>
              </a:tr>
              <a:tr h="7436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Linking between algorithms and plots (e.g., 1. find correlation 2. use those correlations to visualize unusual events in a time series plot)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38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6/2/21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8/2/21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627616"/>
                  </a:ext>
                </a:extLst>
              </a:tr>
              <a:tr h="371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Improved regression with sensitivity analysis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20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8/3/21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9/1/21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69615"/>
                  </a:ext>
                </a:extLst>
              </a:tr>
              <a:tr h="3718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443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N.1.05.3.01.10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Improved understanding through Feature importance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14 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9/2/21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9/23/21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16" marR="5216" marT="5216" marB="0" anchor="ctr"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50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210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CODEX Installation and Deployment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476964"/>
            <a:ext cx="8248650" cy="2305328"/>
          </a:xfrm>
        </p:spPr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200" dirty="0">
                <a:latin typeface="Arial" charset="0"/>
              </a:rPr>
              <a:t>To prepare for broader deployment with early users, we fixed some installation problems that caused “random” bugs across installations</a:t>
            </a:r>
            <a:endParaRPr lang="en-US" sz="2000" dirty="0">
              <a:latin typeface="Arial" charset="0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7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CODEX Data Scaling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" y="1476964"/>
            <a:ext cx="8248650" cy="2305328"/>
          </a:xfrm>
        </p:spPr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200" dirty="0">
                <a:latin typeface="Arial" charset="0"/>
              </a:rPr>
              <a:t>Initial pass at data scaling to handle plotting of larger data sets</a:t>
            </a:r>
          </a:p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200" dirty="0">
                <a:latin typeface="Arial" charset="0"/>
              </a:rPr>
              <a:t>Scaling needs better integration between tools and a more dynamic approach based on zoom level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778C8F-1699-714F-B45D-3FF2ECF89B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42" b="32336"/>
          <a:stretch/>
        </p:blipFill>
        <p:spPr>
          <a:xfrm>
            <a:off x="438150" y="2951624"/>
            <a:ext cx="4120055" cy="34523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ED1527-FA9F-C644-A42A-9882A8DA00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73" b="32087"/>
          <a:stretch/>
        </p:blipFill>
        <p:spPr>
          <a:xfrm>
            <a:off x="4677104" y="2951624"/>
            <a:ext cx="4309240" cy="34523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0D3EA42-C362-3F41-8E41-68E797AE9C18}"/>
              </a:ext>
            </a:extLst>
          </p:cNvPr>
          <p:cNvSpPr/>
          <p:nvPr/>
        </p:nvSpPr>
        <p:spPr>
          <a:xfrm>
            <a:off x="7882759" y="3909848"/>
            <a:ext cx="1103585" cy="34684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9769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Infusion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Working with a few data scientists who are interested in the app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These users have helped make sure that our installation improvements are working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Infusion investigations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Contemplating how to work with operations teams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Investigating relevance to 398 Unity project (could be useful for SDS monitoring or scientist end-users)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Plans for Next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Focus on more server stability</a:t>
            </a:r>
          </a:p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Expand built-in help to provide more contextual information that will help users select which algorithms are most appropriate</a:t>
            </a:r>
          </a:p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000" dirty="0">
                <a:latin typeface="Arial" charset="0"/>
              </a:rPr>
              <a:t>May start to address additional Data Scaling needs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207B7C-116D-4044-BF71-E1468625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8" y="3064980"/>
            <a:ext cx="3824765" cy="2556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40FAFF-593A-4E43-BD70-4BC221A5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6992" y="3352800"/>
            <a:ext cx="4104041" cy="27473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DF43A0-39AB-0846-9879-5118642BE04C}"/>
              </a:ext>
            </a:extLst>
          </p:cNvPr>
          <p:cNvCxnSpPr>
            <a:cxnSpLocks/>
          </p:cNvCxnSpPr>
          <p:nvPr/>
        </p:nvCxnSpPr>
        <p:spPr>
          <a:xfrm>
            <a:off x="4258739" y="3352800"/>
            <a:ext cx="348253" cy="2032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8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Issues and Concerns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lnSpc>
                <a:spcPct val="87000"/>
              </a:lnSpc>
              <a:spcBef>
                <a:spcPct val="30000"/>
              </a:spcBef>
              <a:buSzPct val="100000"/>
              <a:buNone/>
            </a:pPr>
            <a:r>
              <a:rPr lang="en-US" sz="2200" dirty="0">
                <a:latin typeface="Arial" charset="0"/>
              </a:rPr>
              <a:t>Resource competition with M2020</a:t>
            </a:r>
          </a:p>
          <a:p>
            <a:pPr>
              <a:lnSpc>
                <a:spcPct val="87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200" dirty="0">
                <a:latin typeface="Arial" charset="0"/>
              </a:rPr>
              <a:t>There is currently enough resource to make the planned progress, but it is expected to be unevenly distributed in time in the lead up to Mars landing</a:t>
            </a:r>
            <a:endParaRPr lang="en-US" sz="2000" dirty="0">
              <a:latin typeface="Arial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CODEX Financial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Ops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6673" y="1665807"/>
            <a:ext cx="8248650" cy="1111260"/>
          </a:xfrm>
        </p:spPr>
        <p:txBody>
          <a:bodyPr/>
          <a:lstStyle/>
          <a:p>
            <a:pPr marL="400050"/>
            <a:r>
              <a:rPr lang="en-US" altLang="en-US" sz="2400" dirty="0"/>
              <a:t>Costs are on-plan</a:t>
            </a:r>
          </a:p>
          <a:p>
            <a:pPr marL="400050"/>
            <a:r>
              <a:rPr lang="en-US" altLang="en-US" sz="2400" dirty="0"/>
              <a:t>Variance to plan is $30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FFEF6-1467-4F4B-861A-B30D676C7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5233"/>
            <a:ext cx="9144000" cy="202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211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3708</TotalTime>
  <Words>438</Words>
  <Application>Microsoft Macintosh PowerPoint</Application>
  <PresentationFormat>On-screen Show (4:3)</PresentationFormat>
  <Paragraphs>120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Theme</vt:lpstr>
      <vt:lpstr>PowerPoint Presentation</vt:lpstr>
      <vt:lpstr>Instrument Ops</vt:lpstr>
      <vt:lpstr>Instrument Ops</vt:lpstr>
      <vt:lpstr>Instrument Ops</vt:lpstr>
      <vt:lpstr>Instrument Ops</vt:lpstr>
      <vt:lpstr>Instrument Ops</vt:lpstr>
      <vt:lpstr>Instrument Ops</vt:lpstr>
      <vt:lpstr>Instrument Ops</vt:lpstr>
    </vt:vector>
  </TitlesOfParts>
  <Manager/>
  <Company>Jet Propulsion Laboratory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AMMOS Instrument Ops Update</dc:title>
  <dc:subject/>
  <dc:creator>Rob Tapella</dc:creator>
  <cp:keywords/>
  <dc:description/>
  <cp:lastModifiedBy>Rob Tapella</cp:lastModifiedBy>
  <cp:revision>382</cp:revision>
  <cp:lastPrinted>2019-12-09T21:14:30Z</cp:lastPrinted>
  <dcterms:created xsi:type="dcterms:W3CDTF">2015-05-18T19:57:09Z</dcterms:created>
  <dcterms:modified xsi:type="dcterms:W3CDTF">2020-11-10T18:27:12Z</dcterms:modified>
  <cp:category/>
</cp:coreProperties>
</file>