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82" r:id="rId4"/>
    <p:sldId id="273" r:id="rId5"/>
    <p:sldId id="274" r:id="rId6"/>
    <p:sldId id="275" r:id="rId7"/>
    <p:sldId id="276" r:id="rId8"/>
    <p:sldId id="280" r:id="rId9"/>
    <p:sldId id="281" r:id="rId10"/>
    <p:sldId id="278" r:id="rId11"/>
    <p:sldId id="279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9851-AFC6-524D-B6E2-DF4471AFF119}" type="datetimeFigureOut">
              <a:rPr lang="en-US" smtClean="0"/>
              <a:pPr/>
              <a:t>3/15/11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83E5D-4FF4-C94B-89AF-6470B036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5F3A5-B05E-4E38-A343-5F77C8EA3FFA}" type="datetimeFigureOut">
              <a:rPr lang="en-US" smtClean="0"/>
              <a:pPr/>
              <a:t>3/15/11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2DA50-E2A8-4768-B660-D6D0E5FE7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0" indent="0" algn="ctr">
              <a:buNone/>
              <a:defRPr/>
            </a:lvl2pPr>
            <a:lvl3pPr marL="914339" indent="0" algn="ctr">
              <a:buNone/>
              <a:defRPr/>
            </a:lvl3pPr>
            <a:lvl4pPr marL="1371509" indent="0" algn="ctr">
              <a:buNone/>
              <a:defRPr/>
            </a:lvl4pPr>
            <a:lvl5pPr marL="1828679" indent="0" algn="ctr">
              <a:buNone/>
              <a:defRPr/>
            </a:lvl5pPr>
            <a:lvl6pPr marL="2285849" indent="0" algn="ctr">
              <a:buNone/>
              <a:defRPr/>
            </a:lvl6pPr>
            <a:lvl7pPr marL="2743018" indent="0" algn="ctr">
              <a:buNone/>
              <a:defRPr/>
            </a:lvl7pPr>
            <a:lvl8pPr marL="3200188" indent="0" algn="ctr">
              <a:buNone/>
              <a:defRPr/>
            </a:lvl8pPr>
            <a:lvl9pPr marL="36573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FCB5-D6CF-421A-AEBD-CB3695DD53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CCBE-A252-4B5A-BE26-509B52396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0FF0-EF2B-4381-B3C1-77727EEB2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800"/>
            </a:lvl2pPr>
            <a:lvl3pPr marL="914339" indent="0">
              <a:buNone/>
              <a:defRPr sz="1600"/>
            </a:lvl3pPr>
            <a:lvl4pPr marL="1371509" indent="0">
              <a:buNone/>
              <a:defRPr sz="1400"/>
            </a:lvl4pPr>
            <a:lvl5pPr marL="1828679" indent="0">
              <a:buNone/>
              <a:defRPr sz="1400"/>
            </a:lvl5pPr>
            <a:lvl6pPr marL="2285849" indent="0">
              <a:buNone/>
              <a:defRPr sz="1400"/>
            </a:lvl6pPr>
            <a:lvl7pPr marL="2743018" indent="0">
              <a:buNone/>
              <a:defRPr sz="1400"/>
            </a:lvl7pPr>
            <a:lvl8pPr marL="3200188" indent="0">
              <a:buNone/>
              <a:defRPr sz="1400"/>
            </a:lvl8pPr>
            <a:lvl9pPr marL="365735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612FF-E855-4DCC-81C5-12F49CBC4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88CB-73B1-48D1-854A-496E795CF5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9" indent="0">
              <a:buNone/>
              <a:defRPr sz="1600" b="1"/>
            </a:lvl5pPr>
            <a:lvl6pPr marL="2285849" indent="0">
              <a:buNone/>
              <a:defRPr sz="1600" b="1"/>
            </a:lvl6pPr>
            <a:lvl7pPr marL="2743018" indent="0">
              <a:buNone/>
              <a:defRPr sz="1600" b="1"/>
            </a:lvl7pPr>
            <a:lvl8pPr marL="3200188" indent="0">
              <a:buNone/>
              <a:defRPr sz="1600" b="1"/>
            </a:lvl8pPr>
            <a:lvl9pPr marL="365735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9" indent="0">
              <a:buNone/>
              <a:defRPr sz="1600" b="1"/>
            </a:lvl5pPr>
            <a:lvl6pPr marL="2285849" indent="0">
              <a:buNone/>
              <a:defRPr sz="1600" b="1"/>
            </a:lvl6pPr>
            <a:lvl7pPr marL="2743018" indent="0">
              <a:buNone/>
              <a:defRPr sz="1600" b="1"/>
            </a:lvl7pPr>
            <a:lvl8pPr marL="3200188" indent="0">
              <a:buNone/>
              <a:defRPr sz="1600" b="1"/>
            </a:lvl8pPr>
            <a:lvl9pPr marL="365735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E171-55C8-44D0-B49F-03751DB55D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921E9-551A-493D-B654-815E046FA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BD3BD-1AB6-48E4-AF9A-72B968147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09" indent="0">
              <a:buNone/>
              <a:defRPr sz="800"/>
            </a:lvl4pPr>
            <a:lvl5pPr marL="1828679" indent="0">
              <a:buNone/>
              <a:defRPr sz="800"/>
            </a:lvl5pPr>
            <a:lvl6pPr marL="2285849" indent="0">
              <a:buNone/>
              <a:defRPr sz="800"/>
            </a:lvl6pPr>
            <a:lvl7pPr marL="2743018" indent="0">
              <a:buNone/>
              <a:defRPr sz="800"/>
            </a:lvl7pPr>
            <a:lvl8pPr marL="3200188" indent="0">
              <a:buNone/>
              <a:defRPr sz="800"/>
            </a:lvl8pPr>
            <a:lvl9pPr marL="365735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CCF24-2032-4E2E-89F1-106A50FEA9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9" indent="0">
              <a:buNone/>
              <a:defRPr sz="2000"/>
            </a:lvl5pPr>
            <a:lvl6pPr marL="2285849" indent="0">
              <a:buNone/>
              <a:defRPr sz="2000"/>
            </a:lvl6pPr>
            <a:lvl7pPr marL="2743018" indent="0">
              <a:buNone/>
              <a:defRPr sz="2000"/>
            </a:lvl7pPr>
            <a:lvl8pPr marL="3200188" indent="0">
              <a:buNone/>
              <a:defRPr sz="2000"/>
            </a:lvl8pPr>
            <a:lvl9pPr marL="365735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09" indent="0">
              <a:buNone/>
              <a:defRPr sz="800"/>
            </a:lvl4pPr>
            <a:lvl5pPr marL="1828679" indent="0">
              <a:buNone/>
              <a:defRPr sz="800"/>
            </a:lvl5pPr>
            <a:lvl6pPr marL="2285849" indent="0">
              <a:buNone/>
              <a:defRPr sz="800"/>
            </a:lvl6pPr>
            <a:lvl7pPr marL="2743018" indent="0">
              <a:buNone/>
              <a:defRPr sz="800"/>
            </a:lvl7pPr>
            <a:lvl8pPr marL="3200188" indent="0">
              <a:buNone/>
              <a:defRPr sz="800"/>
            </a:lvl8pPr>
            <a:lvl9pPr marL="365735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F4A83-97B0-4325-9933-A71E24A71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132" y="608920"/>
            <a:ext cx="77737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32" y="1981541"/>
            <a:ext cx="7773737" cy="41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132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 pitchFamily="8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935" y="6249081"/>
            <a:ext cx="2895934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 pitchFamily="8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68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-97" charset="0"/>
                <a:ea typeface="ＭＳ Ｐゴシック" pitchFamily="-97" charset="-128"/>
                <a:cs typeface="ＭＳ Ｐゴシック" pitchFamily="-97" charset="-128"/>
              </a:defRPr>
            </a:lvl1pPr>
          </a:lstStyle>
          <a:p>
            <a:pPr>
              <a:defRPr/>
            </a:pPr>
            <a:fld id="{502B1608-1A85-4D6B-B211-5B51FCBFB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  <a:ea typeface="ＭＳ Ｐゴシック" pitchFamily="24" charset="-128"/>
          <a:cs typeface="ＭＳ Ｐゴシック" pitchFamily="2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  <a:ea typeface="ＭＳ Ｐゴシック" pitchFamily="24" charset="-128"/>
          <a:cs typeface="ＭＳ Ｐゴシック" pitchFamily="2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  <a:ea typeface="ＭＳ Ｐゴシック" pitchFamily="24" charset="-128"/>
          <a:cs typeface="ＭＳ Ｐゴシック" pitchFamily="2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  <a:ea typeface="ＭＳ Ｐゴシック" pitchFamily="24" charset="-128"/>
          <a:cs typeface="ＭＳ Ｐゴシック" pitchFamily="24" charset="-128"/>
        </a:defRPr>
      </a:lvl5pPr>
      <a:lvl6pPr marL="45717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</a:defRPr>
      </a:lvl6pPr>
      <a:lvl7pPr marL="91433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</a:defRPr>
      </a:lvl7pPr>
      <a:lvl8pPr marL="137150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</a:defRPr>
      </a:lvl8pPr>
      <a:lvl9pPr marL="182867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29E"/>
          </a:solidFill>
          <a:latin typeface="Verdana" pitchFamily="24" charset="0"/>
        </a:defRPr>
      </a:lvl9pPr>
    </p:titleStyle>
    <p:bodyStyle>
      <a:lvl1pPr marL="341792" indent="-341792" algn="l" rtl="0" eaLnBrk="1" fontAlgn="base" hangingPunct="1">
        <a:spcBef>
          <a:spcPct val="20000"/>
        </a:spcBef>
        <a:spcAft>
          <a:spcPct val="0"/>
        </a:spcAft>
        <a:buFont typeface="Arial" pitchFamily="-106" charset="0"/>
        <a:buChar char="•"/>
        <a:defRPr sz="2400">
          <a:solidFill>
            <a:schemeClr val="tx1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marL="742513" indent="-284546" algn="l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+mj-lt"/>
          <a:ea typeface="ＭＳ Ｐゴシック" pitchFamily="24" charset="-128"/>
        </a:defRPr>
      </a:lvl2pPr>
      <a:lvl3pPr marL="1141550" indent="-227300" algn="l" rtl="0" eaLnBrk="1" fontAlgn="base" hangingPunct="1">
        <a:spcBef>
          <a:spcPct val="20000"/>
        </a:spcBef>
        <a:spcAft>
          <a:spcPct val="0"/>
        </a:spcAft>
        <a:buFont typeface="Arial" pitchFamily="-106" charset="0"/>
        <a:buChar char="•"/>
        <a:defRPr sz="1800">
          <a:solidFill>
            <a:schemeClr val="tx1"/>
          </a:solidFill>
          <a:latin typeface="+mj-lt"/>
          <a:ea typeface="ＭＳ Ｐゴシック" pitchFamily="24" charset="-128"/>
        </a:defRPr>
      </a:lvl3pPr>
      <a:lvl4pPr marL="1599517" indent="-227300" algn="l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1600">
          <a:solidFill>
            <a:schemeClr val="tx1"/>
          </a:solidFill>
          <a:latin typeface="+mj-lt"/>
          <a:ea typeface="ＭＳ Ｐゴシック" pitchFamily="24" charset="-128"/>
        </a:defRPr>
      </a:lvl4pPr>
      <a:lvl5pPr marL="2055801" indent="-227300" algn="l" rtl="0" eaLnBrk="1" fontAlgn="base" hangingPunct="1">
        <a:spcBef>
          <a:spcPct val="20000"/>
        </a:spcBef>
        <a:spcAft>
          <a:spcPct val="0"/>
        </a:spcAft>
        <a:buFont typeface="Arial" pitchFamily="-106" charset="0"/>
        <a:buChar char="•"/>
        <a:defRPr sz="1400">
          <a:solidFill>
            <a:schemeClr val="tx1"/>
          </a:solidFill>
          <a:latin typeface="+mj-lt"/>
          <a:ea typeface="ＭＳ Ｐゴシック" pitchFamily="24" charset="-128"/>
        </a:defRPr>
      </a:lvl5pPr>
      <a:lvl6pPr marL="2514433" indent="-22858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24" charset="-128"/>
        </a:defRPr>
      </a:lvl6pPr>
      <a:lvl7pPr marL="2971603" indent="-22858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24" charset="-128"/>
        </a:defRPr>
      </a:lvl7pPr>
      <a:lvl8pPr marL="3428772" indent="-22858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24" charset="-128"/>
        </a:defRPr>
      </a:lvl8pPr>
      <a:lvl9pPr marL="3885942" indent="-22858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24" charset="-128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9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9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8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8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7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Sean Hardman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March 2011</a:t>
            </a:r>
            <a:endParaRPr lang="en-US" dirty="0"/>
          </a:p>
        </p:txBody>
      </p:sp>
      <p:pic>
        <p:nvPicPr>
          <p:cNvPr id="5" name="Picture 8" descr="l2_top_ban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 smtClean="0"/>
              <a:t>Although not all references will result in associations in the registry, they will be captured using other mechanisms.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No matter which mechanism is utilized, these references will be realized in the generated search indexes.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The drawback is that the other mechanisms will not be very useful for direct Registry Service queries.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Applications accessing the registry will need to understand their usefulness.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F4A81-C570-6344-AA5F-26203D27DFC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Questions/Comments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Structure for relating one unique product to another in the registry.</a:t>
            </a:r>
          </a:p>
          <a:p>
            <a:r>
              <a:rPr lang="en-US" dirty="0" smtClean="0"/>
              <a:t>Classification Scheme/Node</a:t>
            </a:r>
          </a:p>
          <a:p>
            <a:pPr lvl="1"/>
            <a:r>
              <a:rPr lang="en-US" dirty="0" smtClean="0"/>
              <a:t>Structures for capturing taxonomies in the registry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larger topic that isn’t fully covered here.</a:t>
            </a:r>
            <a:endParaRPr lang="en-US" dirty="0" smtClean="0"/>
          </a:p>
          <a:p>
            <a:r>
              <a:rPr lang="en-US" dirty="0" smtClean="0"/>
              <a:t>Logical Identifier (LID)</a:t>
            </a:r>
          </a:p>
          <a:p>
            <a:pPr lvl="1"/>
            <a:r>
              <a:rPr lang="en-US" dirty="0" smtClean="0"/>
              <a:t>A string of characters that identifies a product and its multiple versions.</a:t>
            </a:r>
          </a:p>
          <a:p>
            <a:r>
              <a:rPr lang="en-US" dirty="0" smtClean="0"/>
              <a:t>Logical Identifier / Version Identifier (LIDVID)</a:t>
            </a:r>
          </a:p>
          <a:p>
            <a:pPr lvl="1"/>
            <a:r>
              <a:rPr lang="en-US" dirty="0" smtClean="0"/>
              <a:t>A string of characters that uniquely identifies a product (single version).</a:t>
            </a:r>
          </a:p>
          <a:p>
            <a:r>
              <a:rPr lang="en-US" dirty="0" smtClean="0"/>
              <a:t>Slot</a:t>
            </a:r>
          </a:p>
          <a:p>
            <a:pPr lvl="1"/>
            <a:r>
              <a:rPr lang="en-US" dirty="0" smtClean="0"/>
              <a:t>Structure for capturing additional metadata attributes associated with a product in the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Represents the logical/physical tree of the archive.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Informational to facilitate search.</a:t>
            </a:r>
          </a:p>
          <a:p>
            <a:pPr lvl="1"/>
            <a:r>
              <a:rPr lang="en-US" dirty="0" smtClean="0"/>
              <a:t>Realized at collection or data product level.</a:t>
            </a:r>
          </a:p>
          <a:p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Represents ancillary information.</a:t>
            </a:r>
            <a:endParaRPr lang="en-US" dirty="0"/>
          </a:p>
        </p:txBody>
      </p:sp>
      <p:pic>
        <p:nvPicPr>
          <p:cNvPr id="8" name="Content Placeholder 7" descr="pds2010_harvest_design_referenc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156" b="-915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References between products facilitate search and discovery of data.</a:t>
            </a:r>
          </a:p>
          <a:p>
            <a:pPr lvl="1"/>
            <a:r>
              <a:rPr lang="en-US" dirty="0" smtClean="0"/>
              <a:t>Less of a need to rely on keyword correlation.</a:t>
            </a:r>
          </a:p>
          <a:p>
            <a:r>
              <a:rPr lang="en-US" dirty="0" smtClean="0"/>
              <a:t>In a perfect world, references are based on </a:t>
            </a:r>
            <a:r>
              <a:rPr lang="en-US" dirty="0" err="1" smtClean="0"/>
              <a:t>LIDVIDs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LIDVID uniquely identifies a product.</a:t>
            </a:r>
          </a:p>
          <a:p>
            <a:r>
              <a:rPr lang="en-US" dirty="0" smtClean="0"/>
              <a:t>Nothing about PDS is perfect, so many of the references are based on </a:t>
            </a:r>
            <a:r>
              <a:rPr lang="en-US" dirty="0" err="1" smtClean="0"/>
              <a:t>LIDs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LID identifies a set of products (multiple versions)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LID-based references are resolved at request time.</a:t>
            </a:r>
            <a:endParaRPr lang="en-US" dirty="0" smtClean="0"/>
          </a:p>
          <a:p>
            <a:r>
              <a:rPr lang="en-US" dirty="0" smtClean="0"/>
              <a:t>This presentation focuses on how the Harvest Tool realizes these references in the Registry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LIDVID-Based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3737" cy="4114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Registered as associations with the Registry Service.</a:t>
            </a:r>
          </a:p>
          <a:p>
            <a:pPr lvl="1"/>
            <a:r>
              <a:rPr lang="en-US" dirty="0" smtClean="0"/>
              <a:t>The exception to this rule is if the registry configuration from the model excludes a given reference type.</a:t>
            </a:r>
          </a:p>
          <a:p>
            <a:r>
              <a:rPr lang="en-US" dirty="0" smtClean="0"/>
              <a:t>Associations in the registry require that the source and target references be unique registry objects (products).</a:t>
            </a:r>
          </a:p>
          <a:p>
            <a:r>
              <a:rPr lang="en-US" dirty="0" smtClean="0"/>
              <a:t>Examples include:</a:t>
            </a:r>
          </a:p>
          <a:p>
            <a:pPr lvl="1"/>
            <a:r>
              <a:rPr lang="en-US" dirty="0" smtClean="0"/>
              <a:t>A collection referencing its member products.</a:t>
            </a:r>
          </a:p>
          <a:p>
            <a:pPr lvl="1"/>
            <a:r>
              <a:rPr lang="en-US" dirty="0" smtClean="0"/>
              <a:t>A data product referencing directly derived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preferred reference type for all member references.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LID-Based References</a:t>
            </a:r>
            <a:br>
              <a:rPr lang="en-US" dirty="0" smtClean="0"/>
            </a:br>
            <a:r>
              <a:rPr lang="en-US" sz="2400" dirty="0" smtClean="0"/>
              <a:t>Bundle to Member Collection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references are currently LID-based and have different reference type values (e.g., </a:t>
            </a:r>
            <a:r>
              <a:rPr lang="en-US" dirty="0" err="1" smtClean="0"/>
              <a:t>has_data_collection</a:t>
            </a:r>
            <a:r>
              <a:rPr lang="en-US" dirty="0" smtClean="0"/>
              <a:t>) based on the collection referenced.</a:t>
            </a:r>
          </a:p>
          <a:p>
            <a:pPr lvl="1"/>
            <a:r>
              <a:rPr lang="en-US" dirty="0" smtClean="0"/>
              <a:t>From the system perspective, LIDVID-based references are preferred.</a:t>
            </a:r>
          </a:p>
          <a:p>
            <a:r>
              <a:rPr lang="en-US" dirty="0" smtClean="0"/>
              <a:t>Harvest creates a slot named according to the reference type and populates it with the LID for the referenced collection.</a:t>
            </a:r>
          </a:p>
          <a:p>
            <a:r>
              <a:rPr lang="en-US" dirty="0" smtClean="0"/>
              <a:t>An example of the slot:</a:t>
            </a:r>
          </a:p>
          <a:p>
            <a:pPr>
              <a:buNone/>
            </a:pP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&lt;slot </a:t>
            </a:r>
            <a:r>
              <a:rPr lang="en-US" sz="1600" dirty="0" smtClean="0">
                <a:solidFill>
                  <a:srgbClr val="008827"/>
                </a:solidFill>
                <a:latin typeface="Courier"/>
                <a:ea typeface="Courier"/>
                <a:cs typeface="Courier"/>
              </a:rPr>
              <a:t>name</a:t>
            </a: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=‘</a:t>
            </a:r>
            <a:r>
              <a:rPr lang="en-US" sz="1600" dirty="0" err="1" smtClean="0">
                <a:solidFill>
                  <a:srgbClr val="7777EF"/>
                </a:solidFill>
                <a:latin typeface="Courier"/>
                <a:ea typeface="Courier"/>
                <a:cs typeface="Courier"/>
              </a:rPr>
              <a:t>has_data_collection</a:t>
            </a: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’ </a:t>
            </a:r>
            <a:r>
              <a:rPr lang="en-US" sz="1600" dirty="0" smtClean="0">
                <a:solidFill>
                  <a:srgbClr val="008827"/>
                </a:solidFill>
                <a:latin typeface="Courier"/>
                <a:ea typeface="Courier"/>
                <a:cs typeface="Courier"/>
              </a:rPr>
              <a:t>id</a:t>
            </a: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='</a:t>
            </a:r>
            <a:r>
              <a:rPr lang="en-US" sz="1600" dirty="0" smtClean="0">
                <a:solidFill>
                  <a:srgbClr val="7777EF"/>
                </a:solidFill>
                <a:latin typeface="Courier"/>
                <a:ea typeface="Courier"/>
                <a:cs typeface="Courier"/>
              </a:rPr>
              <a:t>800</a:t>
            </a: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'&gt;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  &lt;value&gt;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URN:NASA:PDS:PHX_MET:COLLECTION_DATA_RAW</a:t>
            </a: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&lt;/value&gt;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&lt;/slot&gt;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LID-Based References</a:t>
            </a:r>
            <a:br>
              <a:rPr lang="en-US" dirty="0" smtClean="0"/>
            </a:br>
            <a:r>
              <a:rPr lang="en-US" sz="2400" dirty="0" smtClean="0"/>
              <a:t>Collection to Member Product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references may be LID-based but have a single reference type (typically </a:t>
            </a:r>
            <a:r>
              <a:rPr lang="en-US" dirty="0" err="1" smtClean="0"/>
              <a:t>has_member</a:t>
            </a:r>
            <a:r>
              <a:rPr lang="en-US" dirty="0" smtClean="0"/>
              <a:t>) specified in the collection product. </a:t>
            </a:r>
          </a:p>
          <a:p>
            <a:r>
              <a:rPr lang="en-US" dirty="0" smtClean="0"/>
              <a:t>Harvest creates a slot named according to the reference type and populates it with the </a:t>
            </a:r>
            <a:r>
              <a:rPr lang="en-US" dirty="0" err="1" smtClean="0"/>
              <a:t>LIDs</a:t>
            </a:r>
            <a:r>
              <a:rPr lang="en-US" dirty="0" smtClean="0"/>
              <a:t> for each product that the collection references with just a LID.</a:t>
            </a:r>
          </a:p>
          <a:p>
            <a:r>
              <a:rPr lang="en-US" dirty="0" smtClean="0"/>
              <a:t>An example of the slot:</a:t>
            </a:r>
          </a:p>
          <a:p>
            <a:pPr>
              <a:buNone/>
            </a:pPr>
            <a:r>
              <a:rPr lang="en-US" sz="1600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&lt;slot </a:t>
            </a:r>
            <a:r>
              <a:rPr lang="en-US" sz="1297" dirty="0" smtClean="0">
                <a:solidFill>
                  <a:srgbClr val="008827"/>
                </a:solidFill>
                <a:latin typeface="Courier"/>
                <a:ea typeface="Courier"/>
                <a:cs typeface="Courier"/>
              </a:rPr>
              <a:t>name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=‘</a:t>
            </a:r>
            <a:r>
              <a:rPr lang="en-US" sz="1297" dirty="0" err="1" smtClean="0">
                <a:solidFill>
                  <a:srgbClr val="7777EF"/>
                </a:solidFill>
                <a:latin typeface="Courier"/>
                <a:ea typeface="Courier"/>
                <a:cs typeface="Courier"/>
              </a:rPr>
              <a:t>has_member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’ </a:t>
            </a:r>
            <a:r>
              <a:rPr lang="en-US" sz="1297" dirty="0" smtClean="0">
                <a:solidFill>
                  <a:srgbClr val="008827"/>
                </a:solidFill>
                <a:latin typeface="Courier"/>
                <a:ea typeface="Courier"/>
                <a:cs typeface="Courier"/>
              </a:rPr>
              <a:t>id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='</a:t>
            </a:r>
            <a:r>
              <a:rPr lang="en-US" sz="1297" dirty="0" smtClean="0">
                <a:solidFill>
                  <a:srgbClr val="7777EF"/>
                </a:solidFill>
                <a:latin typeface="Courier"/>
                <a:ea typeface="Courier"/>
                <a:cs typeface="Courier"/>
              </a:rPr>
              <a:t>800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'&gt;</a:t>
            </a:r>
            <a:endParaRPr lang="en-US" sz="1297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  &lt;value&gt;</a:t>
            </a:r>
            <a:r>
              <a:rPr lang="en-US" sz="1297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URN:NASA:PDS:PHX-MET:DATA-RAW:MS000EMH_00896227783_10C6M1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&lt;/value&gt;</a:t>
            </a:r>
            <a:endParaRPr lang="en-US" sz="1297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297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&lt;value&gt;</a:t>
            </a:r>
            <a:r>
              <a:rPr lang="en-US" sz="1297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URN:NASA:PDS:PHX-MET:DATA-RAW:MS000EML_00896227783_10C6M1</a:t>
            </a: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&lt;/value&gt;</a:t>
            </a:r>
            <a:endParaRPr lang="en-US" sz="1297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297" dirty="0" smtClean="0">
                <a:solidFill>
                  <a:srgbClr val="0F24AA"/>
                </a:solidFill>
                <a:latin typeface="Courier"/>
                <a:ea typeface="Courier"/>
                <a:cs typeface="Courier"/>
              </a:rPr>
              <a:t>	&lt;/slot&gt;</a:t>
            </a:r>
            <a:endParaRPr lang="en-US" sz="129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E4EC4-BB11-4CF3-8340-751E9CEEAB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LID-Based References</a:t>
            </a:r>
            <a:br>
              <a:rPr lang="en-US" dirty="0" smtClean="0"/>
            </a:br>
            <a:r>
              <a:rPr lang="en-US" sz="2400" dirty="0" smtClean="0"/>
              <a:t>Any Product to Context Product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identifies classification schemes for each of the context product types (e.g., investigation, instrument, target, etc.)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registry is populated with these classification schemes at configuration.</a:t>
            </a:r>
            <a:endParaRPr lang="en-US" dirty="0" smtClean="0"/>
          </a:p>
          <a:p>
            <a:r>
              <a:rPr lang="en-US" dirty="0" smtClean="0"/>
              <a:t>Harvest handles these references as follows:</a:t>
            </a:r>
          </a:p>
          <a:p>
            <a:pPr lvl="1"/>
            <a:r>
              <a:rPr lang="en-US" dirty="0" smtClean="0"/>
              <a:t>Identifies a reference to a context product.</a:t>
            </a:r>
          </a:p>
          <a:p>
            <a:pPr lvl="2"/>
            <a:r>
              <a:rPr lang="en-US" dirty="0" smtClean="0"/>
              <a:t>Based on the reference type (e.g., </a:t>
            </a:r>
            <a:r>
              <a:rPr lang="en-US" dirty="0" err="1" smtClean="0"/>
              <a:t>has_investigation</a:t>
            </a:r>
            <a:r>
              <a:rPr lang="en-US" dirty="0" smtClean="0"/>
              <a:t>, </a:t>
            </a:r>
            <a:r>
              <a:rPr lang="en-US" dirty="0" err="1" smtClean="0"/>
              <a:t>has_instrument</a:t>
            </a:r>
            <a:r>
              <a:rPr lang="en-US" dirty="0" smtClean="0"/>
              <a:t>, </a:t>
            </a:r>
            <a:r>
              <a:rPr lang="en-US" dirty="0" err="1" smtClean="0"/>
              <a:t>has_target</a:t>
            </a:r>
            <a:r>
              <a:rPr lang="en-US" dirty="0" smtClean="0"/>
              <a:t>, etc.).</a:t>
            </a:r>
          </a:p>
          <a:p>
            <a:pPr lvl="1"/>
            <a:r>
              <a:rPr lang="en-US" dirty="0" smtClean="0"/>
              <a:t>Looks up the corresponding classification node.</a:t>
            </a:r>
          </a:p>
          <a:p>
            <a:pPr lvl="1"/>
            <a:r>
              <a:rPr lang="en-US" dirty="0" smtClean="0"/>
              <a:t>Adds that classification to the product metadata upon registration.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4EC4-BB11-4CF3-8340-751E9CEEAB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LID-Based References</a:t>
            </a:r>
            <a:br>
              <a:rPr lang="en-US" dirty="0" smtClean="0"/>
            </a:br>
            <a:r>
              <a:rPr lang="en-US" sz="2400" dirty="0" smtClean="0"/>
              <a:t>Any Product to Another Product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references are handled just like the Bundle to Member Collection references.</a:t>
            </a:r>
          </a:p>
          <a:p>
            <a:pPr lvl="1"/>
            <a:r>
              <a:rPr lang="en-US" dirty="0" smtClean="0"/>
              <a:t>Meaning using slot based on the reference type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4EC4-BB11-4CF3-8340-751E9CEEAB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PDS_2009_Sr_Re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DS_2009_Sr_Rev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24" charset="0"/>
          </a:defRPr>
        </a:defPPr>
      </a:lstStyle>
    </a:lnDef>
  </a:objectDefaults>
  <a:extraClrSchemeLst>
    <a:extraClrScheme>
      <a:clrScheme name="PDS_2009_Sr_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DS_2009_Sr_Re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DS_2009_Sr_Re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DS_2009_Sr_Re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DS_2009_Sr_Re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DS_2009_Sr_Re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S_2009_Sr_Re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new-tech-session-template.pot</Template>
  <TotalTime>6864</TotalTime>
  <Words>726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Presentation2</vt:lpstr>
      <vt:lpstr>Realizing References</vt:lpstr>
      <vt:lpstr>Definitions</vt:lpstr>
      <vt:lpstr>Example References</vt:lpstr>
      <vt:lpstr>Reference Types</vt:lpstr>
      <vt:lpstr>LIDVID-Based References</vt:lpstr>
      <vt:lpstr>LID-Based References Bundle to Member Collection</vt:lpstr>
      <vt:lpstr>LID-Based References Collection to Member Product</vt:lpstr>
      <vt:lpstr>LID-Based References Any Product to Context Product</vt:lpstr>
      <vt:lpstr>LID-Based References Any Product to Another Product</vt:lpstr>
      <vt:lpstr>Wrap Up</vt:lpstr>
      <vt:lpstr>Questions/Comments</vt:lpstr>
    </vt:vector>
  </TitlesOfParts>
  <Company>Jet Propulsion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Hughes, John S (3880)</dc:creator>
  <cp:lastModifiedBy>Sean Hardman</cp:lastModifiedBy>
  <cp:revision>65</cp:revision>
  <dcterms:created xsi:type="dcterms:W3CDTF">2011-03-16T00:18:53Z</dcterms:created>
  <dcterms:modified xsi:type="dcterms:W3CDTF">2011-03-16T00:26:01Z</dcterms:modified>
</cp:coreProperties>
</file>