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4" r:id="rId3"/>
    <p:sldId id="257" r:id="rId4"/>
    <p:sldId id="260" r:id="rId5"/>
    <p:sldId id="280" r:id="rId6"/>
    <p:sldId id="273" r:id="rId7"/>
    <p:sldId id="272" r:id="rId8"/>
    <p:sldId id="265" r:id="rId9"/>
    <p:sldId id="263" r:id="rId10"/>
    <p:sldId id="275" r:id="rId11"/>
    <p:sldId id="266" r:id="rId12"/>
    <p:sldId id="276" r:id="rId13"/>
    <p:sldId id="267" r:id="rId14"/>
    <p:sldId id="268" r:id="rId15"/>
    <p:sldId id="277" r:id="rId16"/>
    <p:sldId id="269" r:id="rId17"/>
    <p:sldId id="270" r:id="rId18"/>
    <p:sldId id="278" r:id="rId19"/>
    <p:sldId id="271" r:id="rId20"/>
    <p:sldId id="279" r:id="rId21"/>
    <p:sldId id="258" r:id="rId22"/>
    <p:sldId id="259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AF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049" autoAdjust="0"/>
  </p:normalViewPr>
  <p:slideViewPr>
    <p:cSldViewPr snapToGrid="0" snapToObjects="1">
      <p:cViewPr varScale="1">
        <p:scale>
          <a:sx n="105" d="100"/>
          <a:sy n="105" d="100"/>
        </p:scale>
        <p:origin x="-5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FF407-E193-9242-88BA-AE7498882818}" type="datetimeFigureOut">
              <a:rPr lang="en-US" smtClean="0"/>
              <a:t>8/24/11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903DC-1C6A-E640-A322-1F86238F8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390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69424-33B8-C148-B6CC-57D2F377FDFA}" type="datetimeFigureOut">
              <a:rPr lang="en-US" smtClean="0"/>
              <a:t>8/24/11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4EC84-1035-A845-9074-77744AAA1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373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Developed</a:t>
            </a:r>
            <a:r>
              <a:rPr lang="en-US" baseline="0" dirty="0" smtClean="0"/>
              <a:t> in Java 1.6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Leverages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Atlas Ingest Software – developed by Alice </a:t>
            </a:r>
            <a:r>
              <a:rPr lang="en-US" baseline="0" dirty="0" err="1" smtClean="0"/>
              <a:t>Stanboli</a:t>
            </a:r>
            <a:r>
              <a:rPr lang="en-US" baseline="0" dirty="0" smtClean="0"/>
              <a:t> and Adrian </a:t>
            </a:r>
            <a:r>
              <a:rPr lang="en-US" baseline="0" dirty="0" err="1" smtClean="0"/>
              <a:t>Tinio</a:t>
            </a:r>
            <a:endParaRPr lang="en-US" baseline="0" dirty="0" smtClean="0"/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MIPL Transcoder - Specifically the </a:t>
            </a:r>
            <a:r>
              <a:rPr lang="en-US" baseline="0" dirty="0" err="1" smtClean="0"/>
              <a:t>PDSLabelToDom</a:t>
            </a:r>
            <a:r>
              <a:rPr lang="en-US" baseline="0" dirty="0" smtClean="0"/>
              <a:t> method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Apache Velocity Templates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Available as Command-Line interface or API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Extension points exist for a specific node to include their own objects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Can be found on our PDS Imaging Wiki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4EC84-1035-A845-9074-77744AAA15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92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Handles</a:t>
            </a:r>
            <a:r>
              <a:rPr lang="en-US" baseline="0" dirty="0" smtClean="0"/>
              <a:t> the case when you have multiple instances of same class with different values attributed to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4EC84-1035-A845-9074-77744AAA15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15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4EC84-1035-A845-9074-77744AAA15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15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Actual GROUP =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SITE_DERIVED_GEOMETRY_PARMS, but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cut down to fit easier on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4EC84-1035-A845-9074-77744AAA15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15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Similar to specifying elements, </a:t>
            </a:r>
            <a:r>
              <a:rPr lang="en-US" dirty="0" err="1" smtClean="0"/>
              <a:t>getUnits</a:t>
            </a:r>
            <a:r>
              <a:rPr lang="en-US" dirty="0" smtClean="0"/>
              <a:t> takes a</a:t>
            </a:r>
            <a:r>
              <a:rPr lang="en-US" baseline="0" dirty="0" smtClean="0"/>
              <a:t> Keyword as a parameter, and retrieves its unit value, if available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4EC84-1035-A845-9074-77744AAA151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33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Extension point built into software for any</a:t>
            </a:r>
            <a:r>
              <a:rPr lang="en-US" baseline="0" dirty="0" smtClean="0"/>
              <a:t> type of generated value class.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Each generated element requires class in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4EC84-1035-A845-9074-77744AAA151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15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Each data set will require one template.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Some</a:t>
            </a:r>
            <a:r>
              <a:rPr lang="en-US" baseline="0" dirty="0" smtClean="0"/>
              <a:t> data sets will be able to piggy back off of others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Each node may be able to specify a base template for all data sets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 template is created by starting with a blank XML document (generated from an XSD) and populated with variables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Variables map the PDS3 data you want to appear in the specify XML element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Most data does not map 1 to 1 from PDS3 to PDS4, but the Generation Tool and Velocity Engine work in tandem to handle these scenarios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4EC84-1035-A845-9074-77744AAA15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80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Here is the workflow as we go through each of these</a:t>
            </a:r>
            <a:r>
              <a:rPr lang="en-US" baseline="0" dirty="0" smtClean="0"/>
              <a:t> scenarios that the Generation Tool handles during conversion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 start with how the data appears in PDS3 format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Then we move onto how we want it to look in PDS4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Finally we will show how we do this with Velocity and the Generation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4EC84-1035-A845-9074-77744AAA15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15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4EC84-1035-A845-9074-77744AAA15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15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$label introduced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prefix to represent the PDS3 Label object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r>
              <a:rPr lang="en-US" baseline="0" dirty="0" smtClean="0"/>
              <a:t>color coordination</a:t>
            </a:r>
          </a:p>
          <a:p>
            <a:r>
              <a:rPr lang="en-US" baseline="0" dirty="0" smtClean="0"/>
              <a:t>- Where it is in PDS3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where it should go in the template.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4EC84-1035-A845-9074-77744AAA15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15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4EC84-1035-A845-9074-77744AAA15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15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Introducing the dot</a:t>
            </a:r>
            <a:r>
              <a:rPr lang="en-US" baseline="0" dirty="0" smtClean="0"/>
              <a:t> 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4EC84-1035-A845-9074-77744AAA15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16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Instead of dumping these values </a:t>
            </a:r>
            <a:r>
              <a:rPr lang="en-US" baseline="0" smtClean="0"/>
              <a:t>into an Indexed </a:t>
            </a:r>
            <a:r>
              <a:rPr lang="en-US" baseline="0" dirty="0" smtClean="0"/>
              <a:t>Group meaning we want to create multiple instances of a class, that contain the BAND_BIN.CENTER AND BAND_BIN.WIDTH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4EC84-1035-A845-9074-77744AAA15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15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The </a:t>
            </a:r>
            <a:r>
              <a:rPr lang="en-US" dirty="0" err="1" smtClean="0"/>
              <a:t>getRecords</a:t>
            </a:r>
            <a:r>
              <a:rPr lang="en-US" dirty="0" smtClean="0"/>
              <a:t> method takes</a:t>
            </a:r>
            <a:r>
              <a:rPr lang="en-US" baseline="0" dirty="0" smtClean="0"/>
              <a:t> parameters of a list of Keywords from the PDS3 Label.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There is no limit to the number of Keywords included, the number of values in each list must be equal.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i.e. BAND_BIN.CENTER must have the same number of values in its list as BAND_BIN.WIDTH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4EC84-1035-A845-9074-77744AAA15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15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PDS4 Generation Tool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PDS4 Generation Tool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AFAD-0B3E-3F45-B380-1083EC78DB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PDS4 Generation Tool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AFAD-0B3E-3F45-B380-1083EC78DB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PDS4 Generation Tool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AFAD-0B3E-3F45-B380-1083EC78DB7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PDS4 Generation Tool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AFAD-0B3E-3F45-B380-1083EC78DB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PDS4 Generation Tool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AFAD-0B3E-3F45-B380-1083EC78DB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PDS4 Generation Tool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AFAD-0B3E-3F45-B380-1083EC78DB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PDS4 Generation Tool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AFAD-0B3E-3F45-B380-1083EC78DB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PDS4 Generation Tool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AFAD-0B3E-3F45-B380-1083EC78DB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PDS4 Generation Tool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AFAD-0B3E-3F45-B380-1083EC78DB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PDS4 Generation Tool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AFAD-0B3E-3F45-B380-1083EC78DB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8/24/11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PDS4 Generation Tool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7B2EAFAD-0B3E-3F45-B380-1083EC78DB7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hf sldNum="0" hdr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Development Lead: Jordan Padams</a:t>
            </a:r>
          </a:p>
          <a:p>
            <a:r>
              <a:rPr lang="en-US" dirty="0" smtClean="0"/>
              <a:t>Contributors: Elizabeth Rye, Paul Ramirez, Alice </a:t>
            </a:r>
            <a:r>
              <a:rPr lang="en-US" dirty="0" err="1" smtClean="0"/>
              <a:t>Stanboli</a:t>
            </a:r>
            <a:r>
              <a:rPr lang="en-US" dirty="0" smtClean="0"/>
              <a:t>, Adrian </a:t>
            </a:r>
            <a:r>
              <a:rPr lang="en-US" dirty="0" err="1" smtClean="0"/>
              <a:t>Tinio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PDS4 Generation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909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15895"/>
            <a:ext cx="7924800" cy="1143000"/>
          </a:xfrm>
        </p:spPr>
        <p:txBody>
          <a:bodyPr/>
          <a:lstStyle/>
          <a:p>
            <a:r>
              <a:rPr lang="en-US" dirty="0" smtClean="0"/>
              <a:t>Scenario 3 – Sub-elements 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914400" y="2368933"/>
            <a:ext cx="8229600" cy="201481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&lt;</a:t>
            </a:r>
            <a:r>
              <a:rPr lang="en-US" sz="1600" dirty="0" err="1" smtClean="0">
                <a:latin typeface="Courier New"/>
                <a:cs typeface="Courier New"/>
              </a:rPr>
              <a:t>Object_Statistics</a:t>
            </a:r>
            <a:r>
              <a:rPr lang="en-US" sz="1600" dirty="0" smtClean="0">
                <a:latin typeface="Courier New"/>
                <a:cs typeface="Courier New"/>
              </a:rPr>
              <a:t>&gt;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	&lt;mean&gt;</a:t>
            </a:r>
            <a:r>
              <a:rPr lang="en-US" sz="1600" dirty="0" smtClean="0">
                <a:latin typeface="Courier New"/>
                <a:cs typeface="Courier New"/>
              </a:rPr>
              <a:t>$</a:t>
            </a:r>
            <a:r>
              <a:rPr lang="en-US" sz="1600" dirty="0" err="1" smtClean="0">
                <a:latin typeface="Courier New"/>
                <a:cs typeface="Courier New"/>
              </a:rPr>
              <a:t>label.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IMAGE</a:t>
            </a:r>
            <a:r>
              <a:rPr lang="en-US" sz="1600" dirty="0" err="1" smtClean="0">
                <a:latin typeface="Courier New"/>
                <a:cs typeface="Courier New"/>
              </a:rPr>
              <a:t>.</a:t>
            </a:r>
            <a:r>
              <a:rPr lang="en-US" sz="1600" dirty="0" err="1" smtClean="0">
                <a:solidFill>
                  <a:srgbClr val="FFFF00"/>
                </a:solidFill>
                <a:latin typeface="Courier New"/>
                <a:cs typeface="Courier New"/>
              </a:rPr>
              <a:t>MEAN</a:t>
            </a:r>
            <a:r>
              <a:rPr lang="en-US" sz="1600" dirty="0" smtClean="0">
                <a:latin typeface="Courier New"/>
                <a:cs typeface="Courier New"/>
              </a:rPr>
              <a:t>&lt;</a:t>
            </a:r>
            <a:r>
              <a:rPr lang="en-US" sz="1600" dirty="0">
                <a:latin typeface="Courier New"/>
                <a:cs typeface="Courier New"/>
              </a:rPr>
              <a:t>/mean&gt;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	&lt;</a:t>
            </a:r>
            <a:r>
              <a:rPr lang="en-US" sz="1600" dirty="0" smtClean="0">
                <a:latin typeface="Courier New"/>
                <a:cs typeface="Courier New"/>
              </a:rPr>
              <a:t>median&gt;</a:t>
            </a:r>
            <a:r>
              <a:rPr lang="en-US" sz="1600" dirty="0">
                <a:latin typeface="Courier New"/>
                <a:cs typeface="Courier New"/>
              </a:rPr>
              <a:t>$</a:t>
            </a:r>
            <a:r>
              <a:rPr lang="en-US" sz="1600" dirty="0" err="1">
                <a:latin typeface="Courier New"/>
                <a:cs typeface="Courier New"/>
              </a:rPr>
              <a:t>label</a:t>
            </a:r>
            <a:r>
              <a:rPr lang="en-US" sz="1600" dirty="0" err="1" smtClean="0">
                <a:latin typeface="Courier New"/>
                <a:cs typeface="Courier New"/>
              </a:rPr>
              <a:t>.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IMAGE</a:t>
            </a:r>
            <a:r>
              <a:rPr lang="en-US" sz="1600" dirty="0" err="1" smtClean="0">
                <a:latin typeface="Courier New"/>
                <a:cs typeface="Courier New"/>
              </a:rPr>
              <a:t>.</a:t>
            </a:r>
            <a:r>
              <a:rPr lang="en-US" sz="1600" dirty="0" err="1" smtClean="0">
                <a:solidFill>
                  <a:srgbClr val="FFFF00"/>
                </a:solidFill>
                <a:latin typeface="Courier New"/>
                <a:cs typeface="Courier New"/>
              </a:rPr>
              <a:t>MEDIAN</a:t>
            </a:r>
            <a:r>
              <a:rPr lang="en-US" sz="1600" dirty="0" smtClean="0">
                <a:latin typeface="Courier New"/>
                <a:cs typeface="Courier New"/>
              </a:rPr>
              <a:t>&lt;</a:t>
            </a:r>
            <a:r>
              <a:rPr lang="en-US" sz="1600" dirty="0">
                <a:latin typeface="Courier New"/>
                <a:cs typeface="Courier New"/>
              </a:rPr>
              <a:t>/</a:t>
            </a:r>
            <a:r>
              <a:rPr lang="en-US" sz="1600" dirty="0" smtClean="0">
                <a:latin typeface="Courier New"/>
                <a:cs typeface="Courier New"/>
              </a:rPr>
              <a:t>median&gt;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	&lt;</a:t>
            </a:r>
            <a:r>
              <a:rPr lang="en-US" sz="1600" dirty="0">
                <a:latin typeface="Courier New"/>
                <a:cs typeface="Courier New"/>
              </a:rPr>
              <a:t>minimum&gt;$</a:t>
            </a:r>
            <a:r>
              <a:rPr lang="en-US" sz="1600" dirty="0" err="1">
                <a:latin typeface="Courier New"/>
                <a:cs typeface="Courier New"/>
              </a:rPr>
              <a:t>label</a:t>
            </a:r>
            <a:r>
              <a:rPr lang="en-US" sz="1600" dirty="0" err="1" smtClean="0">
                <a:latin typeface="Courier New"/>
                <a:cs typeface="Courier New"/>
              </a:rPr>
              <a:t>.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IMAGE</a:t>
            </a:r>
            <a:r>
              <a:rPr lang="en-US" sz="1600" dirty="0" err="1" smtClean="0">
                <a:latin typeface="Courier New"/>
                <a:cs typeface="Courier New"/>
              </a:rPr>
              <a:t>.</a:t>
            </a:r>
            <a:r>
              <a:rPr lang="en-US" sz="1600" dirty="0" err="1" smtClean="0">
                <a:solidFill>
                  <a:srgbClr val="FFFF00"/>
                </a:solidFill>
                <a:latin typeface="Courier New"/>
                <a:cs typeface="Courier New"/>
              </a:rPr>
              <a:t>MINIMUM</a:t>
            </a:r>
            <a:r>
              <a:rPr lang="en-US" sz="1600" dirty="0" smtClean="0">
                <a:latin typeface="Courier New"/>
                <a:cs typeface="Courier New"/>
              </a:rPr>
              <a:t>&lt;</a:t>
            </a:r>
            <a:r>
              <a:rPr lang="en-US" sz="1600" dirty="0">
                <a:latin typeface="Courier New"/>
                <a:cs typeface="Courier New"/>
              </a:rPr>
              <a:t>/minimum&gt;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&lt;/</a:t>
            </a:r>
            <a:r>
              <a:rPr lang="en-US" sz="1600" dirty="0" err="1" smtClean="0">
                <a:latin typeface="Courier New"/>
                <a:cs typeface="Courier New"/>
              </a:rPr>
              <a:t>Object_Statistics</a:t>
            </a:r>
            <a:r>
              <a:rPr lang="en-US" sz="1600" dirty="0">
                <a:latin typeface="Courier New"/>
                <a:cs typeface="Courier New"/>
              </a:rPr>
              <a:t>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PDS4 Generation Tool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7162" y="183486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Velocity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006982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14400" y="2204782"/>
            <a:ext cx="8229600" cy="24901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GROUP =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BAND_BIN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  BANDS = 4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  BAND_BIN_UNIT = MICROMETER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  </a:t>
            </a:r>
            <a:r>
              <a:rPr lang="en-US" sz="1600" dirty="0" smtClean="0">
                <a:solidFill>
                  <a:srgbClr val="FFFF00"/>
                </a:solidFill>
                <a:latin typeface="Courier New"/>
                <a:cs typeface="Courier New"/>
              </a:rPr>
              <a:t>CENTER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(</a:t>
            </a:r>
            <a:r>
              <a:rPr lang="en-US" sz="1600" b="1" dirty="0">
                <a:latin typeface="Courier New"/>
                <a:cs typeface="Courier New"/>
              </a:rPr>
              <a:t>0.374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b="1" dirty="0">
                <a:latin typeface="Courier New"/>
                <a:cs typeface="Courier New"/>
              </a:rPr>
              <a:t>0.384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b="1" dirty="0">
                <a:latin typeface="Courier New"/>
                <a:cs typeface="Courier New"/>
              </a:rPr>
              <a:t>0.394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b="1" dirty="0">
                <a:latin typeface="Courier New"/>
                <a:cs typeface="Courier New"/>
              </a:rPr>
              <a:t>0.404</a:t>
            </a:r>
            <a:r>
              <a:rPr lang="en-US" sz="16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  </a:t>
            </a:r>
            <a:r>
              <a:rPr lang="en-US" sz="1600" dirty="0" smtClean="0">
                <a:solidFill>
                  <a:srgbClr val="3366FF"/>
                </a:solidFill>
                <a:latin typeface="Courier New"/>
                <a:cs typeface="Courier New"/>
              </a:rPr>
              <a:t>WIDTH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(</a:t>
            </a:r>
            <a:r>
              <a:rPr lang="en-US" sz="1600" b="1" dirty="0">
                <a:latin typeface="Courier New"/>
                <a:cs typeface="Courier New"/>
              </a:rPr>
              <a:t>0.0155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b="1" dirty="0">
                <a:latin typeface="Courier New"/>
                <a:cs typeface="Courier New"/>
              </a:rPr>
              <a:t>0.0115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b="1" dirty="0">
                <a:latin typeface="Courier New"/>
                <a:cs typeface="Courier New"/>
              </a:rPr>
              <a:t>0.0114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b="1" dirty="0">
                <a:latin typeface="Courier New"/>
                <a:cs typeface="Courier New"/>
              </a:rPr>
              <a:t>0.0112</a:t>
            </a:r>
            <a:r>
              <a:rPr lang="en-US" sz="16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END_GROUP = </a:t>
            </a:r>
            <a:r>
              <a:rPr lang="en-US" sz="1600" dirty="0">
                <a:solidFill>
                  <a:srgbClr val="FFFFFF"/>
                </a:solidFill>
                <a:latin typeface="Courier New"/>
                <a:cs typeface="Courier New"/>
              </a:rPr>
              <a:t>BAND_BIN</a:t>
            </a:r>
            <a:endParaRPr lang="en-US" sz="1600" dirty="0" smtClean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477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smtClean="0"/>
              <a:t>Scenario 4 – MULTIPLE INSTANCEs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PDS4 Generation Tool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7357" y="1597311"/>
            <a:ext cx="67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PDS3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708729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15895"/>
            <a:ext cx="7924800" cy="1143000"/>
          </a:xfrm>
        </p:spPr>
        <p:txBody>
          <a:bodyPr/>
          <a:lstStyle/>
          <a:p>
            <a:r>
              <a:rPr lang="en-US" dirty="0" smtClean="0"/>
              <a:t>SCENARIO 4 –multiple instances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3"/>
          </p:nvPr>
        </p:nvSpPr>
        <p:spPr>
          <a:xfrm>
            <a:off x="914400" y="1776944"/>
            <a:ext cx="8229600" cy="50581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&lt;</a:t>
            </a:r>
            <a:r>
              <a:rPr lang="en-US" sz="1400" dirty="0" err="1">
                <a:latin typeface="Courier New"/>
                <a:cs typeface="Courier New"/>
              </a:rPr>
              <a:t>Band_Bin_Set</a:t>
            </a:r>
            <a:r>
              <a:rPr lang="en-US" sz="14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  &lt;</a:t>
            </a:r>
            <a:r>
              <a:rPr lang="en-US" sz="1400" dirty="0" err="1">
                <a:latin typeface="Courier New"/>
                <a:cs typeface="Courier New"/>
              </a:rPr>
              <a:t>Band_Bin</a:t>
            </a:r>
            <a:r>
              <a:rPr lang="en-US" sz="14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    &lt;center&gt;</a:t>
            </a:r>
            <a:r>
              <a:rPr lang="en-US" sz="1400" b="1" dirty="0">
                <a:latin typeface="Courier New"/>
                <a:cs typeface="Courier New"/>
              </a:rPr>
              <a:t>0.374</a:t>
            </a:r>
            <a:r>
              <a:rPr lang="en-US" sz="1400" dirty="0">
                <a:latin typeface="Courier New"/>
                <a:cs typeface="Courier New"/>
              </a:rPr>
              <a:t>&lt;/center&gt;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    &lt;width&gt;</a:t>
            </a:r>
            <a:r>
              <a:rPr lang="en-US" sz="1400" b="1" dirty="0">
                <a:latin typeface="Courier New"/>
                <a:cs typeface="Courier New"/>
              </a:rPr>
              <a:t>0.0155</a:t>
            </a:r>
            <a:r>
              <a:rPr lang="en-US" sz="1400" dirty="0">
                <a:latin typeface="Courier New"/>
                <a:cs typeface="Courier New"/>
              </a:rPr>
              <a:t>&lt;/width&gt;</a:t>
            </a:r>
          </a:p>
          <a:p>
            <a:pPr marL="0" indent="0">
              <a:buNone/>
            </a:pPr>
            <a:r>
              <a:rPr lang="is-IS" sz="1400" dirty="0">
                <a:latin typeface="Courier New"/>
                <a:cs typeface="Courier New"/>
              </a:rPr>
              <a:t>  &lt;/Band_Bin&gt;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  &lt;</a:t>
            </a:r>
            <a:r>
              <a:rPr lang="en-US" sz="1400" dirty="0" err="1">
                <a:latin typeface="Courier New"/>
                <a:cs typeface="Courier New"/>
              </a:rPr>
              <a:t>Band_Bin</a:t>
            </a:r>
            <a:r>
              <a:rPr lang="en-US" sz="14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    &lt;center&gt;</a:t>
            </a:r>
            <a:r>
              <a:rPr lang="en-US" sz="1400" b="1" dirty="0">
                <a:latin typeface="Courier New"/>
                <a:cs typeface="Courier New"/>
              </a:rPr>
              <a:t>0.384</a:t>
            </a:r>
            <a:r>
              <a:rPr lang="en-US" sz="1400" dirty="0">
                <a:latin typeface="Courier New"/>
                <a:cs typeface="Courier New"/>
              </a:rPr>
              <a:t>&lt;/center&gt;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    &lt;width&gt;</a:t>
            </a:r>
            <a:r>
              <a:rPr lang="en-US" sz="1400" b="1" dirty="0">
                <a:latin typeface="Courier New"/>
                <a:cs typeface="Courier New"/>
              </a:rPr>
              <a:t>0.0115</a:t>
            </a:r>
            <a:r>
              <a:rPr lang="en-US" sz="1400" dirty="0">
                <a:latin typeface="Courier New"/>
                <a:cs typeface="Courier New"/>
              </a:rPr>
              <a:t>&lt;/width&gt;</a:t>
            </a:r>
          </a:p>
          <a:p>
            <a:pPr marL="0" indent="0">
              <a:buNone/>
            </a:pPr>
            <a:r>
              <a:rPr lang="is-IS" sz="1400" dirty="0">
                <a:latin typeface="Courier New"/>
                <a:cs typeface="Courier New"/>
              </a:rPr>
              <a:t>  &lt;/Band_Bin&gt;</a:t>
            </a:r>
          </a:p>
          <a:p>
            <a:pPr marL="400050" lvl="1" indent="0">
              <a:buNone/>
            </a:pPr>
            <a:r>
              <a:rPr lang="is-IS" sz="1400" dirty="0" smtClean="0">
                <a:latin typeface="Courier New"/>
                <a:cs typeface="Courier New"/>
              </a:rPr>
              <a:t>.</a:t>
            </a:r>
          </a:p>
          <a:p>
            <a:pPr marL="400050" lvl="1" indent="0">
              <a:buNone/>
            </a:pPr>
            <a:r>
              <a:rPr lang="is-IS" sz="1400" dirty="0" smtClean="0">
                <a:latin typeface="Courier New"/>
                <a:cs typeface="Courier New"/>
              </a:rPr>
              <a:t>.</a:t>
            </a:r>
          </a:p>
          <a:p>
            <a:pPr marL="400050" lvl="1" indent="0">
              <a:buNone/>
            </a:pPr>
            <a:r>
              <a:rPr lang="is-IS" sz="1400" dirty="0">
                <a:latin typeface="Courier New"/>
                <a:cs typeface="Courier New"/>
              </a:rPr>
              <a:t>.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&lt;/</a:t>
            </a:r>
            <a:r>
              <a:rPr lang="en-US" sz="1400" dirty="0" err="1">
                <a:latin typeface="Courier New"/>
                <a:cs typeface="Courier New"/>
              </a:rPr>
              <a:t>Band_Bin_Set</a:t>
            </a:r>
            <a:r>
              <a:rPr lang="en-US" sz="1400" dirty="0">
                <a:latin typeface="Courier New"/>
                <a:cs typeface="Courier New"/>
              </a:rPr>
              <a:t>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PDS4 Generation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7357" y="1348615"/>
            <a:ext cx="67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PDS4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669295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1309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smtClean="0"/>
              <a:t>Scenario 4 – multiple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33064" y="1889090"/>
            <a:ext cx="804896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 err="1" smtClean="0">
                <a:latin typeface="Courier New"/>
                <a:cs typeface="Courier New"/>
              </a:rPr>
              <a:t>Band_Bin_Set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#set( $</a:t>
            </a:r>
            <a:r>
              <a:rPr lang="en-US" sz="1200" dirty="0" err="1" smtClean="0">
                <a:latin typeface="Courier New"/>
                <a:cs typeface="Courier New"/>
              </a:rPr>
              <a:t>bandBinList</a:t>
            </a:r>
            <a:r>
              <a:rPr lang="en-US" sz="1200" dirty="0" smtClean="0">
                <a:latin typeface="Courier New"/>
                <a:cs typeface="Courier New"/>
              </a:rPr>
              <a:t> = $</a:t>
            </a:r>
            <a:r>
              <a:rPr lang="en-US" sz="1200" dirty="0" err="1">
                <a:latin typeface="Courier New"/>
                <a:cs typeface="Courier New"/>
              </a:rPr>
              <a:t>label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.</a:t>
            </a:r>
            <a:r>
              <a:rPr lang="en-US" sz="1200" b="1" dirty="0" err="1">
                <a:solidFill>
                  <a:srgbClr val="008000"/>
                </a:solidFill>
                <a:latin typeface="Courier New"/>
                <a:cs typeface="Courier New"/>
              </a:rPr>
              <a:t>getRecords</a:t>
            </a:r>
            <a:r>
              <a:rPr lang="en-US" sz="1200" dirty="0" smtClean="0">
                <a:latin typeface="Courier New"/>
                <a:cs typeface="Courier New"/>
              </a:rPr>
              <a:t>(’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  <a:t>BAND_BIN</a:t>
            </a:r>
            <a:r>
              <a:rPr lang="en-US" sz="1200" dirty="0" smtClean="0">
                <a:latin typeface="Courier New"/>
                <a:cs typeface="Courier New"/>
              </a:rPr>
              <a:t>.</a:t>
            </a:r>
            <a:r>
              <a:rPr lang="en-US" sz="1200" dirty="0" smtClean="0">
                <a:solidFill>
                  <a:srgbClr val="FFFF00"/>
                </a:solidFill>
                <a:latin typeface="Courier New"/>
                <a:cs typeface="Courier New"/>
              </a:rPr>
              <a:t>CENTER</a:t>
            </a:r>
            <a:r>
              <a:rPr lang="en-US" sz="1200" dirty="0" smtClean="0">
                <a:latin typeface="Courier New"/>
                <a:cs typeface="Courier New"/>
              </a:rPr>
              <a:t>’,'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  <a:t>BAND_BIN</a:t>
            </a:r>
            <a:r>
              <a:rPr lang="en-US" sz="1200" dirty="0" smtClean="0">
                <a:latin typeface="Courier New"/>
                <a:cs typeface="Courier New"/>
              </a:rPr>
              <a:t>.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WIDTH</a:t>
            </a:r>
            <a:r>
              <a:rPr lang="en-US" sz="1200" dirty="0" smtClean="0">
                <a:latin typeface="Courier New"/>
                <a:cs typeface="Courier New"/>
              </a:rPr>
              <a:t>'</a:t>
            </a:r>
            <a:r>
              <a:rPr lang="en-US" sz="1200" dirty="0">
                <a:latin typeface="Courier New"/>
                <a:cs typeface="Courier New"/>
              </a:rPr>
              <a:t>) )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#</a:t>
            </a:r>
            <a:r>
              <a:rPr lang="en-US" sz="1200" dirty="0" err="1">
                <a:latin typeface="Courier New"/>
                <a:cs typeface="Courier New"/>
              </a:rPr>
              <a:t>foreach</a:t>
            </a:r>
            <a:r>
              <a:rPr lang="en-US" sz="1200" dirty="0">
                <a:latin typeface="Courier New"/>
                <a:cs typeface="Courier New"/>
              </a:rPr>
              <a:t> ( </a:t>
            </a:r>
            <a:r>
              <a:rPr lang="en-US" sz="1200" dirty="0" smtClean="0">
                <a:latin typeface="Courier New"/>
                <a:cs typeface="Courier New"/>
              </a:rPr>
              <a:t>$</a:t>
            </a:r>
            <a:r>
              <a:rPr lang="en-US" sz="1200" b="1" dirty="0" err="1" smtClean="0">
                <a:latin typeface="Courier New"/>
                <a:cs typeface="Courier New"/>
              </a:rPr>
              <a:t>bandBin</a:t>
            </a:r>
            <a:r>
              <a:rPr lang="en-US" sz="1200" dirty="0" smtClean="0">
                <a:latin typeface="Courier New"/>
                <a:cs typeface="Courier New"/>
              </a:rPr>
              <a:t> in $</a:t>
            </a:r>
            <a:r>
              <a:rPr lang="en-US" sz="1200" dirty="0" err="1" smtClean="0">
                <a:latin typeface="Courier New"/>
                <a:cs typeface="Courier New"/>
              </a:rPr>
              <a:t>bandBinList</a:t>
            </a:r>
            <a:r>
              <a:rPr lang="en-US" sz="1200" dirty="0" smtClean="0">
                <a:latin typeface="Courier New"/>
                <a:cs typeface="Courier New"/>
              </a:rPr>
              <a:t> )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  &lt;</a:t>
            </a:r>
            <a:r>
              <a:rPr lang="en-US" sz="1200" dirty="0" err="1" smtClean="0">
                <a:latin typeface="Courier New"/>
                <a:cs typeface="Courier New"/>
              </a:rPr>
              <a:t>Band_Bin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    &lt;center&gt;</a:t>
            </a:r>
            <a:r>
              <a:rPr lang="en-US" sz="1200" dirty="0">
                <a:latin typeface="Courier New"/>
                <a:cs typeface="Courier New"/>
              </a:rPr>
              <a:t>$</a:t>
            </a:r>
            <a:r>
              <a:rPr lang="en-US" sz="1200" b="1" dirty="0" err="1">
                <a:latin typeface="Courier New"/>
                <a:cs typeface="Courier New"/>
              </a:rPr>
              <a:t>bandBin</a:t>
            </a:r>
            <a:r>
              <a:rPr lang="en-US" sz="1200" dirty="0" err="1">
                <a:latin typeface="Courier New"/>
                <a:cs typeface="Courier New"/>
              </a:rPr>
              <a:t>.</a:t>
            </a:r>
            <a:r>
              <a:rPr lang="en-US" sz="1200" dirty="0" err="1" smtClean="0">
                <a:solidFill>
                  <a:srgbClr val="FFFF00"/>
                </a:solidFill>
                <a:latin typeface="Courier New"/>
                <a:cs typeface="Courier New"/>
              </a:rPr>
              <a:t>CENTER</a:t>
            </a:r>
            <a:r>
              <a:rPr lang="en-US" sz="1200" dirty="0" smtClean="0">
                <a:latin typeface="Courier New"/>
                <a:cs typeface="Courier New"/>
              </a:rPr>
              <a:t>&lt;/center&gt;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&lt;width&gt;</a:t>
            </a:r>
            <a:r>
              <a:rPr lang="en-US" sz="1200" dirty="0">
                <a:latin typeface="Courier New"/>
                <a:cs typeface="Courier New"/>
              </a:rPr>
              <a:t>$</a:t>
            </a:r>
            <a:r>
              <a:rPr lang="en-US" sz="1200" b="1" dirty="0" err="1">
                <a:latin typeface="Courier New"/>
                <a:cs typeface="Courier New"/>
              </a:rPr>
              <a:t>bandBin</a:t>
            </a:r>
            <a:r>
              <a:rPr lang="en-US" sz="1200" dirty="0" err="1">
                <a:latin typeface="Courier New"/>
                <a:cs typeface="Courier New"/>
              </a:rPr>
              <a:t>.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WIDTH</a:t>
            </a:r>
            <a:r>
              <a:rPr lang="en-US" sz="1200" dirty="0" smtClean="0">
                <a:latin typeface="Courier New"/>
                <a:cs typeface="Courier New"/>
              </a:rPr>
              <a:t>&lt;/width&gt;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&lt;/</a:t>
            </a:r>
            <a:r>
              <a:rPr lang="en-US" sz="1200" dirty="0" err="1" smtClean="0">
                <a:latin typeface="Courier New"/>
                <a:cs typeface="Courier New"/>
              </a:rPr>
              <a:t>Band_Bin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#</a:t>
            </a:r>
            <a:r>
              <a:rPr lang="en-US" sz="1200" dirty="0">
                <a:latin typeface="Courier New"/>
                <a:cs typeface="Courier New"/>
              </a:rPr>
              <a:t>end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err="1">
                <a:latin typeface="Courier New"/>
                <a:cs typeface="Courier New"/>
              </a:rPr>
              <a:t>Band_Bin_Set</a:t>
            </a:r>
            <a:r>
              <a:rPr lang="en-US" sz="1200" dirty="0">
                <a:latin typeface="Courier New"/>
                <a:cs typeface="Courier New"/>
              </a:rPr>
              <a:t>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PDS4 Generation Tool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7357" y="134861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Velocity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115222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2030477"/>
            <a:ext cx="8229600" cy="2084628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 dirty="0">
                <a:latin typeface="Courier New"/>
                <a:cs typeface="Courier New"/>
              </a:rPr>
              <a:t>OBJECT                            </a:t>
            </a:r>
            <a:r>
              <a:rPr lang="en-US" sz="1600" dirty="0" smtClean="0">
                <a:latin typeface="Courier New"/>
                <a:cs typeface="Courier New"/>
              </a:rPr>
              <a:t>	=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IMAGE</a:t>
            </a:r>
          </a:p>
          <a:p>
            <a:pPr marL="45720" indent="0">
              <a:buNone/>
            </a:pPr>
            <a:r>
              <a:rPr lang="en-US" sz="1600" dirty="0">
                <a:latin typeface="Courier New"/>
                <a:cs typeface="Courier New"/>
              </a:rPr>
              <a:t>  INTERCHANGE_FORMAT              </a:t>
            </a:r>
            <a:r>
              <a:rPr lang="en-US" sz="1600" dirty="0" smtClean="0">
                <a:latin typeface="Courier New"/>
                <a:cs typeface="Courier New"/>
              </a:rPr>
              <a:t>	= </a:t>
            </a:r>
            <a:r>
              <a:rPr lang="en-US" sz="1600" dirty="0">
                <a:latin typeface="Courier New"/>
                <a:cs typeface="Courier New"/>
              </a:rPr>
              <a:t>BINARY</a:t>
            </a:r>
          </a:p>
          <a:p>
            <a:pPr marL="45720" indent="0">
              <a:buNone/>
            </a:pP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FFFF00"/>
                </a:solidFill>
                <a:latin typeface="Courier New"/>
                <a:cs typeface="Courier New"/>
              </a:rPr>
              <a:t>LINES</a:t>
            </a:r>
            <a:r>
              <a:rPr lang="en-US" sz="1600" dirty="0">
                <a:latin typeface="Courier New"/>
                <a:cs typeface="Courier New"/>
              </a:rPr>
              <a:t>                           </a:t>
            </a:r>
            <a:r>
              <a:rPr lang="en-US" sz="1600" dirty="0" smtClean="0">
                <a:latin typeface="Courier New"/>
                <a:cs typeface="Courier New"/>
              </a:rPr>
              <a:t>	= </a:t>
            </a:r>
            <a:r>
              <a:rPr lang="en-US" sz="1600" b="1" dirty="0" smtClean="0">
                <a:latin typeface="Courier New"/>
                <a:cs typeface="Courier New"/>
              </a:rPr>
              <a:t>192</a:t>
            </a:r>
            <a:endParaRPr lang="en-US" sz="1600" b="1" dirty="0">
              <a:latin typeface="Courier New"/>
              <a:cs typeface="Courier New"/>
            </a:endParaRPr>
          </a:p>
          <a:p>
            <a:pPr marL="45720" indent="0">
              <a:buNone/>
            </a:pP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3366FF"/>
                </a:solidFill>
                <a:latin typeface="Courier New"/>
                <a:cs typeface="Courier New"/>
              </a:rPr>
              <a:t>LINE_SAMPLES</a:t>
            </a:r>
            <a:r>
              <a:rPr lang="en-US" sz="1600" dirty="0">
                <a:latin typeface="Courier New"/>
                <a:cs typeface="Courier New"/>
              </a:rPr>
              <a:t>                   </a:t>
            </a:r>
            <a:r>
              <a:rPr lang="en-US" sz="1600" dirty="0" smtClean="0">
                <a:latin typeface="Courier New"/>
                <a:cs typeface="Courier New"/>
              </a:rPr>
              <a:t>	= </a:t>
            </a:r>
            <a:r>
              <a:rPr lang="en-US" sz="1600" b="1" dirty="0" smtClean="0">
                <a:latin typeface="Courier New"/>
                <a:cs typeface="Courier New"/>
              </a:rPr>
              <a:t>320</a:t>
            </a:r>
          </a:p>
          <a:p>
            <a:pPr marL="4572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END_OBJECT                          = IMAGE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97688"/>
            <a:ext cx="8000111" cy="1154097"/>
          </a:xfrm>
        </p:spPr>
        <p:txBody>
          <a:bodyPr>
            <a:noAutofit/>
          </a:bodyPr>
          <a:lstStyle/>
          <a:p>
            <a:r>
              <a:rPr lang="en-US" dirty="0" smtClean="0"/>
              <a:t>Scenario </a:t>
            </a:r>
            <a:r>
              <a:rPr lang="en-US" dirty="0"/>
              <a:t>5</a:t>
            </a:r>
            <a:r>
              <a:rPr lang="en-US" dirty="0" smtClean="0"/>
              <a:t> – Same Class, Different Values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PDS4 Generation Tool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7357" y="1348615"/>
            <a:ext cx="67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PDS3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535806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8106"/>
            <a:ext cx="7924800" cy="1143000"/>
          </a:xfrm>
        </p:spPr>
        <p:txBody>
          <a:bodyPr/>
          <a:lstStyle/>
          <a:p>
            <a:r>
              <a:rPr lang="en-US" dirty="0" smtClean="0"/>
              <a:t>SCENARIO </a:t>
            </a:r>
            <a:r>
              <a:rPr lang="en-US" dirty="0"/>
              <a:t>5</a:t>
            </a:r>
            <a:r>
              <a:rPr lang="en-US" dirty="0" smtClean="0"/>
              <a:t> – SAME CLASS, DIFFERENT VALUES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3"/>
          </p:nvPr>
        </p:nvSpPr>
        <p:spPr>
          <a:xfrm>
            <a:off x="603304" y="1799820"/>
            <a:ext cx="8229600" cy="5058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600" dirty="0">
                <a:latin typeface="Courier New"/>
                <a:cs typeface="Courier New"/>
              </a:rPr>
              <a:t> &lt;</a:t>
            </a:r>
            <a:r>
              <a:rPr lang="tr-TR" sz="1600" dirty="0" err="1">
                <a:latin typeface="Courier New"/>
                <a:cs typeface="Courier New"/>
              </a:rPr>
              <a:t>Array_Axis</a:t>
            </a:r>
            <a:r>
              <a:rPr lang="tr-TR" sz="16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tr-TR" sz="1600" dirty="0">
                <a:latin typeface="Courier New"/>
                <a:cs typeface="Courier New"/>
              </a:rPr>
              <a:t>        &lt;name&gt;</a:t>
            </a:r>
            <a:r>
              <a:rPr lang="tr-TR" sz="1600" b="1" dirty="0">
                <a:latin typeface="Courier New"/>
                <a:cs typeface="Courier New"/>
              </a:rPr>
              <a:t>SAMPLES</a:t>
            </a:r>
            <a:r>
              <a:rPr lang="tr-TR" sz="1600" dirty="0">
                <a:latin typeface="Courier New"/>
                <a:cs typeface="Courier New"/>
              </a:rPr>
              <a:t>&lt;/name&gt;</a:t>
            </a:r>
          </a:p>
          <a:p>
            <a:pPr marL="0" indent="0">
              <a:buNone/>
            </a:pPr>
            <a:r>
              <a:rPr lang="fr-FR" sz="1600" dirty="0">
                <a:latin typeface="Courier New"/>
                <a:cs typeface="Courier New"/>
              </a:rPr>
              <a:t>        &lt;</a:t>
            </a:r>
            <a:r>
              <a:rPr lang="fr-FR" sz="1600" dirty="0" err="1">
                <a:latin typeface="Courier New"/>
                <a:cs typeface="Courier New"/>
              </a:rPr>
              <a:t>elements</a:t>
            </a:r>
            <a:r>
              <a:rPr lang="fr-FR" sz="1600" dirty="0" smtClean="0">
                <a:latin typeface="Courier New"/>
                <a:cs typeface="Courier New"/>
              </a:rPr>
              <a:t>&gt;</a:t>
            </a:r>
            <a:r>
              <a:rPr lang="fr-FR" sz="1600" b="1" dirty="0" smtClean="0">
                <a:latin typeface="Courier New"/>
                <a:cs typeface="Courier New"/>
              </a:rPr>
              <a:t>320</a:t>
            </a:r>
            <a:r>
              <a:rPr lang="fr-FR" sz="1600" dirty="0" smtClean="0">
                <a:latin typeface="Courier New"/>
                <a:cs typeface="Courier New"/>
              </a:rPr>
              <a:t>&lt;</a:t>
            </a:r>
            <a:r>
              <a:rPr lang="fr-FR" sz="1600" dirty="0">
                <a:latin typeface="Courier New"/>
                <a:cs typeface="Courier New"/>
              </a:rPr>
              <a:t>/</a:t>
            </a:r>
            <a:r>
              <a:rPr lang="fr-FR" sz="1600" dirty="0" err="1">
                <a:latin typeface="Courier New"/>
                <a:cs typeface="Courier New"/>
              </a:rPr>
              <a:t>elements</a:t>
            </a:r>
            <a:r>
              <a:rPr lang="fr-FR" sz="16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fr-FR" sz="1600" dirty="0">
                <a:latin typeface="Courier New"/>
                <a:cs typeface="Courier New"/>
              </a:rPr>
              <a:t>        &lt;</a:t>
            </a:r>
            <a:r>
              <a:rPr lang="fr-FR" sz="1600" dirty="0" err="1">
                <a:latin typeface="Courier New"/>
                <a:cs typeface="Courier New"/>
              </a:rPr>
              <a:t>sequence_number</a:t>
            </a:r>
            <a:r>
              <a:rPr lang="fr-FR" sz="1600" dirty="0">
                <a:latin typeface="Courier New"/>
                <a:cs typeface="Courier New"/>
              </a:rPr>
              <a:t>&gt;1&lt;/</a:t>
            </a:r>
            <a:r>
              <a:rPr lang="fr-FR" sz="1600" dirty="0" err="1">
                <a:latin typeface="Courier New"/>
                <a:cs typeface="Courier New"/>
              </a:rPr>
              <a:t>sequence_number</a:t>
            </a:r>
            <a:r>
              <a:rPr lang="fr-FR" sz="16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tr-TR" sz="1600" dirty="0" smtClean="0">
                <a:latin typeface="Courier New"/>
                <a:cs typeface="Courier New"/>
              </a:rPr>
              <a:t>&lt;</a:t>
            </a:r>
            <a:r>
              <a:rPr lang="tr-TR" sz="1600" dirty="0">
                <a:latin typeface="Courier New"/>
                <a:cs typeface="Courier New"/>
              </a:rPr>
              <a:t>/</a:t>
            </a:r>
            <a:r>
              <a:rPr lang="tr-TR" sz="1600" dirty="0" err="1">
                <a:latin typeface="Courier New"/>
                <a:cs typeface="Courier New"/>
              </a:rPr>
              <a:t>Array_Axis</a:t>
            </a:r>
            <a:r>
              <a:rPr lang="tr-TR" sz="16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tr-TR" sz="1600" dirty="0" smtClean="0">
                <a:latin typeface="Courier New"/>
                <a:cs typeface="Courier New"/>
              </a:rPr>
              <a:t>&lt;</a:t>
            </a:r>
            <a:r>
              <a:rPr lang="tr-TR" sz="1600" dirty="0" err="1">
                <a:latin typeface="Courier New"/>
                <a:cs typeface="Courier New"/>
              </a:rPr>
              <a:t>Array_Axis</a:t>
            </a:r>
            <a:r>
              <a:rPr lang="tr-TR" sz="16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tr-TR" sz="1600" dirty="0">
                <a:latin typeface="Courier New"/>
                <a:cs typeface="Courier New"/>
              </a:rPr>
              <a:t>        &lt;name&gt;</a:t>
            </a:r>
            <a:r>
              <a:rPr lang="tr-TR" sz="1600" b="1" dirty="0">
                <a:latin typeface="Courier New"/>
                <a:cs typeface="Courier New"/>
              </a:rPr>
              <a:t>LINES</a:t>
            </a:r>
            <a:r>
              <a:rPr lang="tr-TR" sz="1600" dirty="0">
                <a:latin typeface="Courier New"/>
                <a:cs typeface="Courier New"/>
              </a:rPr>
              <a:t>&lt;/name&gt;</a:t>
            </a:r>
          </a:p>
          <a:p>
            <a:pPr marL="0" indent="0">
              <a:buNone/>
            </a:pPr>
            <a:r>
              <a:rPr lang="fr-FR" sz="1600" dirty="0">
                <a:latin typeface="Courier New"/>
                <a:cs typeface="Courier New"/>
              </a:rPr>
              <a:t>        &lt;</a:t>
            </a:r>
            <a:r>
              <a:rPr lang="fr-FR" sz="1600" dirty="0" err="1">
                <a:latin typeface="Courier New"/>
                <a:cs typeface="Courier New"/>
              </a:rPr>
              <a:t>elements</a:t>
            </a:r>
            <a:r>
              <a:rPr lang="fr-FR" sz="1600" dirty="0" smtClean="0">
                <a:latin typeface="Courier New"/>
                <a:cs typeface="Courier New"/>
              </a:rPr>
              <a:t>&gt;</a:t>
            </a:r>
            <a:r>
              <a:rPr lang="fr-FR" sz="1600" b="1" dirty="0" smtClean="0">
                <a:latin typeface="Courier New"/>
                <a:cs typeface="Courier New"/>
              </a:rPr>
              <a:t>192</a:t>
            </a:r>
            <a:r>
              <a:rPr lang="fr-FR" sz="1600" dirty="0" smtClean="0">
                <a:latin typeface="Courier New"/>
                <a:cs typeface="Courier New"/>
              </a:rPr>
              <a:t>&lt;</a:t>
            </a:r>
            <a:r>
              <a:rPr lang="fr-FR" sz="1600" dirty="0">
                <a:latin typeface="Courier New"/>
                <a:cs typeface="Courier New"/>
              </a:rPr>
              <a:t>/</a:t>
            </a:r>
            <a:r>
              <a:rPr lang="fr-FR" sz="1600" dirty="0" err="1">
                <a:latin typeface="Courier New"/>
                <a:cs typeface="Courier New"/>
              </a:rPr>
              <a:t>elements</a:t>
            </a:r>
            <a:r>
              <a:rPr lang="fr-FR" sz="16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fr-FR" sz="1600" dirty="0">
                <a:latin typeface="Courier New"/>
                <a:cs typeface="Courier New"/>
              </a:rPr>
              <a:t>        &lt;</a:t>
            </a:r>
            <a:r>
              <a:rPr lang="fr-FR" sz="1600" dirty="0" err="1">
                <a:latin typeface="Courier New"/>
                <a:cs typeface="Courier New"/>
              </a:rPr>
              <a:t>sequence_number</a:t>
            </a:r>
            <a:r>
              <a:rPr lang="fr-FR" sz="1600" dirty="0">
                <a:latin typeface="Courier New"/>
                <a:cs typeface="Courier New"/>
              </a:rPr>
              <a:t>&gt;2&lt;/</a:t>
            </a:r>
            <a:r>
              <a:rPr lang="fr-FR" sz="1600" dirty="0" err="1">
                <a:latin typeface="Courier New"/>
                <a:cs typeface="Courier New"/>
              </a:rPr>
              <a:t>sequence_number</a:t>
            </a:r>
            <a:r>
              <a:rPr lang="fr-FR" sz="16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tr-TR" sz="1600" dirty="0" smtClean="0">
                <a:latin typeface="Courier New"/>
                <a:cs typeface="Courier New"/>
              </a:rPr>
              <a:t>&lt;</a:t>
            </a:r>
            <a:r>
              <a:rPr lang="tr-TR" sz="1600" dirty="0">
                <a:latin typeface="Courier New"/>
                <a:cs typeface="Courier New"/>
              </a:rPr>
              <a:t>/</a:t>
            </a:r>
            <a:r>
              <a:rPr lang="tr-TR" sz="1600" dirty="0" err="1">
                <a:latin typeface="Courier New"/>
                <a:cs typeface="Courier New"/>
              </a:rPr>
              <a:t>Array_Axis</a:t>
            </a:r>
            <a:r>
              <a:rPr lang="tr-TR" sz="1600" dirty="0">
                <a:latin typeface="Courier New"/>
                <a:cs typeface="Courier New"/>
              </a:rPr>
              <a:t>&gt;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PDS4 Generation Tool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7357" y="1348615"/>
            <a:ext cx="67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PDS4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626213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3575"/>
            <a:ext cx="7926835" cy="1154097"/>
          </a:xfrm>
        </p:spPr>
        <p:txBody>
          <a:bodyPr>
            <a:normAutofit/>
          </a:bodyPr>
          <a:lstStyle/>
          <a:p>
            <a:r>
              <a:rPr lang="en-US" dirty="0"/>
              <a:t>Scenario 5</a:t>
            </a:r>
            <a:r>
              <a:rPr lang="en-US" dirty="0" smtClean="0"/>
              <a:t> </a:t>
            </a:r>
            <a:r>
              <a:rPr lang="en-US" dirty="0"/>
              <a:t>– Same Class, Different Values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609600" y="1843983"/>
            <a:ext cx="8229600" cy="431793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&lt;Array_2D_Image </a:t>
            </a:r>
            <a:r>
              <a:rPr lang="en-US" sz="1600" dirty="0" err="1" smtClean="0">
                <a:latin typeface="Courier New"/>
                <a:cs typeface="Courier New"/>
              </a:rPr>
              <a:t>base_class</a:t>
            </a:r>
            <a:r>
              <a:rPr lang="en-US" sz="1600" dirty="0">
                <a:latin typeface="Courier New"/>
                <a:cs typeface="Courier New"/>
              </a:rPr>
              <a:t>="</a:t>
            </a:r>
            <a:r>
              <a:rPr lang="en-US" sz="1600" dirty="0" err="1">
                <a:latin typeface="Courier New"/>
                <a:cs typeface="Courier New"/>
              </a:rPr>
              <a:t>Array_Base</a:t>
            </a:r>
            <a:r>
              <a:rPr lang="en-US" sz="1600" dirty="0">
                <a:latin typeface="Courier New"/>
                <a:cs typeface="Courier New"/>
              </a:rPr>
              <a:t>"</a:t>
            </a:r>
            <a:r>
              <a:rPr lang="en-US" sz="1600" dirty="0" smtClean="0">
                <a:latin typeface="Courier New"/>
                <a:cs typeface="Courier New"/>
              </a:rPr>
              <a:t>&gt;</a:t>
            </a:r>
          </a:p>
          <a:p>
            <a:pPr marL="4572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&lt;</a:t>
            </a:r>
            <a:r>
              <a:rPr lang="en-US" sz="1600" dirty="0" err="1" smtClean="0">
                <a:latin typeface="Courier New"/>
                <a:cs typeface="Courier New"/>
              </a:rPr>
              <a:t>Array_Axis</a:t>
            </a:r>
            <a:r>
              <a:rPr lang="en-US" sz="1600" dirty="0" smtClean="0">
                <a:latin typeface="Courier New"/>
                <a:cs typeface="Courier New"/>
              </a:rPr>
              <a:t>&gt;</a:t>
            </a:r>
          </a:p>
          <a:p>
            <a:pPr marL="4572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  </a:t>
            </a:r>
            <a:r>
              <a:rPr lang="en-US" sz="1600" dirty="0">
                <a:latin typeface="Courier New"/>
                <a:cs typeface="Courier New"/>
              </a:rPr>
              <a:t>&lt;name&gt;</a:t>
            </a:r>
            <a:r>
              <a:rPr lang="en-US" sz="1600" b="1" dirty="0">
                <a:latin typeface="Courier New"/>
                <a:cs typeface="Courier New"/>
              </a:rPr>
              <a:t>SAMPLES</a:t>
            </a:r>
            <a:r>
              <a:rPr lang="en-US" sz="1600" dirty="0">
                <a:latin typeface="Courier New"/>
                <a:cs typeface="Courier New"/>
              </a:rPr>
              <a:t>&lt;/name</a:t>
            </a:r>
            <a:r>
              <a:rPr lang="en-US" sz="1600" dirty="0" smtClean="0">
                <a:latin typeface="Courier New"/>
                <a:cs typeface="Courier New"/>
              </a:rPr>
              <a:t>&gt;</a:t>
            </a:r>
          </a:p>
          <a:p>
            <a:pPr marL="4572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    </a:t>
            </a:r>
            <a:r>
              <a:rPr lang="en-US" sz="1600" dirty="0">
                <a:latin typeface="Courier New"/>
                <a:cs typeface="Courier New"/>
              </a:rPr>
              <a:t>&lt;elements&gt;</a:t>
            </a:r>
            <a:r>
              <a:rPr lang="en-US" sz="1600" dirty="0" smtClean="0">
                <a:latin typeface="Courier New"/>
                <a:cs typeface="Courier New"/>
              </a:rPr>
              <a:t>$</a:t>
            </a:r>
            <a:r>
              <a:rPr lang="en-US" sz="1600" dirty="0" err="1" smtClean="0">
                <a:latin typeface="Courier New"/>
                <a:cs typeface="Courier New"/>
              </a:rPr>
              <a:t>label.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IMAGE</a:t>
            </a:r>
            <a:r>
              <a:rPr lang="en-US" sz="1600" dirty="0" smtClean="0">
                <a:latin typeface="Courier New"/>
                <a:cs typeface="Courier New"/>
              </a:rPr>
              <a:t>.</a:t>
            </a:r>
            <a:r>
              <a:rPr lang="tr-TR" sz="1600" dirty="0" smtClean="0">
                <a:solidFill>
                  <a:srgbClr val="3366FF"/>
                </a:solidFill>
                <a:latin typeface="Courier New"/>
                <a:cs typeface="Courier New"/>
              </a:rPr>
              <a:t>LINES_SAMPLES</a:t>
            </a:r>
            <a:r>
              <a:rPr lang="en-US" sz="1600" dirty="0" smtClean="0">
                <a:latin typeface="Courier New"/>
                <a:cs typeface="Courier New"/>
              </a:rPr>
              <a:t>&lt;</a:t>
            </a:r>
            <a:r>
              <a:rPr lang="en-US" sz="1600" dirty="0">
                <a:latin typeface="Courier New"/>
                <a:cs typeface="Courier New"/>
              </a:rPr>
              <a:t>/elements&gt;</a:t>
            </a:r>
          </a:p>
          <a:p>
            <a:pPr marL="4572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    &lt;</a:t>
            </a:r>
            <a:r>
              <a:rPr lang="en-US" sz="1600" dirty="0" err="1">
                <a:latin typeface="Courier New"/>
                <a:cs typeface="Courier New"/>
              </a:rPr>
              <a:t>sequence_number</a:t>
            </a:r>
            <a:r>
              <a:rPr lang="en-US" sz="1600" dirty="0">
                <a:latin typeface="Courier New"/>
                <a:cs typeface="Courier New"/>
              </a:rPr>
              <a:t>&gt;1&lt;/</a:t>
            </a:r>
            <a:r>
              <a:rPr lang="en-US" sz="1600" dirty="0" err="1">
                <a:latin typeface="Courier New"/>
                <a:cs typeface="Courier New"/>
              </a:rPr>
              <a:t>sequence_number</a:t>
            </a:r>
            <a:r>
              <a:rPr lang="en-US" sz="1600" dirty="0">
                <a:latin typeface="Courier New"/>
                <a:cs typeface="Courier New"/>
              </a:rPr>
              <a:t>&gt;</a:t>
            </a:r>
          </a:p>
          <a:p>
            <a:pPr marL="45720" indent="0">
              <a:buNone/>
            </a:pPr>
            <a:r>
              <a:rPr lang="tr-TR" sz="1600" dirty="0">
                <a:latin typeface="Courier New"/>
                <a:cs typeface="Courier New"/>
              </a:rPr>
              <a:t>    &lt;/</a:t>
            </a:r>
            <a:r>
              <a:rPr lang="tr-TR" sz="1600" dirty="0" err="1">
                <a:latin typeface="Courier New"/>
                <a:cs typeface="Courier New"/>
              </a:rPr>
              <a:t>Array_Axis</a:t>
            </a:r>
            <a:r>
              <a:rPr lang="tr-TR" sz="1600" dirty="0">
                <a:latin typeface="Courier New"/>
                <a:cs typeface="Courier New"/>
              </a:rPr>
              <a:t>&gt;</a:t>
            </a:r>
          </a:p>
          <a:p>
            <a:pPr marL="45720" indent="0">
              <a:buNone/>
            </a:pPr>
            <a:r>
              <a:rPr lang="tr-TR" sz="1600" dirty="0">
                <a:latin typeface="Courier New"/>
                <a:cs typeface="Courier New"/>
              </a:rPr>
              <a:t>    &lt;</a:t>
            </a:r>
            <a:r>
              <a:rPr lang="tr-TR" sz="1600" dirty="0" err="1">
                <a:latin typeface="Courier New"/>
                <a:cs typeface="Courier New"/>
              </a:rPr>
              <a:t>Array_Axis</a:t>
            </a:r>
            <a:r>
              <a:rPr lang="tr-TR" sz="1600" dirty="0" smtClean="0">
                <a:latin typeface="Courier New"/>
                <a:cs typeface="Courier New"/>
              </a:rPr>
              <a:t>&gt;</a:t>
            </a:r>
          </a:p>
          <a:p>
            <a:pPr marL="45720" indent="0">
              <a:buNone/>
            </a:pPr>
            <a:r>
              <a:rPr lang="tr-TR" sz="1600" dirty="0">
                <a:latin typeface="Courier New"/>
                <a:cs typeface="Courier New"/>
              </a:rPr>
              <a:t> </a:t>
            </a:r>
            <a:r>
              <a:rPr lang="tr-TR" sz="1600" dirty="0" smtClean="0">
                <a:latin typeface="Courier New"/>
                <a:cs typeface="Courier New"/>
              </a:rPr>
              <a:t>     </a:t>
            </a:r>
            <a:r>
              <a:rPr lang="tr-TR" sz="1600" dirty="0">
                <a:latin typeface="Courier New"/>
                <a:cs typeface="Courier New"/>
              </a:rPr>
              <a:t>&lt;name&gt;</a:t>
            </a:r>
            <a:r>
              <a:rPr lang="tr-TR" sz="1600" b="1" dirty="0">
                <a:latin typeface="Courier New"/>
                <a:cs typeface="Courier New"/>
              </a:rPr>
              <a:t>LINES</a:t>
            </a:r>
            <a:r>
              <a:rPr lang="tr-TR" sz="1600" dirty="0">
                <a:latin typeface="Courier New"/>
                <a:cs typeface="Courier New"/>
              </a:rPr>
              <a:t>&lt;/name&gt;</a:t>
            </a:r>
          </a:p>
          <a:p>
            <a:pPr marL="45720" indent="0">
              <a:buNone/>
            </a:pPr>
            <a:r>
              <a:rPr lang="tr-TR" sz="1600" dirty="0">
                <a:latin typeface="Courier New"/>
                <a:cs typeface="Courier New"/>
              </a:rPr>
              <a:t>      &lt;</a:t>
            </a:r>
            <a:r>
              <a:rPr lang="tr-TR" sz="1600" dirty="0" err="1">
                <a:latin typeface="Courier New"/>
                <a:cs typeface="Courier New"/>
              </a:rPr>
              <a:t>elements</a:t>
            </a:r>
            <a:r>
              <a:rPr lang="tr-TR" sz="1600" dirty="0">
                <a:latin typeface="Courier New"/>
                <a:cs typeface="Courier New"/>
              </a:rPr>
              <a:t>&gt;</a:t>
            </a:r>
            <a:r>
              <a:rPr lang="tr-TR" sz="1600" dirty="0" smtClean="0">
                <a:latin typeface="Courier New"/>
                <a:cs typeface="Courier New"/>
              </a:rPr>
              <a:t>$</a:t>
            </a:r>
            <a:r>
              <a:rPr lang="tr-TR" sz="1600" dirty="0" err="1" smtClean="0">
                <a:latin typeface="Courier New"/>
                <a:cs typeface="Courier New"/>
              </a:rPr>
              <a:t>label.</a:t>
            </a:r>
            <a:r>
              <a:rPr lang="tr-TR" sz="16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IMAGE</a:t>
            </a:r>
            <a:r>
              <a:rPr lang="tr-TR" sz="1600" dirty="0" smtClean="0">
                <a:latin typeface="Courier New"/>
                <a:cs typeface="Courier New"/>
              </a:rPr>
              <a:t>.</a:t>
            </a:r>
            <a:r>
              <a:rPr lang="en-US" sz="1600" dirty="0" smtClean="0">
                <a:solidFill>
                  <a:srgbClr val="FFFF00"/>
                </a:solidFill>
                <a:latin typeface="Courier New"/>
                <a:cs typeface="Courier New"/>
              </a:rPr>
              <a:t>LINES</a:t>
            </a:r>
            <a:r>
              <a:rPr lang="tr-TR" sz="1600" dirty="0" smtClean="0">
                <a:latin typeface="Courier New"/>
                <a:cs typeface="Courier New"/>
              </a:rPr>
              <a:t>&lt;</a:t>
            </a:r>
            <a:r>
              <a:rPr lang="tr-TR" sz="1600" dirty="0">
                <a:latin typeface="Courier New"/>
                <a:cs typeface="Courier New"/>
              </a:rPr>
              <a:t>/</a:t>
            </a:r>
            <a:r>
              <a:rPr lang="tr-TR" sz="1600" dirty="0" err="1">
                <a:latin typeface="Courier New"/>
                <a:cs typeface="Courier New"/>
              </a:rPr>
              <a:t>elements</a:t>
            </a:r>
            <a:r>
              <a:rPr lang="tr-TR" sz="1600" dirty="0" smtClean="0">
                <a:latin typeface="Courier New"/>
                <a:cs typeface="Courier New"/>
              </a:rPr>
              <a:t>&gt;</a:t>
            </a:r>
          </a:p>
          <a:p>
            <a:pPr marL="45720" indent="0">
              <a:buNone/>
            </a:pPr>
            <a:r>
              <a:rPr lang="tr-TR" sz="1600" dirty="0" smtClean="0">
                <a:latin typeface="Courier New"/>
                <a:cs typeface="Courier New"/>
              </a:rPr>
              <a:t>      </a:t>
            </a:r>
            <a:r>
              <a:rPr lang="en-US" sz="1600" dirty="0" smtClean="0">
                <a:latin typeface="Courier New"/>
                <a:cs typeface="Courier New"/>
              </a:rPr>
              <a:t>&lt;</a:t>
            </a:r>
            <a:r>
              <a:rPr lang="en-US" sz="1600" dirty="0" err="1">
                <a:latin typeface="Courier New"/>
                <a:cs typeface="Courier New"/>
              </a:rPr>
              <a:t>sequence_number</a:t>
            </a:r>
            <a:r>
              <a:rPr lang="en-US" sz="1600" dirty="0" smtClean="0">
                <a:latin typeface="Courier New"/>
                <a:cs typeface="Courier New"/>
              </a:rPr>
              <a:t>&gt;2&lt;</a:t>
            </a:r>
            <a:r>
              <a:rPr lang="en-US" sz="1600" dirty="0">
                <a:latin typeface="Courier New"/>
                <a:cs typeface="Courier New"/>
              </a:rPr>
              <a:t>/</a:t>
            </a:r>
            <a:r>
              <a:rPr lang="en-US" sz="1600" dirty="0" err="1">
                <a:latin typeface="Courier New"/>
                <a:cs typeface="Courier New"/>
              </a:rPr>
              <a:t>sequence_number</a:t>
            </a:r>
            <a:r>
              <a:rPr lang="en-US" sz="1600" dirty="0">
                <a:latin typeface="Courier New"/>
                <a:cs typeface="Courier New"/>
              </a:rPr>
              <a:t>&gt;</a:t>
            </a:r>
            <a:endParaRPr lang="tr-TR" sz="1600" dirty="0">
              <a:latin typeface="Courier New"/>
              <a:cs typeface="Courier New"/>
            </a:endParaRPr>
          </a:p>
          <a:p>
            <a:pPr marL="45720" indent="0">
              <a:buNone/>
            </a:pPr>
            <a:r>
              <a:rPr lang="tr-TR" sz="1600" dirty="0">
                <a:latin typeface="Courier New"/>
                <a:cs typeface="Courier New"/>
              </a:rPr>
              <a:t>    &lt;/</a:t>
            </a:r>
            <a:r>
              <a:rPr lang="tr-TR" sz="1600" dirty="0" err="1">
                <a:latin typeface="Courier New"/>
                <a:cs typeface="Courier New"/>
              </a:rPr>
              <a:t>Array_Axis</a:t>
            </a:r>
            <a:r>
              <a:rPr lang="tr-TR" sz="1600" dirty="0">
                <a:latin typeface="Courier New"/>
                <a:cs typeface="Courier New"/>
              </a:rPr>
              <a:t>&gt;</a:t>
            </a:r>
          </a:p>
          <a:p>
            <a:pPr marL="45720" indent="0">
              <a:buNone/>
            </a:pPr>
            <a:r>
              <a:rPr lang="tr-TR" sz="1600" dirty="0">
                <a:latin typeface="Courier New"/>
                <a:cs typeface="Courier New"/>
              </a:rPr>
              <a:t>  &lt;/Array_2D_Image&gt;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PDS4 Generation Tool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7357" y="134861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Velocity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355024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14400" y="1877815"/>
            <a:ext cx="8229600" cy="1340445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da-DK" sz="1600" dirty="0" smtClean="0">
                <a:solidFill>
                  <a:srgbClr val="FFFF00"/>
                </a:solidFill>
                <a:latin typeface="Courier New"/>
                <a:cs typeface="Courier New"/>
              </a:rPr>
              <a:t>INST_AZIMUTH</a:t>
            </a:r>
            <a:r>
              <a:rPr lang="da-DK" sz="1600" dirty="0">
                <a:latin typeface="Courier New"/>
                <a:cs typeface="Courier New"/>
              </a:rPr>
              <a:t>	</a:t>
            </a:r>
            <a:r>
              <a:rPr lang="da-DK" sz="1600" dirty="0" smtClean="0">
                <a:latin typeface="Courier New"/>
                <a:cs typeface="Courier New"/>
              </a:rPr>
              <a:t>		= 114.0210 </a:t>
            </a:r>
            <a:r>
              <a:rPr lang="da-DK" sz="1600" u="sng" dirty="0" smtClean="0">
                <a:latin typeface="Courier New"/>
                <a:cs typeface="Courier New"/>
              </a:rPr>
              <a:t>&lt;</a:t>
            </a:r>
            <a:r>
              <a:rPr lang="da-DK" sz="1600" u="sng" dirty="0" err="1">
                <a:solidFill>
                  <a:srgbClr val="3366FF"/>
                </a:solidFill>
                <a:latin typeface="Courier New"/>
                <a:cs typeface="Courier New"/>
              </a:rPr>
              <a:t>deg</a:t>
            </a:r>
            <a:r>
              <a:rPr lang="da-DK" sz="1600" u="sng" dirty="0" smtClean="0">
                <a:latin typeface="Courier New"/>
                <a:cs typeface="Courier New"/>
              </a:rPr>
              <a:t>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37" y="107867"/>
            <a:ext cx="7315200" cy="1154097"/>
          </a:xfrm>
        </p:spPr>
        <p:txBody>
          <a:bodyPr/>
          <a:lstStyle/>
          <a:p>
            <a:r>
              <a:rPr lang="en-US" dirty="0" smtClean="0"/>
              <a:t>Scenario </a:t>
            </a:r>
            <a:r>
              <a:rPr lang="en-US" dirty="0"/>
              <a:t>6</a:t>
            </a:r>
            <a:r>
              <a:rPr lang="en-US" dirty="0" smtClean="0"/>
              <a:t> – Units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14400" y="4112681"/>
            <a:ext cx="8229600" cy="17083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&lt;</a:t>
            </a:r>
            <a:r>
              <a:rPr lang="en-US" sz="1600" dirty="0" err="1" smtClean="0">
                <a:latin typeface="Courier New"/>
                <a:cs typeface="Courier New"/>
              </a:rPr>
              <a:t>Geometry_Parameters</a:t>
            </a:r>
            <a:r>
              <a:rPr lang="en-US" sz="16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&lt;azimuth </a:t>
            </a:r>
            <a:r>
              <a:rPr lang="en-US" sz="1600" dirty="0">
                <a:latin typeface="Courier New"/>
                <a:cs typeface="Courier New"/>
              </a:rPr>
              <a:t>units="</a:t>
            </a:r>
            <a:r>
              <a:rPr lang="en-US" sz="16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deg</a:t>
            </a:r>
            <a:r>
              <a:rPr lang="en-US" sz="1600" dirty="0" smtClean="0">
                <a:latin typeface="Courier New"/>
                <a:cs typeface="Courier New"/>
              </a:rPr>
              <a:t>”&gt;114.0210&lt;/azimuth</a:t>
            </a:r>
            <a:r>
              <a:rPr lang="en-US" sz="16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&lt;</a:t>
            </a:r>
            <a:r>
              <a:rPr lang="en-US" sz="1600" dirty="0">
                <a:latin typeface="Courier New"/>
                <a:cs typeface="Courier New"/>
              </a:rPr>
              <a:t>/</a:t>
            </a:r>
            <a:r>
              <a:rPr lang="en-US" sz="1600" dirty="0" err="1" smtClean="0">
                <a:latin typeface="Courier New"/>
                <a:cs typeface="Courier New"/>
              </a:rPr>
              <a:t>Geometry_Parameters</a:t>
            </a:r>
            <a:r>
              <a:rPr lang="en-US" sz="1600" dirty="0">
                <a:latin typeface="Courier New"/>
                <a:cs typeface="Courier New"/>
              </a:rPr>
              <a:t>&gt;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PDS4 Generation Tool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7357" y="1348615"/>
            <a:ext cx="67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PDS3</a:t>
            </a:r>
            <a:endParaRPr lang="en-US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465043" y="3563761"/>
            <a:ext cx="67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PDS4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072360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003" y="115895"/>
            <a:ext cx="7924800" cy="1143000"/>
          </a:xfrm>
        </p:spPr>
        <p:txBody>
          <a:bodyPr/>
          <a:lstStyle/>
          <a:p>
            <a:r>
              <a:rPr lang="en-US" dirty="0" smtClean="0"/>
              <a:t>Scenario 6 - units</a:t>
            </a:r>
            <a:endParaRPr lang="en-US" dirty="0"/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901430" y="2372879"/>
            <a:ext cx="8229600" cy="34068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US" sz="1400" dirty="0" smtClean="0">
                <a:latin typeface="Courier New"/>
                <a:cs typeface="Courier New"/>
              </a:rPr>
              <a:t>&lt;</a:t>
            </a:r>
            <a:r>
              <a:rPr lang="en-US" sz="1400" dirty="0" err="1" smtClean="0">
                <a:latin typeface="Courier New"/>
                <a:cs typeface="Courier New"/>
              </a:rPr>
              <a:t>Geometry_Parameters</a:t>
            </a:r>
            <a:r>
              <a:rPr lang="en-US" sz="1400" dirty="0" smtClean="0">
                <a:latin typeface="Courier New"/>
                <a:cs typeface="Courier New"/>
              </a:rPr>
              <a:t>&gt;</a:t>
            </a:r>
          </a:p>
          <a:p>
            <a:pPr marL="45720" indent="0">
              <a:buFont typeface="Arial" pitchFamily="34" charset="0"/>
              <a:buNone/>
            </a:pPr>
            <a:r>
              <a:rPr lang="en-US" sz="1400" dirty="0" smtClean="0">
                <a:latin typeface="Courier New"/>
                <a:cs typeface="Courier New"/>
              </a:rPr>
              <a:t>  &lt;azimuth units="$</a:t>
            </a:r>
            <a:r>
              <a:rPr lang="en-US" sz="1400" dirty="0" err="1" smtClean="0">
                <a:latin typeface="Courier New"/>
                <a:cs typeface="Courier New"/>
              </a:rPr>
              <a:t>label.</a:t>
            </a:r>
            <a:r>
              <a:rPr lang="en-US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getUnits</a:t>
            </a:r>
            <a:r>
              <a:rPr lang="en-US" sz="1400" dirty="0" smtClean="0">
                <a:latin typeface="Courier New"/>
                <a:cs typeface="Courier New"/>
              </a:rPr>
              <a:t>(‘</a:t>
            </a:r>
            <a:r>
              <a:rPr lang="en-US" sz="1400" dirty="0" smtClean="0">
                <a:solidFill>
                  <a:srgbClr val="FFFF00"/>
                </a:solidFill>
                <a:latin typeface="Courier New"/>
                <a:cs typeface="Courier New"/>
              </a:rPr>
              <a:t>INST_AZIMUTH</a:t>
            </a:r>
            <a:r>
              <a:rPr lang="en-US" sz="1400" dirty="0" smtClean="0">
                <a:latin typeface="Courier New"/>
                <a:cs typeface="Courier New"/>
              </a:rPr>
              <a:t>')”&gt;</a:t>
            </a:r>
          </a:p>
          <a:p>
            <a:pPr marL="45720" indent="0">
              <a:buFont typeface="Arial" pitchFamily="34" charset="0"/>
              <a:buNone/>
            </a:pPr>
            <a:r>
              <a:rPr lang="en-US" sz="1400" dirty="0" smtClean="0">
                <a:latin typeface="Courier New"/>
                <a:cs typeface="Courier New"/>
              </a:rPr>
              <a:t>    $</a:t>
            </a:r>
            <a:r>
              <a:rPr lang="en-US" sz="1400" dirty="0" err="1" smtClean="0">
                <a:latin typeface="Courier New"/>
                <a:cs typeface="Courier New"/>
              </a:rPr>
              <a:t>label.</a:t>
            </a:r>
            <a:r>
              <a:rPr lang="en-US" sz="1400" dirty="0" err="1" smtClean="0">
                <a:solidFill>
                  <a:srgbClr val="FFFF00"/>
                </a:solidFill>
                <a:latin typeface="Courier New"/>
                <a:cs typeface="Courier New"/>
              </a:rPr>
              <a:t>INST_AZIMUTH</a:t>
            </a:r>
            <a:endParaRPr lang="en-US" sz="1400" dirty="0" smtClean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45720" indent="0">
              <a:buFont typeface="Arial" pitchFamily="34" charset="0"/>
              <a:buNone/>
            </a:pPr>
            <a:r>
              <a:rPr lang="en-US" sz="1400" dirty="0" smtClean="0">
                <a:latin typeface="Courier New"/>
                <a:cs typeface="Courier New"/>
              </a:rPr>
              <a:t>  &lt;/azimuth&gt;</a:t>
            </a:r>
            <a:endParaRPr lang="en-US" sz="1400" dirty="0">
              <a:latin typeface="Courier New"/>
              <a:cs typeface="Courier New"/>
            </a:endParaRPr>
          </a:p>
          <a:p>
            <a:pPr marL="45720" indent="0">
              <a:buFont typeface="Arial" pitchFamily="34" charset="0"/>
              <a:buNone/>
            </a:pPr>
            <a:r>
              <a:rPr lang="en-US" sz="1400" dirty="0" smtClean="0">
                <a:latin typeface="Courier New"/>
                <a:cs typeface="Courier New"/>
              </a:rPr>
              <a:t>&lt;/</a:t>
            </a:r>
            <a:r>
              <a:rPr lang="en-US" sz="1400" dirty="0" err="1" smtClean="0">
                <a:latin typeface="Courier New"/>
                <a:cs typeface="Courier New"/>
              </a:rPr>
              <a:t>Geometry_Parameters</a:t>
            </a:r>
            <a:r>
              <a:rPr lang="en-US" sz="1400" dirty="0" smtClean="0">
                <a:latin typeface="Courier New"/>
                <a:cs typeface="Courier New"/>
              </a:rPr>
              <a:t>&gt;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PDS4 Generation Tool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4630" y="172995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Velocity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906160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11629" y="4105392"/>
            <a:ext cx="8229600" cy="1340445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 err="1">
                <a:latin typeface="Courier New"/>
                <a:cs typeface="Courier New"/>
              </a:rPr>
              <a:t>File_Area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pPr marL="4572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  </a:t>
            </a:r>
            <a:r>
              <a:rPr lang="en-US" sz="1800" dirty="0">
                <a:latin typeface="Courier New"/>
                <a:cs typeface="Courier New"/>
              </a:rPr>
              <a:t>&lt;md5_checksum&gt;</a:t>
            </a:r>
            <a:r>
              <a:rPr lang="en-US" sz="1800" b="1" dirty="0">
                <a:latin typeface="Courier New"/>
                <a:cs typeface="Courier New"/>
              </a:rPr>
              <a:t>$</a:t>
            </a:r>
            <a:r>
              <a:rPr lang="en-US" sz="1800" b="1" dirty="0" smtClean="0">
                <a:latin typeface="Courier New"/>
                <a:cs typeface="Courier New"/>
              </a:rPr>
              <a:t>generate</a:t>
            </a:r>
            <a:r>
              <a:rPr lang="en-US" sz="1800" dirty="0" smtClean="0">
                <a:latin typeface="Courier New"/>
                <a:cs typeface="Courier New"/>
              </a:rPr>
              <a:t>.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md5_checksum</a:t>
            </a:r>
            <a:r>
              <a:rPr lang="en-US" sz="1800" dirty="0">
                <a:latin typeface="Courier New"/>
                <a:cs typeface="Courier New"/>
              </a:rPr>
              <a:t>&lt;/md5_checksum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4572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/</a:t>
            </a:r>
            <a:r>
              <a:rPr lang="en-US" sz="1800" dirty="0" err="1">
                <a:latin typeface="Courier New"/>
                <a:cs typeface="Courier New"/>
              </a:rPr>
              <a:t>File_Area</a:t>
            </a:r>
            <a:r>
              <a:rPr lang="en-US" sz="1800" dirty="0">
                <a:latin typeface="Courier New"/>
                <a:cs typeface="Courier New"/>
              </a:rPr>
              <a:t>&gt;</a:t>
            </a:r>
            <a:endParaRPr lang="en-US" sz="18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911629" y="1744064"/>
            <a:ext cx="8229600" cy="140778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&lt;</a:t>
            </a:r>
            <a:r>
              <a:rPr lang="en-US" sz="1600" dirty="0" err="1">
                <a:latin typeface="Courier New"/>
                <a:cs typeface="Courier New"/>
              </a:rPr>
              <a:t>File_Area</a:t>
            </a:r>
            <a:r>
              <a:rPr lang="en-US" sz="1600" dirty="0">
                <a:latin typeface="Courier New"/>
                <a:cs typeface="Courier New"/>
              </a:rPr>
              <a:t>&gt;</a:t>
            </a:r>
          </a:p>
          <a:p>
            <a:pPr marL="4572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>
                <a:latin typeface="Courier New"/>
                <a:cs typeface="Courier New"/>
              </a:rPr>
              <a:t>&lt;md5_checksum</a:t>
            </a:r>
            <a:r>
              <a:rPr lang="en-US" sz="1600" dirty="0" smtClean="0">
                <a:latin typeface="Courier New"/>
                <a:cs typeface="Courier New"/>
              </a:rPr>
              <a:t>&gt;</a:t>
            </a:r>
            <a:r>
              <a:rPr lang="fi-FI" sz="1600" dirty="0">
                <a:latin typeface="Courier New"/>
                <a:cs typeface="Courier New"/>
              </a:rPr>
              <a:t>2a6f0be7f63d0aa032457f1f29d3e51d</a:t>
            </a:r>
            <a:r>
              <a:rPr lang="en-US" sz="1600" dirty="0" smtClean="0">
                <a:latin typeface="Courier New"/>
                <a:cs typeface="Courier New"/>
              </a:rPr>
              <a:t>&lt;</a:t>
            </a:r>
            <a:r>
              <a:rPr lang="en-US" sz="1600" dirty="0">
                <a:latin typeface="Courier New"/>
                <a:cs typeface="Courier New"/>
              </a:rPr>
              <a:t>/md5_checksum&gt;</a:t>
            </a:r>
          </a:p>
          <a:p>
            <a:pPr marL="4572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&lt;</a:t>
            </a:r>
            <a:r>
              <a:rPr lang="en-US" sz="1600" dirty="0">
                <a:latin typeface="Courier New"/>
                <a:cs typeface="Courier New"/>
              </a:rPr>
              <a:t>/</a:t>
            </a:r>
            <a:r>
              <a:rPr lang="en-US" sz="1600" dirty="0" err="1">
                <a:latin typeface="Courier New"/>
                <a:cs typeface="Courier New"/>
              </a:rPr>
              <a:t>File_Area</a:t>
            </a:r>
            <a:r>
              <a:rPr lang="en-US" sz="1600" dirty="0">
                <a:latin typeface="Courier New"/>
                <a:cs typeface="Courier New"/>
              </a:rPr>
              <a:t>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515" y="92358"/>
            <a:ext cx="7315200" cy="1154097"/>
          </a:xfrm>
        </p:spPr>
        <p:txBody>
          <a:bodyPr>
            <a:noAutofit/>
          </a:bodyPr>
          <a:lstStyle/>
          <a:p>
            <a:r>
              <a:rPr lang="en-US" dirty="0" smtClean="0"/>
              <a:t>Scenario 7 – Generated Values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8/24/11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PDS4 Generation Tool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7357" y="1374732"/>
            <a:ext cx="67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PDS4</a:t>
            </a:r>
            <a:endParaRPr lang="en-US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467357" y="370773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Velocity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61495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3818"/>
            <a:ext cx="7315200" cy="1154097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404265"/>
            <a:ext cx="7315200" cy="490509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Basic Information</a:t>
            </a:r>
          </a:p>
          <a:p>
            <a:r>
              <a:rPr lang="en-US" sz="2800" dirty="0" smtClean="0"/>
              <a:t>Velocity Templates</a:t>
            </a:r>
          </a:p>
          <a:p>
            <a:r>
              <a:rPr lang="en-US" sz="2800" dirty="0" smtClean="0"/>
              <a:t>Mock Scenarios</a:t>
            </a:r>
          </a:p>
          <a:p>
            <a:r>
              <a:rPr lang="en-US" sz="2800" dirty="0" smtClean="0"/>
              <a:t>Example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PDS4 Generation Tool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9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PDS4 Generation Tool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Command-line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45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7709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smtClean="0"/>
              <a:t>PDS4Generate Command-line interface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2995985"/>
              </p:ext>
            </p:extLst>
          </p:nvPr>
        </p:nvGraphicFramePr>
        <p:xfrm>
          <a:off x="914400" y="1797914"/>
          <a:ext cx="7315200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000"/>
                <a:gridCol w="505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Flag</a:t>
                      </a:r>
                      <a:endParaRPr lang="en-US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marL="81280" marR="812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-c,</a:t>
                      </a:r>
                      <a:r>
                        <a:rPr lang="en-US" sz="1600" baseline="0" dirty="0" smtClean="0"/>
                        <a:t> --</a:t>
                      </a:r>
                      <a:r>
                        <a:rPr lang="en-US" sz="1600" baseline="0" dirty="0" err="1" smtClean="0"/>
                        <a:t>config</a:t>
                      </a:r>
                      <a:r>
                        <a:rPr lang="en-US" sz="1600" baseline="0" dirty="0" smtClean="0"/>
                        <a:t>-home</a:t>
                      </a:r>
                      <a:endParaRPr lang="en-US" sz="1600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Specify the path for the configuration files</a:t>
                      </a:r>
                      <a:endParaRPr lang="en-US" dirty="0"/>
                    </a:p>
                  </a:txBody>
                  <a:tcPr marL="81280" marR="812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-d</a:t>
                      </a:r>
                      <a:r>
                        <a:rPr lang="en-US" sz="1600" baseline="0" dirty="0" smtClean="0"/>
                        <a:t>,--debug</a:t>
                      </a:r>
                      <a:endParaRPr lang="en-US" sz="1600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Directs output to screen, not file.</a:t>
                      </a:r>
                      <a:endParaRPr lang="en-US" dirty="0"/>
                    </a:p>
                  </a:txBody>
                  <a:tcPr marL="81280" marR="812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-f,--file-list &lt;file list&gt;</a:t>
                      </a:r>
                      <a:endParaRPr lang="en-US" sz="1600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Specify the path for a file containing 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list of file paths for PDS3 Labels</a:t>
                      </a:r>
                      <a:endParaRPr lang="en-US" dirty="0"/>
                    </a:p>
                  </a:txBody>
                  <a:tcPr marL="81280" marR="812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-h,--help</a:t>
                      </a:r>
                      <a:endParaRPr lang="en-US" sz="1600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usage.</a:t>
                      </a:r>
                      <a:endParaRPr lang="en-US" dirty="0"/>
                    </a:p>
                  </a:txBody>
                  <a:tcPr marL="81280" marR="812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-o,--output-file &lt;output file&gt;</a:t>
                      </a:r>
                      <a:endParaRPr lang="en-US" sz="1600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Specify an output filename.  Default is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PDS3 label name with _pds4 suffix.</a:t>
                      </a:r>
                      <a:endParaRPr lang="en-US" dirty="0"/>
                    </a:p>
                  </a:txBody>
                  <a:tcPr marL="81280" marR="812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-p,--pds3-label &lt;pds3 label&gt;</a:t>
                      </a:r>
                      <a:endParaRPr lang="en-US" sz="1600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Specify the file path for the PDS3 Label to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be converted to PDS4</a:t>
                      </a:r>
                      <a:endParaRPr lang="en-US" dirty="0"/>
                    </a:p>
                  </a:txBody>
                  <a:tcPr marL="81280" marR="812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-t,--template &lt;velocity template&gt;</a:t>
                      </a:r>
                      <a:endParaRPr lang="en-US" sz="1600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Specify the file path for the Velocity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template for PDS3 -&gt; PDS4 conversion</a:t>
                      </a:r>
                    </a:p>
                  </a:txBody>
                  <a:tcPr marL="81280" marR="812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-V,--version</a:t>
                      </a:r>
                      <a:endParaRPr lang="en-US" sz="1600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application version.</a:t>
                      </a:r>
                      <a:endParaRPr lang="en-US" dirty="0"/>
                    </a:p>
                  </a:txBody>
                  <a:tcPr marL="81280" marR="81280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PDS4 Generation Tool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53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5990"/>
            <a:ext cx="7315200" cy="1154097"/>
          </a:xfrm>
        </p:spPr>
        <p:txBody>
          <a:bodyPr/>
          <a:lstStyle/>
          <a:p>
            <a:r>
              <a:rPr lang="en-US" dirty="0" smtClean="0"/>
              <a:t>Command-Line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646913"/>
            <a:ext cx="7315200" cy="4662448"/>
          </a:xfrm>
        </p:spPr>
        <p:txBody>
          <a:bodyPr>
            <a:normAutofit/>
          </a:bodyPr>
          <a:lstStyle/>
          <a:p>
            <a:r>
              <a:rPr lang="en-US" dirty="0" smtClean="0"/>
              <a:t>Download tool from </a:t>
            </a:r>
            <a:r>
              <a:rPr lang="en-US" dirty="0" smtClean="0"/>
              <a:t>PDS </a:t>
            </a:r>
            <a:r>
              <a:rPr lang="en-US" dirty="0" smtClean="0"/>
              <a:t>IN Wiki</a:t>
            </a:r>
          </a:p>
          <a:p>
            <a:r>
              <a:rPr lang="en-US" dirty="0" err="1" smtClean="0"/>
              <a:t>Untar</a:t>
            </a:r>
            <a:r>
              <a:rPr lang="en-US" dirty="0" smtClean="0"/>
              <a:t> generation-tool-</a:t>
            </a:r>
            <a:r>
              <a:rPr lang="en-US" dirty="0" err="1" smtClean="0"/>
              <a:t>x.x.x</a:t>
            </a:r>
            <a:r>
              <a:rPr lang="en-US" dirty="0" smtClean="0"/>
              <a:t>-</a:t>
            </a:r>
            <a:r>
              <a:rPr lang="en-US" dirty="0" err="1" smtClean="0"/>
              <a:t>bin.tar.gz</a:t>
            </a:r>
            <a:endParaRPr lang="en-US" dirty="0" smtClean="0"/>
          </a:p>
          <a:p>
            <a:r>
              <a:rPr lang="en-US" dirty="0" smtClean="0"/>
              <a:t>To test conversion from PDS3 to PDS4 using examples that come with tool: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sz="1400" dirty="0">
                <a:latin typeface="Courier New"/>
                <a:cs typeface="Courier New"/>
              </a:rPr>
              <a:t>c</a:t>
            </a:r>
            <a:r>
              <a:rPr lang="en-US" sz="1400" dirty="0" smtClean="0">
                <a:latin typeface="Courier New"/>
                <a:cs typeface="Courier New"/>
              </a:rPr>
              <a:t>d generation</a:t>
            </a:r>
            <a:r>
              <a:rPr lang="en-US" sz="1400" dirty="0">
                <a:latin typeface="Courier New"/>
                <a:cs typeface="Courier New"/>
              </a:rPr>
              <a:t>-</a:t>
            </a:r>
            <a:r>
              <a:rPr lang="en-US" sz="1400" dirty="0" smtClean="0">
                <a:latin typeface="Courier New"/>
                <a:cs typeface="Courier New"/>
              </a:rPr>
              <a:t>tool-</a:t>
            </a:r>
            <a:r>
              <a:rPr lang="en-US" sz="1400" dirty="0" err="1" smtClean="0">
                <a:latin typeface="Courier New"/>
                <a:cs typeface="Courier New"/>
              </a:rPr>
              <a:t>x.x.x</a:t>
            </a:r>
            <a:r>
              <a:rPr lang="en-US" sz="1400" dirty="0" smtClean="0">
                <a:latin typeface="Courier New"/>
                <a:cs typeface="Courier New"/>
              </a:rPr>
              <a:t>/bin</a:t>
            </a:r>
          </a:p>
          <a:p>
            <a:pPr marL="4572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./PDS4Generate –p ../examples/</a:t>
            </a:r>
            <a:r>
              <a:rPr lang="pl-PL" sz="1400" dirty="0" smtClean="0">
                <a:latin typeface="Courier New"/>
                <a:cs typeface="Courier New"/>
              </a:rPr>
              <a:t>pds3_example.lbl \</a:t>
            </a:r>
          </a:p>
          <a:p>
            <a:pPr marL="45720" indent="0">
              <a:buNone/>
            </a:pPr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-t ../examples/</a:t>
            </a:r>
            <a:r>
              <a:rPr lang="en-US" sz="1400" dirty="0" err="1" smtClean="0">
                <a:latin typeface="Courier New"/>
                <a:cs typeface="Courier New"/>
              </a:rPr>
              <a:t>template_example.vm</a:t>
            </a:r>
            <a:endParaRPr lang="en-US" sz="1400" dirty="0" smtClean="0">
              <a:latin typeface="Courier New"/>
              <a:cs typeface="Courier New"/>
            </a:endParaRPr>
          </a:p>
          <a:p>
            <a:pPr marL="4572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r>
              <a:rPr lang="en-US" dirty="0" smtClean="0">
                <a:latin typeface="Arial"/>
                <a:cs typeface="Arial"/>
              </a:rPr>
              <a:t>The PDS4 output will be at:</a:t>
            </a:r>
          </a:p>
          <a:p>
            <a:pPr marL="45720" indent="0">
              <a:buNone/>
            </a:pPr>
            <a:endParaRPr lang="en-US" dirty="0" smtClean="0">
              <a:latin typeface="Arial"/>
              <a:cs typeface="Arial"/>
            </a:endParaRPr>
          </a:p>
          <a:p>
            <a:pPr marL="45720" indent="0">
              <a:buNone/>
            </a:pPr>
            <a:r>
              <a:rPr lang="en-US" dirty="0" smtClean="0">
                <a:latin typeface="Courier New"/>
                <a:cs typeface="Courier New"/>
              </a:rPr>
              <a:t>../examples/</a:t>
            </a:r>
            <a:r>
              <a:rPr lang="pl-PL" dirty="0" smtClean="0">
                <a:latin typeface="Courier New"/>
                <a:cs typeface="Courier New"/>
              </a:rPr>
              <a:t>pds3_example.</a:t>
            </a:r>
            <a:r>
              <a:rPr lang="en-US" dirty="0" smtClean="0">
                <a:latin typeface="Courier New"/>
                <a:cs typeface="Courier New"/>
              </a:rPr>
              <a:t>xml</a:t>
            </a:r>
            <a:endParaRPr lang="en-US" dirty="0">
              <a:latin typeface="Courier New"/>
              <a:cs typeface="Courier New"/>
            </a:endParaRP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PDS4 Generation Tool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41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PDS4 Generation Tool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04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7944"/>
            <a:ext cx="7315200" cy="1154097"/>
          </a:xfrm>
        </p:spPr>
        <p:txBody>
          <a:bodyPr/>
          <a:lstStyle/>
          <a:p>
            <a:r>
              <a:rPr lang="en-US" dirty="0" smtClean="0"/>
              <a:t>Basic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547701"/>
            <a:ext cx="7315200" cy="4761659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Java-based</a:t>
            </a:r>
          </a:p>
          <a:p>
            <a:r>
              <a:rPr lang="en-US" sz="2800" dirty="0" smtClean="0"/>
              <a:t>Leverages</a:t>
            </a:r>
          </a:p>
          <a:p>
            <a:pPr lvl="1"/>
            <a:r>
              <a:rPr lang="en-US" sz="2800" dirty="0" smtClean="0"/>
              <a:t>MIPL Transcoder (</a:t>
            </a:r>
            <a:r>
              <a:rPr lang="en-US" sz="2800" dirty="0" err="1" smtClean="0"/>
              <a:t>PDSLabelToDom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Apache Velocity Templates</a:t>
            </a:r>
          </a:p>
          <a:p>
            <a:pPr lvl="2"/>
            <a:r>
              <a:rPr lang="en-US" sz="2800" dirty="0" smtClean="0">
                <a:solidFill>
                  <a:srgbClr val="CCFFCC"/>
                </a:solidFill>
              </a:rPr>
              <a:t>http://velocity.apache.org/</a:t>
            </a:r>
          </a:p>
          <a:p>
            <a:r>
              <a:rPr lang="en-US" sz="2800" dirty="0" smtClean="0"/>
              <a:t>Provides Java wrapper to Velocity Template Engine</a:t>
            </a:r>
          </a:p>
          <a:p>
            <a:pPr lvl="1"/>
            <a:r>
              <a:rPr lang="en-US" sz="2800" dirty="0"/>
              <a:t>CLI or Java </a:t>
            </a:r>
            <a:r>
              <a:rPr lang="en-US" sz="2800" dirty="0" smtClean="0"/>
              <a:t>API</a:t>
            </a:r>
          </a:p>
          <a:p>
            <a:r>
              <a:rPr lang="en-US" sz="2800" dirty="0" smtClean="0">
                <a:solidFill>
                  <a:srgbClr val="CCFFCC"/>
                </a:solidFill>
              </a:rPr>
              <a:t>http://goto.jpl.nasa.gov/pdsimg-wiki</a:t>
            </a:r>
          </a:p>
          <a:p>
            <a:endParaRPr lang="en-US" sz="2800" dirty="0"/>
          </a:p>
          <a:p>
            <a:pPr lvl="1"/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PDS4 Generation Tool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55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5655"/>
            <a:ext cx="7315200" cy="1154097"/>
          </a:xfrm>
        </p:spPr>
        <p:txBody>
          <a:bodyPr/>
          <a:lstStyle/>
          <a:p>
            <a:r>
              <a:rPr lang="en-US" dirty="0" smtClean="0"/>
              <a:t>Velocity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488175"/>
            <a:ext cx="7315200" cy="482118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Open source software maintained by Apache</a:t>
            </a:r>
          </a:p>
          <a:p>
            <a:r>
              <a:rPr lang="en-US" sz="2800" dirty="0" smtClean="0"/>
              <a:t>One template for each PDS3 Data Set</a:t>
            </a:r>
          </a:p>
          <a:p>
            <a:r>
              <a:rPr lang="en-US" sz="2800" dirty="0" smtClean="0"/>
              <a:t>Template = XML populated with variables</a:t>
            </a:r>
          </a:p>
          <a:p>
            <a:r>
              <a:rPr lang="en-US" sz="2800" dirty="0" smtClean="0"/>
              <a:t>Variables specify PDS3 metadata</a:t>
            </a:r>
          </a:p>
          <a:p>
            <a:r>
              <a:rPr lang="en-US" sz="2800" dirty="0" smtClean="0"/>
              <a:t>Several different scenarios of mapping PDS3 data into PDS4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PDS4 Generation Tool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80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PDS4 Generation Tool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79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959376"/>
            <a:ext cx="8229600" cy="6717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latin typeface="Arial"/>
                <a:cs typeface="Arial"/>
              </a:rPr>
              <a:t>PDS3 LABEL INPUT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364880"/>
            <a:ext cx="8229600" cy="5555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latin typeface="Arial"/>
                <a:cs typeface="Arial"/>
              </a:rPr>
              <a:t>PDS4 XML OUTPUT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5910"/>
            <a:ext cx="7315200" cy="1154097"/>
          </a:xfrm>
        </p:spPr>
        <p:txBody>
          <a:bodyPr/>
          <a:lstStyle/>
          <a:p>
            <a:r>
              <a:rPr lang="en-US" dirty="0" smtClean="0"/>
              <a:t>Scenarios Format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88826" y="4924477"/>
            <a:ext cx="8229600" cy="555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Arial"/>
                <a:cs typeface="Arial"/>
              </a:rPr>
              <a:t>VELOCITY TEMPLATE ENTRY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PDS4 Generation Tool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4400" y="1590044"/>
            <a:ext cx="243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FFFFFF"/>
                </a:solidFill>
              </a:rPr>
              <a:t>PDS3 (pds3_example.lbl)</a:t>
            </a:r>
            <a:endParaRPr lang="en-US" b="1" u="sng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4400" y="2990756"/>
            <a:ext cx="254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FFFFFF"/>
                </a:solidFill>
              </a:rPr>
              <a:t>PDS4 (pds4_example.xml)</a:t>
            </a:r>
            <a:endParaRPr lang="en-US" b="1" u="sng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4400" y="4555145"/>
            <a:ext cx="304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FFFFFF"/>
                </a:solidFill>
              </a:rPr>
              <a:t>Velocity (</a:t>
            </a:r>
            <a:r>
              <a:rPr lang="en-US" b="1" u="sng" dirty="0" err="1" smtClean="0">
                <a:solidFill>
                  <a:srgbClr val="FFFFFF"/>
                </a:solidFill>
              </a:rPr>
              <a:t>template_example.vm</a:t>
            </a:r>
            <a:r>
              <a:rPr lang="en-US" b="1" u="sng" dirty="0">
                <a:solidFill>
                  <a:srgbClr val="FFFF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9997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37" y="107867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smtClean="0"/>
              <a:t>Scenario 1 – Hard-coded Values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14400" y="4314444"/>
            <a:ext cx="8229600" cy="1664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&lt;</a:t>
            </a:r>
            <a:r>
              <a:rPr lang="en-US" sz="1900" dirty="0" smtClean="0">
                <a:latin typeface="Courier"/>
                <a:cs typeface="Courier"/>
              </a:rPr>
              <a:t>Product_Array_2D_Image&gt;</a:t>
            </a: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  &lt;</a:t>
            </a:r>
            <a:r>
              <a:rPr lang="en-US" sz="1900" dirty="0" err="1">
                <a:latin typeface="Courier"/>
                <a:cs typeface="Courier"/>
              </a:rPr>
              <a:t>Data_Standards</a:t>
            </a:r>
            <a:r>
              <a:rPr lang="en-US" sz="1900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    &lt;</a:t>
            </a:r>
            <a:r>
              <a:rPr lang="en-US" sz="1900" dirty="0" err="1">
                <a:latin typeface="Courier"/>
                <a:cs typeface="Courier"/>
              </a:rPr>
              <a:t>dd_version_id</a:t>
            </a:r>
            <a:r>
              <a:rPr lang="en-US" sz="1900" dirty="0">
                <a:latin typeface="Courier"/>
                <a:cs typeface="Courier"/>
              </a:rPr>
              <a:t>&gt;0311B_20110709&lt;/</a:t>
            </a:r>
            <a:r>
              <a:rPr lang="en-US" sz="1900" dirty="0" err="1">
                <a:latin typeface="Courier"/>
                <a:cs typeface="Courier"/>
              </a:rPr>
              <a:t>dd_version_id</a:t>
            </a:r>
            <a:r>
              <a:rPr lang="en-US" sz="1900" dirty="0" smtClean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 </a:t>
            </a:r>
            <a:r>
              <a:rPr lang="en-US" sz="1900" dirty="0" smtClean="0">
                <a:latin typeface="Courier"/>
                <a:cs typeface="Courier"/>
              </a:rPr>
              <a:t>&lt;/</a:t>
            </a:r>
            <a:r>
              <a:rPr lang="en-US" sz="1900" dirty="0" err="1" smtClean="0">
                <a:latin typeface="Courier"/>
                <a:cs typeface="Courier"/>
              </a:rPr>
              <a:t>Data_Standards</a:t>
            </a:r>
            <a:r>
              <a:rPr lang="en-US" sz="1900" dirty="0">
                <a:latin typeface="Courier"/>
                <a:cs typeface="Courier"/>
              </a:rPr>
              <a:t>&gt;</a:t>
            </a:r>
            <a:endParaRPr lang="en-US" sz="19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 smtClean="0">
                <a:latin typeface="Courier"/>
                <a:cs typeface="Courier"/>
              </a:rPr>
              <a:t>&lt;/Product_Array_2D_Image</a:t>
            </a:r>
            <a:r>
              <a:rPr lang="en-US" sz="1900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PDS4 Generation Tool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7357" y="1348615"/>
            <a:ext cx="67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PDS4</a:t>
            </a:r>
            <a:endParaRPr lang="en-US" b="1" u="sng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914400" y="1756449"/>
            <a:ext cx="8229600" cy="1664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&lt;</a:t>
            </a:r>
            <a:r>
              <a:rPr lang="en-US" sz="1900" dirty="0" smtClean="0">
                <a:latin typeface="Courier"/>
                <a:cs typeface="Courier"/>
              </a:rPr>
              <a:t>Product_Array_2D_Image&gt;</a:t>
            </a: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  &lt;</a:t>
            </a:r>
            <a:r>
              <a:rPr lang="en-US" sz="1900" dirty="0" err="1">
                <a:latin typeface="Courier"/>
                <a:cs typeface="Courier"/>
              </a:rPr>
              <a:t>Data_Standards</a:t>
            </a:r>
            <a:r>
              <a:rPr lang="en-US" sz="1900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    &lt;</a:t>
            </a:r>
            <a:r>
              <a:rPr lang="en-US" sz="1900" dirty="0" err="1">
                <a:latin typeface="Courier"/>
                <a:cs typeface="Courier"/>
              </a:rPr>
              <a:t>dd_version_id</a:t>
            </a:r>
            <a:r>
              <a:rPr lang="en-US" sz="1900" dirty="0">
                <a:latin typeface="Courier"/>
                <a:cs typeface="Courier"/>
              </a:rPr>
              <a:t>&gt;0311B_20110709&lt;/</a:t>
            </a:r>
            <a:r>
              <a:rPr lang="en-US" sz="1900" dirty="0" err="1">
                <a:latin typeface="Courier"/>
                <a:cs typeface="Courier"/>
              </a:rPr>
              <a:t>dd_version_id</a:t>
            </a:r>
            <a:r>
              <a:rPr lang="en-US" sz="1900" dirty="0" smtClean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 </a:t>
            </a:r>
            <a:r>
              <a:rPr lang="en-US" sz="1900" dirty="0" smtClean="0">
                <a:latin typeface="Courier"/>
                <a:cs typeface="Courier"/>
              </a:rPr>
              <a:t>&lt;/</a:t>
            </a:r>
            <a:r>
              <a:rPr lang="en-US" sz="1900" dirty="0" err="1" smtClean="0">
                <a:latin typeface="Courier"/>
                <a:cs typeface="Courier"/>
              </a:rPr>
              <a:t>Data_Standards</a:t>
            </a:r>
            <a:r>
              <a:rPr lang="en-US" sz="1900" dirty="0">
                <a:latin typeface="Courier"/>
                <a:cs typeface="Courier"/>
              </a:rPr>
              <a:t>&gt;</a:t>
            </a:r>
            <a:endParaRPr lang="en-US" sz="19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 smtClean="0">
                <a:latin typeface="Courier"/>
                <a:cs typeface="Courier"/>
              </a:rPr>
              <a:t>&lt;/Product_Array_2D_Image</a:t>
            </a:r>
            <a:r>
              <a:rPr lang="en-US" sz="1900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357" y="3758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Velocity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054546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739442" y="1936073"/>
            <a:ext cx="8229600" cy="671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TARGET_NAME</a:t>
            </a:r>
            <a:r>
              <a:rPr lang="en-US" sz="1800" dirty="0">
                <a:latin typeface="Courier New"/>
                <a:cs typeface="Courier New"/>
              </a:rPr>
              <a:t>                    = "</a:t>
            </a:r>
            <a:r>
              <a:rPr lang="en-US" sz="1800" b="1" dirty="0">
                <a:latin typeface="Courier New"/>
                <a:cs typeface="Courier New"/>
              </a:rPr>
              <a:t>DEIMOS</a:t>
            </a:r>
            <a:r>
              <a:rPr lang="en-US" sz="1800" dirty="0">
                <a:latin typeface="Courier New"/>
                <a:cs typeface="Courier New"/>
              </a:rPr>
              <a:t>"</a:t>
            </a:r>
            <a:endParaRPr lang="en-US" sz="1800" dirty="0" smtClean="0">
              <a:latin typeface="Courier New"/>
              <a:cs typeface="Courier New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739442" y="4958301"/>
            <a:ext cx="8229600" cy="12355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&lt;</a:t>
            </a:r>
            <a:r>
              <a:rPr lang="en-US" sz="1800" dirty="0" err="1">
                <a:latin typeface="Courier New"/>
                <a:cs typeface="Courier New"/>
              </a:rPr>
              <a:t>Subject_Area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&lt;</a:t>
            </a:r>
            <a:r>
              <a:rPr lang="en-US" sz="1800" dirty="0" err="1">
                <a:latin typeface="Courier New"/>
                <a:cs typeface="Courier New"/>
              </a:rPr>
              <a:t>target_name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  <a:r>
              <a:rPr lang="en-US" sz="1800" b="1" dirty="0">
                <a:latin typeface="Courier New"/>
                <a:cs typeface="Courier New"/>
              </a:rPr>
              <a:t>$</a:t>
            </a:r>
            <a:r>
              <a:rPr lang="en-US" sz="1800" b="1" dirty="0" err="1">
                <a:latin typeface="Courier New"/>
                <a:cs typeface="Courier New"/>
              </a:rPr>
              <a:t>label</a:t>
            </a:r>
            <a:r>
              <a:rPr lang="en-US" sz="1800" dirty="0" err="1">
                <a:latin typeface="Courier New"/>
                <a:cs typeface="Courier New"/>
              </a:rPr>
              <a:t>.</a:t>
            </a:r>
            <a:r>
              <a:rPr lang="en-US" sz="1800" dirty="0" err="1">
                <a:solidFill>
                  <a:srgbClr val="FF0000"/>
                </a:solidFill>
                <a:latin typeface="Courier New"/>
                <a:cs typeface="Courier New"/>
              </a:rPr>
              <a:t>TARGET_NAME</a:t>
            </a: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/</a:t>
            </a:r>
            <a:r>
              <a:rPr lang="en-US" sz="1800" dirty="0" err="1">
                <a:latin typeface="Courier New"/>
                <a:cs typeface="Courier New"/>
              </a:rPr>
              <a:t>target_name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&lt;/</a:t>
            </a:r>
            <a:r>
              <a:rPr lang="en-US" sz="1800" dirty="0" err="1">
                <a:latin typeface="Courier New"/>
                <a:cs typeface="Courier New"/>
              </a:rPr>
              <a:t>Subject_Area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5910"/>
            <a:ext cx="7315200" cy="1154097"/>
          </a:xfrm>
        </p:spPr>
        <p:txBody>
          <a:bodyPr/>
          <a:lstStyle/>
          <a:p>
            <a:r>
              <a:rPr lang="en-US" dirty="0" smtClean="0"/>
              <a:t>Scenario 2 – Base Element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739442" y="3087346"/>
            <a:ext cx="8229600" cy="1226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&lt;</a:t>
            </a:r>
            <a:r>
              <a:rPr lang="en-US" sz="1800" dirty="0" err="1">
                <a:latin typeface="Courier New"/>
                <a:cs typeface="Courier New"/>
              </a:rPr>
              <a:t>Subject_Area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&lt;</a:t>
            </a:r>
            <a:r>
              <a:rPr lang="en-US" sz="1800" dirty="0" err="1">
                <a:latin typeface="Courier New"/>
                <a:cs typeface="Courier New"/>
              </a:rPr>
              <a:t>target_name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  <a:r>
              <a:rPr lang="en-US" sz="1800" b="1" dirty="0" smtClean="0">
                <a:latin typeface="Courier New"/>
                <a:cs typeface="Courier New"/>
              </a:rPr>
              <a:t>DEIMOS</a:t>
            </a: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/</a:t>
            </a:r>
            <a:r>
              <a:rPr lang="en-US" sz="1800" dirty="0" err="1">
                <a:latin typeface="Courier New"/>
                <a:cs typeface="Courier New"/>
              </a:rPr>
              <a:t>target_name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&lt;/</a:t>
            </a:r>
            <a:r>
              <a:rPr lang="en-US" sz="1800" dirty="0" err="1" smtClean="0">
                <a:latin typeface="Courier New"/>
                <a:cs typeface="Courier New"/>
              </a:rPr>
              <a:t>Subject_Area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PDS4 Generation Tool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" y="1545653"/>
            <a:ext cx="67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PDS3</a:t>
            </a:r>
            <a:endParaRPr lang="en-US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2718014"/>
            <a:ext cx="67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FFFFFF"/>
                </a:solidFill>
              </a:rPr>
              <a:t>PDS4</a:t>
            </a:r>
            <a:endParaRPr lang="en-US" b="1" u="sng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458896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FFFFFF"/>
                </a:solidFill>
              </a:rPr>
              <a:t>Velocity</a:t>
            </a:r>
            <a:endParaRPr lang="en-US" b="1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705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14400" y="1657400"/>
            <a:ext cx="8229600" cy="1933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OBJECT                      </a:t>
            </a:r>
            <a:r>
              <a:rPr lang="en-US" sz="1600" dirty="0" smtClean="0">
                <a:latin typeface="Courier New"/>
                <a:cs typeface="Courier New"/>
              </a:rPr>
              <a:t>  	=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IMAGE</a:t>
            </a:r>
            <a:endParaRPr lang="en-US" sz="1600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	</a:t>
            </a:r>
            <a:r>
              <a:rPr lang="en-US" sz="1600" dirty="0" smtClean="0">
                <a:solidFill>
                  <a:srgbClr val="FFFF00"/>
                </a:solidFill>
                <a:latin typeface="Courier New"/>
                <a:cs typeface="Courier New"/>
              </a:rPr>
              <a:t>MEAN		</a:t>
            </a:r>
            <a:r>
              <a:rPr lang="en-US" sz="1600" dirty="0" smtClean="0">
                <a:latin typeface="Courier New"/>
                <a:cs typeface="Courier New"/>
              </a:rPr>
              <a:t>		= </a:t>
            </a:r>
            <a:r>
              <a:rPr lang="en-US" sz="1600" b="1" dirty="0" smtClean="0">
                <a:latin typeface="Courier New"/>
                <a:cs typeface="Courier New"/>
              </a:rPr>
              <a:t>8.6319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	</a:t>
            </a:r>
            <a:r>
              <a:rPr lang="en-US" sz="1600" dirty="0" smtClean="0">
                <a:solidFill>
                  <a:srgbClr val="FFFF00"/>
                </a:solidFill>
                <a:latin typeface="Courier New"/>
                <a:cs typeface="Courier New"/>
              </a:rPr>
              <a:t>MEDIAN			</a:t>
            </a:r>
            <a:r>
              <a:rPr lang="en-US" sz="1600" dirty="0" smtClean="0">
                <a:latin typeface="Courier New"/>
                <a:cs typeface="Courier New"/>
              </a:rPr>
              <a:t>	= </a:t>
            </a:r>
            <a:r>
              <a:rPr lang="en-US" sz="1600" b="1" dirty="0" smtClean="0">
                <a:latin typeface="Courier New"/>
                <a:cs typeface="Courier New"/>
              </a:rPr>
              <a:t>8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	</a:t>
            </a:r>
            <a:r>
              <a:rPr lang="en-US" sz="1600" dirty="0" smtClean="0">
                <a:solidFill>
                  <a:srgbClr val="FFFF00"/>
                </a:solidFill>
                <a:latin typeface="Courier New"/>
                <a:cs typeface="Courier New"/>
              </a:rPr>
              <a:t>MINIMUM			</a:t>
            </a:r>
            <a:r>
              <a:rPr lang="en-US" sz="1600" dirty="0" smtClean="0">
                <a:latin typeface="Courier New"/>
                <a:cs typeface="Courier New"/>
              </a:rPr>
              <a:t>	= </a:t>
            </a:r>
            <a:r>
              <a:rPr lang="en-US" sz="1600" b="1" dirty="0" smtClean="0">
                <a:latin typeface="Courier New"/>
                <a:cs typeface="Courier New"/>
              </a:rPr>
              <a:t>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END_OBJECT                    </a:t>
            </a:r>
            <a:r>
              <a:rPr lang="en-US" sz="1600" dirty="0" smtClean="0">
                <a:latin typeface="Courier New"/>
                <a:cs typeface="Courier New"/>
              </a:rPr>
              <a:t>	= </a:t>
            </a:r>
            <a:r>
              <a:rPr lang="en-US" sz="1600" dirty="0">
                <a:latin typeface="Courier New"/>
                <a:cs typeface="Courier New"/>
              </a:rPr>
              <a:t>IMAGE</a:t>
            </a:r>
            <a:endParaRPr lang="en-US" sz="1600" dirty="0" smtClean="0"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37" y="107867"/>
            <a:ext cx="7315200" cy="1154097"/>
          </a:xfrm>
        </p:spPr>
        <p:txBody>
          <a:bodyPr/>
          <a:lstStyle/>
          <a:p>
            <a:r>
              <a:rPr lang="en-US" dirty="0" smtClean="0"/>
              <a:t>Scenario 3 – Sub-Elements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930757" y="4000075"/>
            <a:ext cx="8229600" cy="1650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&lt;</a:t>
            </a:r>
            <a:r>
              <a:rPr lang="en-US" sz="1600" dirty="0" err="1">
                <a:latin typeface="Courier New"/>
                <a:cs typeface="Courier New"/>
              </a:rPr>
              <a:t>Object_Statistics</a:t>
            </a:r>
            <a:r>
              <a:rPr lang="en-US" sz="16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	&lt;mean&gt;</a:t>
            </a:r>
            <a:r>
              <a:rPr lang="en-US" sz="1600" b="1" dirty="0">
                <a:latin typeface="Courier New"/>
                <a:cs typeface="Courier New"/>
              </a:rPr>
              <a:t>8.6319</a:t>
            </a:r>
            <a:r>
              <a:rPr lang="en-US" sz="1600" dirty="0">
                <a:latin typeface="Courier New"/>
                <a:cs typeface="Courier New"/>
              </a:rPr>
              <a:t>&lt;</a:t>
            </a:r>
            <a:r>
              <a:rPr lang="en-US" sz="1600" dirty="0" smtClean="0">
                <a:latin typeface="Courier New"/>
                <a:cs typeface="Courier New"/>
              </a:rPr>
              <a:t>/maximum&gt;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	&lt;median&gt;</a:t>
            </a:r>
            <a:r>
              <a:rPr lang="en-US" sz="1600" b="1" dirty="0">
                <a:latin typeface="Courier New"/>
                <a:cs typeface="Courier New"/>
              </a:rPr>
              <a:t>8</a:t>
            </a:r>
            <a:r>
              <a:rPr lang="en-US" sz="1600" dirty="0">
                <a:latin typeface="Courier New"/>
                <a:cs typeface="Courier New"/>
              </a:rPr>
              <a:t>&lt;</a:t>
            </a:r>
            <a:r>
              <a:rPr lang="en-US" sz="1600" dirty="0" smtClean="0">
                <a:latin typeface="Courier New"/>
                <a:cs typeface="Courier New"/>
              </a:rPr>
              <a:t>/mean&gt;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	&lt;minimum&gt;</a:t>
            </a:r>
            <a:r>
              <a:rPr lang="en-US" sz="1600" b="1" dirty="0">
                <a:latin typeface="Courier New"/>
                <a:cs typeface="Courier New"/>
              </a:rPr>
              <a:t>8</a:t>
            </a:r>
            <a:r>
              <a:rPr lang="en-US" sz="1600" dirty="0">
                <a:latin typeface="Courier New"/>
                <a:cs typeface="Courier New"/>
              </a:rPr>
              <a:t>&lt;</a:t>
            </a:r>
            <a:r>
              <a:rPr lang="en-US" sz="1600" dirty="0" smtClean="0">
                <a:latin typeface="Courier New"/>
                <a:cs typeface="Courier New"/>
              </a:rPr>
              <a:t>/median&gt;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&lt;/</a:t>
            </a:r>
            <a:r>
              <a:rPr lang="en-US" sz="1600" dirty="0" err="1" smtClean="0">
                <a:latin typeface="Courier New"/>
                <a:cs typeface="Courier New"/>
              </a:rPr>
              <a:t>Object_Statistics</a:t>
            </a:r>
            <a:r>
              <a:rPr lang="en-US" sz="1600" dirty="0">
                <a:latin typeface="Courier New"/>
                <a:cs typeface="Courier New"/>
              </a:rPr>
              <a:t>&gt;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PDS4 Generation Tool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7383" y="1290697"/>
            <a:ext cx="67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PDS3</a:t>
            </a:r>
            <a:endParaRPr lang="en-US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417383" y="3630743"/>
            <a:ext cx="67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PDS4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016539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1512</TotalTime>
  <Words>1398</Words>
  <Application>Microsoft Macintosh PowerPoint</Application>
  <PresentationFormat>On-screen Show (4:3)</PresentationFormat>
  <Paragraphs>292</Paragraphs>
  <Slides>23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Horizon</vt:lpstr>
      <vt:lpstr>PDS4 Generation Tool</vt:lpstr>
      <vt:lpstr>Overview</vt:lpstr>
      <vt:lpstr>Basic Information</vt:lpstr>
      <vt:lpstr>Velocity Templates</vt:lpstr>
      <vt:lpstr>scenarios</vt:lpstr>
      <vt:lpstr>Scenarios Format</vt:lpstr>
      <vt:lpstr>Scenario 1 – Hard-coded Values</vt:lpstr>
      <vt:lpstr>Scenario 2 – Base Element</vt:lpstr>
      <vt:lpstr>Scenario 3 – Sub-Elements</vt:lpstr>
      <vt:lpstr>Scenario 3 – Sub-elements </vt:lpstr>
      <vt:lpstr>Scenario 4 – MULTIPLE INSTANCEs</vt:lpstr>
      <vt:lpstr>SCENARIO 4 –multiple instances</vt:lpstr>
      <vt:lpstr>Scenario 4 – multiple instances</vt:lpstr>
      <vt:lpstr>Scenario 5 – Same Class, Different Values</vt:lpstr>
      <vt:lpstr>SCENARIO 5 – SAME CLASS, DIFFERENT VALUES</vt:lpstr>
      <vt:lpstr>Scenario 5 – Same Class, Different Values</vt:lpstr>
      <vt:lpstr>Scenario 6 – Units</vt:lpstr>
      <vt:lpstr>Scenario 6 - units</vt:lpstr>
      <vt:lpstr>Scenario 7 – Generated Values</vt:lpstr>
      <vt:lpstr>Command-line interface</vt:lpstr>
      <vt:lpstr>PDS4Generate Command-line interface</vt:lpstr>
      <vt:lpstr>Command-Line Interface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PDS4 Translation Tool</dc:title>
  <dc:creator>Jordan Padams</dc:creator>
  <cp:lastModifiedBy>Jordan Padams</cp:lastModifiedBy>
  <cp:revision>68</cp:revision>
  <dcterms:created xsi:type="dcterms:W3CDTF">2011-07-07T20:09:41Z</dcterms:created>
  <dcterms:modified xsi:type="dcterms:W3CDTF">2011-08-24T16:29:21Z</dcterms:modified>
</cp:coreProperties>
</file>