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9424" y="1989137"/>
            <a:ext cx="11215495" cy="1422249"/>
          </a:xfrm>
        </p:spPr>
        <p:txBody>
          <a:bodyPr/>
          <a:lstStyle>
            <a:lvl1pPr>
              <a:spcAft>
                <a:spcPts val="1800"/>
              </a:spcAft>
              <a:defRPr sz="3500" b="0" i="0" spc="40">
                <a:latin typeface="Roboto Slab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9425" y="3429000"/>
            <a:ext cx="11233150" cy="1752599"/>
          </a:xfrm>
        </p:spPr>
        <p:txBody>
          <a:bodyPr/>
          <a:lstStyle>
            <a:lvl1pPr marL="0" indent="0">
              <a:buNone/>
              <a:defRPr b="0" i="0">
                <a:latin typeface="Roboto Slab"/>
              </a:defRPr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CH"/>
              <a:t>Seite </a:t>
            </a:r>
            <a:fld id="{9D46F3A4-F478-9440-BC8E-B732027F4C86}" type="slidenum">
              <a:rPr lang="de-CH"/>
              <a:t>‹#›</a:t>
            </a:fld>
            <a:endParaRPr lang="de-CH"/>
          </a:p>
        </p:txBody>
      </p:sp>
      <p:pic>
        <p:nvPicPr>
          <p:cNvPr id="9" name="Picture 15"/>
          <p:cNvPicPr/>
          <p:nvPr userDrawn="1"/>
        </p:nvPicPr>
        <p:blipFill>
          <a:blip r:embed="rId2"/>
          <a:stretch/>
        </p:blipFill>
        <p:spPr bwMode="auto">
          <a:xfrm>
            <a:off x="1031716" y="341324"/>
            <a:ext cx="2033543" cy="5343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3984682" y="198342"/>
            <a:ext cx="2206451" cy="820280"/>
          </a:xfrm>
          <a:prstGeom prst="rect">
            <a:avLst/>
          </a:prstGeom>
        </p:spPr>
      </p:pic>
      <p:sp>
        <p:nvSpPr>
          <p:cNvPr id="12" name="Rechteck 1"/>
          <p:cNvSpPr/>
          <p:nvPr userDrawn="1"/>
        </p:nvSpPr>
        <p:spPr bwMode="auto">
          <a:xfrm>
            <a:off x="-8829" y="10140"/>
            <a:ext cx="12192000" cy="1422249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ADEA994-FD40-6820-3D03-1F48487A5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595"/>
          <a:stretch/>
        </p:blipFill>
        <p:spPr>
          <a:xfrm>
            <a:off x="6827413" y="117476"/>
            <a:ext cx="1319818" cy="982013"/>
          </a:xfrm>
          <a:prstGeom prst="rect">
            <a:avLst/>
          </a:prstGeom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64802454-4554-5074-9546-CD68DF133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4452" y="183603"/>
            <a:ext cx="1981765" cy="8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C5791B1-6579-0B4D-B06F-613121D36EDE}" type="slidenum">
              <a:rPr lang="de-CH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5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Sp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9425" y="1125539"/>
            <a:ext cx="5437187" cy="49672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Seite </a:t>
            </a:r>
            <a:fld id="{1C5791B1-6579-0B4D-B06F-613121D36EDE}" type="slidenum">
              <a:rPr lang="de-CH"/>
              <a:t>‹#›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auto">
          <a:xfrm>
            <a:off x="6291040" y="1125539"/>
            <a:ext cx="5005388" cy="49672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59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Seite </a:t>
            </a:r>
            <a:fld id="{25BB1AB0-9216-5944-841B-2A7418D2F24D}" type="slidenum">
              <a:rPr lang="de-CH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ildplatzhalter 7"/>
          <p:cNvSpPr>
            <a:spLocks noGrp="1"/>
          </p:cNvSpPr>
          <p:nvPr>
            <p:ph type="pic" sz="quarter" idx="10"/>
          </p:nvPr>
        </p:nvSpPr>
        <p:spPr bwMode="auto">
          <a:xfrm>
            <a:off x="192089" y="188912"/>
            <a:ext cx="11807824" cy="6480174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Seite </a:t>
            </a:r>
            <a:fld id="{6DADB232-8830-5A47-BAA5-95C1DE269B83}" type="slidenum">
              <a:rPr lang="de-CH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8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476250"/>
            <a:ext cx="11233150" cy="504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CH"/>
              <a:t>Mastertitelformat bearbeiten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68413"/>
            <a:ext cx="10801350" cy="48244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CH"/>
              <a:t>Mastertextformat bearbeiten</a:t>
            </a:r>
            <a:endParaRPr/>
          </a:p>
          <a:p>
            <a:pPr lvl="1">
              <a:defRPr/>
            </a:pPr>
            <a:r>
              <a:rPr lang="de-CH"/>
              <a:t>Zweite Ebene</a:t>
            </a:r>
            <a:endParaRPr/>
          </a:p>
          <a:p>
            <a:pPr lvl="2">
              <a:defRPr/>
            </a:pPr>
            <a:r>
              <a:rPr lang="de-CH"/>
              <a:t>Dritte Ebene</a:t>
            </a:r>
            <a:endParaRPr/>
          </a:p>
          <a:p>
            <a:pPr lvl="3">
              <a:defRPr/>
            </a:pPr>
            <a:r>
              <a:rPr lang="de-CH"/>
              <a:t>Vierte Ebene</a:t>
            </a:r>
            <a:endParaRPr/>
          </a:p>
          <a:p>
            <a:pPr lvl="4">
              <a:defRPr/>
            </a:pPr>
            <a:r>
              <a:rPr lang="de-CH"/>
              <a:t>Fünfte Ebene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66629" y="6524625"/>
            <a:ext cx="828290" cy="2158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de-CH"/>
              <a:t>Seite </a:t>
            </a:r>
            <a:fld id="{9D46F3A4-F478-9440-BC8E-B732027F4C86}" type="slidenum">
              <a:rPr lang="de-CH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94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>
        <a:spcBef>
          <a:spcPts val="0"/>
        </a:spcBef>
        <a:spcAft>
          <a:spcPts val="0"/>
        </a:spcAft>
        <a:defRPr sz="2400" b="0" i="0">
          <a:solidFill>
            <a:schemeClr val="tx1"/>
          </a:solidFill>
          <a:latin typeface="Roboto Slab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2pPr>
      <a:lvl3pPr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3pPr>
      <a:lvl4pPr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4pPr>
      <a:lvl5pPr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5pPr>
      <a:lvl6pPr marL="457200"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6pPr>
      <a:lvl7pPr marL="914400"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7pPr>
      <a:lvl8pPr marL="1371600"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8pPr>
      <a:lvl9pPr marL="1828800" algn="l">
        <a:spcBef>
          <a:spcPts val="0"/>
        </a:spcBef>
        <a:spcAft>
          <a:spcPts val="0"/>
        </a:spcAft>
        <a:defRPr sz="2400" b="1">
          <a:solidFill>
            <a:schemeClr val="tx2"/>
          </a:solidFill>
          <a:latin typeface="Arial"/>
          <a:ea typeface="ＭＳ Ｐゴシック"/>
          <a:cs typeface="Arial"/>
        </a:defRPr>
      </a:lvl9pPr>
    </p:titleStyle>
    <p:bodyStyle>
      <a:lvl1pPr marL="342000" indent="-342000" algn="l">
        <a:spcBef>
          <a:spcPts val="0"/>
        </a:spcBef>
        <a:spcAft>
          <a:spcPts val="0"/>
        </a:spcAft>
        <a:buFont typeface="Arial"/>
        <a:buChar char="–"/>
        <a:defRPr sz="1700" b="0" i="0">
          <a:solidFill>
            <a:schemeClr val="tx1"/>
          </a:solidFill>
          <a:latin typeface="Roboto Slab"/>
          <a:ea typeface="+mn-ea"/>
          <a:cs typeface="+mn-cs"/>
        </a:defRPr>
      </a:lvl1pPr>
      <a:lvl2pPr marL="684000" indent="-342000" algn="l">
        <a:spcBef>
          <a:spcPts val="0"/>
        </a:spcBef>
        <a:spcAft>
          <a:spcPts val="0"/>
        </a:spcAft>
        <a:buFont typeface="Arial"/>
        <a:buChar char="–"/>
        <a:defRPr sz="1700" b="0" i="0">
          <a:solidFill>
            <a:schemeClr val="tx1"/>
          </a:solidFill>
          <a:latin typeface="Roboto Slab"/>
          <a:ea typeface="Arial"/>
          <a:cs typeface="+mn-cs"/>
        </a:defRPr>
      </a:lvl2pPr>
      <a:lvl3pPr marL="1026000" indent="-342000" algn="l">
        <a:spcBef>
          <a:spcPts val="0"/>
        </a:spcBef>
        <a:spcAft>
          <a:spcPts val="0"/>
        </a:spcAft>
        <a:buFont typeface="Arial"/>
        <a:buChar char="–"/>
        <a:defRPr sz="1700" b="0" i="0">
          <a:solidFill>
            <a:schemeClr val="tx1"/>
          </a:solidFill>
          <a:latin typeface="Roboto Slab"/>
          <a:ea typeface="Arial"/>
          <a:cs typeface="+mn-cs"/>
        </a:defRPr>
      </a:lvl3pPr>
      <a:lvl4pPr marL="1368000" indent="-342000" algn="l">
        <a:spcBef>
          <a:spcPts val="0"/>
        </a:spcBef>
        <a:spcAft>
          <a:spcPts val="0"/>
        </a:spcAft>
        <a:buFont typeface="Arial"/>
        <a:buChar char="–"/>
        <a:defRPr sz="1700" b="0" i="0">
          <a:solidFill>
            <a:schemeClr val="tx1"/>
          </a:solidFill>
          <a:latin typeface="Roboto Slab"/>
          <a:ea typeface="Arial"/>
          <a:cs typeface="+mn-cs"/>
        </a:defRPr>
      </a:lvl4pPr>
      <a:lvl5pPr marL="1710000" indent="-342000" algn="l">
        <a:spcBef>
          <a:spcPts val="0"/>
        </a:spcBef>
        <a:spcAft>
          <a:spcPts val="0"/>
        </a:spcAft>
        <a:buFont typeface="Arial"/>
        <a:buChar char="–"/>
        <a:defRPr sz="1700" b="0" i="0">
          <a:solidFill>
            <a:schemeClr val="tx1"/>
          </a:solidFill>
          <a:latin typeface="Roboto Slab"/>
          <a:ea typeface="Arial"/>
          <a:cs typeface="+mn-cs"/>
        </a:defRPr>
      </a:lvl5pPr>
      <a:lvl6pPr marL="1895474" indent="-366713" algn="l">
        <a:spcBef>
          <a:spcPts val="0"/>
        </a:spcBef>
        <a:spcAft>
          <a:spcPts val="0"/>
        </a:spcAft>
        <a:buFont typeface="Arial"/>
        <a:buChar char="–"/>
        <a:defRPr sz="1700">
          <a:solidFill>
            <a:schemeClr val="tx1"/>
          </a:solidFill>
          <a:latin typeface="+mn-lt"/>
          <a:ea typeface="Arial"/>
          <a:cs typeface="+mn-cs"/>
        </a:defRPr>
      </a:lvl6pPr>
      <a:lvl7pPr marL="2352675" indent="-366713" algn="l">
        <a:spcBef>
          <a:spcPts val="0"/>
        </a:spcBef>
        <a:spcAft>
          <a:spcPts val="0"/>
        </a:spcAft>
        <a:buFont typeface="Arial"/>
        <a:buChar char="–"/>
        <a:defRPr sz="1700">
          <a:solidFill>
            <a:schemeClr val="tx1"/>
          </a:solidFill>
          <a:latin typeface="+mn-lt"/>
          <a:ea typeface="Arial"/>
          <a:cs typeface="+mn-cs"/>
        </a:defRPr>
      </a:lvl7pPr>
      <a:lvl8pPr marL="2809875" indent="-366713" algn="l">
        <a:spcBef>
          <a:spcPts val="0"/>
        </a:spcBef>
        <a:spcAft>
          <a:spcPts val="0"/>
        </a:spcAft>
        <a:buFont typeface="Arial"/>
        <a:buChar char="–"/>
        <a:defRPr sz="1700">
          <a:solidFill>
            <a:schemeClr val="tx1"/>
          </a:solidFill>
          <a:latin typeface="+mn-lt"/>
          <a:ea typeface="Arial"/>
          <a:cs typeface="+mn-cs"/>
        </a:defRPr>
      </a:lvl8pPr>
      <a:lvl9pPr marL="3267075" indent="-366713" algn="l">
        <a:spcBef>
          <a:spcPts val="0"/>
        </a:spcBef>
        <a:spcAft>
          <a:spcPts val="0"/>
        </a:spcAft>
        <a:buFont typeface="Arial"/>
        <a:buChar char="–"/>
        <a:defRPr sz="1700">
          <a:solidFill>
            <a:schemeClr val="tx1"/>
          </a:solidFill>
          <a:latin typeface="+mn-lt"/>
          <a:ea typeface="Arial"/>
          <a:cs typeface="+mn-cs"/>
        </a:defRPr>
      </a:lvl9pPr>
    </p:bodyStyle>
    <p:otherStyle>
      <a:defPPr>
        <a:defRPr lang="de-DE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CCB89C-0802-0A84-CC9D-1D996878A582}"/>
              </a:ext>
            </a:extLst>
          </p:cNvPr>
          <p:cNvSpPr/>
          <p:nvPr/>
        </p:nvSpPr>
        <p:spPr bwMode="auto">
          <a:xfrm>
            <a:off x="547166" y="396134"/>
            <a:ext cx="2210006" cy="1231849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E4D9CB-04B0-37AE-9236-4E1113842036}"/>
              </a:ext>
            </a:extLst>
          </p:cNvPr>
          <p:cNvSpPr txBox="1"/>
          <p:nvPr/>
        </p:nvSpPr>
        <p:spPr>
          <a:xfrm>
            <a:off x="592761" y="502034"/>
            <a:ext cx="208557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National workshop</a:t>
            </a:r>
          </a:p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Expert audience</a:t>
            </a:r>
          </a:p>
          <a:p>
            <a:pPr algn="ctr">
              <a:spcAft>
                <a:spcPts val="600"/>
              </a:spcAft>
            </a:pPr>
            <a:r>
              <a:rPr kumimoji="0" lang="en-US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D</a:t>
            </a:r>
            <a:r>
              <a:rPr kumimoji="0" lang="en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rivers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</a:t>
            </a:r>
            <a:r>
              <a:rPr kumimoji="0" lang="de-CH" sz="105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that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will </a:t>
            </a:r>
            <a:r>
              <a:rPr kumimoji="0" lang="de-CH" sz="105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define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</a:t>
            </a:r>
            <a:r>
              <a:rPr kumimoji="0" lang="de-CH" sz="105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the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</a:t>
            </a:r>
            <a:r>
              <a:rPr kumimoji="0" lang="de-CH" sz="105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future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</a:t>
            </a:r>
            <a:r>
              <a:rPr kumimoji="0" lang="de-CH" sz="105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landscape</a:t>
            </a:r>
            <a:r>
              <a:rPr kumimoji="0" lang="de-CH" sz="105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of Peru</a:t>
            </a:r>
            <a:endParaRPr kumimoji="0" lang="en-US" sz="105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Arial"/>
            </a:endParaRPr>
          </a:p>
          <a:p>
            <a:pPr algn="ctr">
              <a:spcAft>
                <a:spcPts val="600"/>
              </a:spcAft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204074-17DA-E6F8-119D-DFDDE77C40DA}"/>
              </a:ext>
            </a:extLst>
          </p:cNvPr>
          <p:cNvGrpSpPr/>
          <p:nvPr/>
        </p:nvGrpSpPr>
        <p:grpSpPr>
          <a:xfrm>
            <a:off x="397844" y="93060"/>
            <a:ext cx="11546506" cy="5753425"/>
            <a:chOff x="981777" y="877912"/>
            <a:chExt cx="10299030" cy="49858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0ADB99-285C-55E3-CE27-AB77CEFBC0AE}"/>
                </a:ext>
              </a:extLst>
            </p:cNvPr>
            <p:cNvSpPr/>
            <p:nvPr/>
          </p:nvSpPr>
          <p:spPr bwMode="auto">
            <a:xfrm>
              <a:off x="981777" y="991402"/>
              <a:ext cx="5181236" cy="1296164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BFD595-A6E9-B9BF-393A-2F1E0B1CD736}"/>
                </a:ext>
              </a:extLst>
            </p:cNvPr>
            <p:cNvSpPr/>
            <p:nvPr/>
          </p:nvSpPr>
          <p:spPr bwMode="auto">
            <a:xfrm>
              <a:off x="6306165" y="991402"/>
              <a:ext cx="4974642" cy="1296164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6E1A47-E044-7523-F6E1-32FE544B1000}"/>
                </a:ext>
              </a:extLst>
            </p:cNvPr>
            <p:cNvSpPr/>
            <p:nvPr/>
          </p:nvSpPr>
          <p:spPr bwMode="auto">
            <a:xfrm>
              <a:off x="981777" y="2359838"/>
              <a:ext cx="10299030" cy="3397243"/>
            </a:xfrm>
            <a:prstGeom prst="rect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AD144D-2588-AA8B-5A0B-E0E9EAC0814C}"/>
                </a:ext>
              </a:extLst>
            </p:cNvPr>
            <p:cNvSpPr/>
            <p:nvPr/>
          </p:nvSpPr>
          <p:spPr>
            <a:xfrm>
              <a:off x="7571584" y="1124037"/>
              <a:ext cx="2654469" cy="8636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Online </a:t>
              </a:r>
              <a:r>
                <a:rPr lang="en-US" sz="1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interviews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: Semi-quantification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1A2473-0309-78F2-76DC-F12B686E04A6}"/>
                </a:ext>
              </a:extLst>
            </p:cNvPr>
            <p:cNvSpPr/>
            <p:nvPr/>
          </p:nvSpPr>
          <p:spPr>
            <a:xfrm>
              <a:off x="4926367" y="4716379"/>
              <a:ext cx="2540384" cy="7146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Web-based feedback 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5433974-CE99-2C78-4E40-9DA05EFAA565}"/>
                </a:ext>
              </a:extLst>
            </p:cNvPr>
            <p:cNvSpPr/>
            <p:nvPr/>
          </p:nvSpPr>
          <p:spPr>
            <a:xfrm>
              <a:off x="8208152" y="1929327"/>
              <a:ext cx="1398870" cy="22408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Trends in </a:t>
              </a:r>
              <a:r>
                <a:rPr lang="en-US" sz="1200" i="1" dirty="0">
                  <a:solidFill>
                    <a:srgbClr val="000000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d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river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2264B6D-0B6B-8C2A-269B-42DFBECC7390}"/>
                </a:ext>
              </a:extLst>
            </p:cNvPr>
            <p:cNvSpPr/>
            <p:nvPr/>
          </p:nvSpPr>
          <p:spPr>
            <a:xfrm>
              <a:off x="3691324" y="2894645"/>
              <a:ext cx="1331627" cy="35017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N</a:t>
              </a:r>
              <a:r>
                <a:rPr kumimoji="0" lang="en-CH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ormative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 storylines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41EFC4-7F76-7984-F8F9-283C09F46666}"/>
                </a:ext>
              </a:extLst>
            </p:cNvPr>
            <p:cNvSpPr/>
            <p:nvPr/>
          </p:nvSpPr>
          <p:spPr>
            <a:xfrm>
              <a:off x="7462661" y="2896698"/>
              <a:ext cx="1331623" cy="35017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E</a:t>
              </a:r>
              <a:r>
                <a:rPr kumimoji="0" lang="en-CH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xplorative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 storylines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C41284-132F-D282-7F9B-2A90C881F404}"/>
                </a:ext>
              </a:extLst>
            </p:cNvPr>
            <p:cNvSpPr/>
            <p:nvPr/>
          </p:nvSpPr>
          <p:spPr>
            <a:xfrm>
              <a:off x="5524538" y="3293238"/>
              <a:ext cx="1331626" cy="45589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D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raft scenarios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C906323-E42B-7ADF-5753-02B7EDEF4D66}"/>
                </a:ext>
              </a:extLst>
            </p:cNvPr>
            <p:cNvSpPr/>
            <p:nvPr/>
          </p:nvSpPr>
          <p:spPr>
            <a:xfrm>
              <a:off x="4763577" y="5295851"/>
              <a:ext cx="1232103" cy="31826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F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inal scenarios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57B888C-F822-D042-39E3-895A503A12B9}"/>
                </a:ext>
              </a:extLst>
            </p:cNvPr>
            <p:cNvCxnSpPr>
              <a:cxnSpLocks/>
              <a:endCxn id="26" idx="2"/>
            </p:cNvCxnSpPr>
            <p:nvPr/>
          </p:nvCxnSpPr>
          <p:spPr bwMode="auto">
            <a:xfrm>
              <a:off x="5945818" y="1542245"/>
              <a:ext cx="1625766" cy="136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373982-32C1-DF7B-C187-47B244BAEE2E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 bwMode="auto">
            <a:xfrm>
              <a:off x="5022951" y="3069735"/>
              <a:ext cx="2439711" cy="20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EF103B-0A6C-3070-C354-C3E171E16C84}"/>
                </a:ext>
              </a:extLst>
            </p:cNvPr>
            <p:cNvCxnSpPr>
              <a:cxnSpLocks/>
              <a:stCxn id="54" idx="2"/>
              <a:endCxn id="35" idx="0"/>
            </p:cNvCxnSpPr>
            <p:nvPr/>
          </p:nvCxnSpPr>
          <p:spPr bwMode="auto">
            <a:xfrm flipH="1">
              <a:off x="6190351" y="3076862"/>
              <a:ext cx="6208" cy="2163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CCBA0C-B3EE-0BBE-17CE-9AAE6D9D74F7}"/>
                </a:ext>
              </a:extLst>
            </p:cNvPr>
            <p:cNvCxnSpPr>
              <a:cxnSpLocks/>
              <a:stCxn id="35" idx="2"/>
              <a:endCxn id="1040" idx="0"/>
            </p:cNvCxnSpPr>
            <p:nvPr/>
          </p:nvCxnSpPr>
          <p:spPr bwMode="auto">
            <a:xfrm>
              <a:off x="6190351" y="3749132"/>
              <a:ext cx="10032" cy="4066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5894B5-4506-4B47-D4A8-CD8E578C5715}"/>
                </a:ext>
              </a:extLst>
            </p:cNvPr>
            <p:cNvSpPr txBox="1"/>
            <p:nvPr/>
          </p:nvSpPr>
          <p:spPr>
            <a:xfrm>
              <a:off x="6365545" y="1355207"/>
              <a:ext cx="1206039" cy="20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I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ncorporate findings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FE797B-B34A-10D4-3041-3DEA7EB24A4C}"/>
                </a:ext>
              </a:extLst>
            </p:cNvPr>
            <p:cNvSpPr txBox="1"/>
            <p:nvPr/>
          </p:nvSpPr>
          <p:spPr>
            <a:xfrm>
              <a:off x="6270982" y="1589440"/>
              <a:ext cx="1361597" cy="200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Literature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 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research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CB8022-FEE6-72DA-DB41-8F685808C1FB}"/>
                </a:ext>
              </a:extLst>
            </p:cNvPr>
            <p:cNvSpPr txBox="1"/>
            <p:nvPr/>
          </p:nvSpPr>
          <p:spPr>
            <a:xfrm>
              <a:off x="1367055" y="2538430"/>
              <a:ext cx="13988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M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ap within NFF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B55ACB-BBC2-8009-DF44-94505BE64D57}"/>
                </a:ext>
              </a:extLst>
            </p:cNvPr>
            <p:cNvSpPr txBox="1"/>
            <p:nvPr/>
          </p:nvSpPr>
          <p:spPr>
            <a:xfrm>
              <a:off x="5424553" y="2876827"/>
              <a:ext cx="1544012" cy="20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S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ummarize in table format</a:t>
              </a: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74A1949-EC29-9AD0-5D15-B26FDD3F1F6B}"/>
                </a:ext>
              </a:extLst>
            </p:cNvPr>
            <p:cNvCxnSpPr>
              <a:cxnSpLocks/>
              <a:stCxn id="27" idx="2"/>
              <a:endCxn id="35" idx="1"/>
            </p:cNvCxnSpPr>
            <p:nvPr/>
          </p:nvCxnSpPr>
          <p:spPr bwMode="auto">
            <a:xfrm rot="10800000" flipH="1">
              <a:off x="4926366" y="3521187"/>
              <a:ext cx="598171" cy="1552535"/>
            </a:xfrm>
            <a:prstGeom prst="bentConnector3">
              <a:avLst>
                <a:gd name="adj1" fmla="val -340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551A0C3-972D-D8D7-9C27-D69D2081CB5E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 bwMode="auto">
            <a:xfrm rot="5400000">
              <a:off x="6261747" y="248805"/>
              <a:ext cx="741232" cy="4550450"/>
            </a:xfrm>
            <a:prstGeom prst="bentConnector3">
              <a:avLst>
                <a:gd name="adj1" fmla="val 5445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BF9CE1A-B294-06BA-ABE1-C33F77F18EB2}"/>
                </a:ext>
              </a:extLst>
            </p:cNvPr>
            <p:cNvSpPr txBox="1"/>
            <p:nvPr/>
          </p:nvSpPr>
          <p:spPr>
            <a:xfrm>
              <a:off x="4102639" y="4100174"/>
              <a:ext cx="699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I</a:t>
              </a:r>
              <a:r>
                <a:rPr kumimoji="0" lang="en-CH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ntegrate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feedback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56B6160-FE59-9040-000C-795189B16252}"/>
                </a:ext>
              </a:extLst>
            </p:cNvPr>
            <p:cNvSpPr txBox="1"/>
            <p:nvPr/>
          </p:nvSpPr>
          <p:spPr>
            <a:xfrm>
              <a:off x="9830454" y="882551"/>
              <a:ext cx="1203971" cy="213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E</a:t>
              </a:r>
              <a:r>
                <a:rPr kumimoji="0" lang="en-CH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xplorative process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2935AFB-BD4B-EFD1-08A3-DE6AE0CA9FDE}"/>
                </a:ext>
              </a:extLst>
            </p:cNvPr>
            <p:cNvSpPr txBox="1"/>
            <p:nvPr/>
          </p:nvSpPr>
          <p:spPr>
            <a:xfrm>
              <a:off x="1339458" y="877912"/>
              <a:ext cx="1159214" cy="213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N</a:t>
              </a:r>
              <a:r>
                <a:rPr kumimoji="0" lang="en-CH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ormative process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0B3D45B4-5C57-E63E-486D-3F693EDBEF62}"/>
                </a:ext>
              </a:extLst>
            </p:cNvPr>
            <p:cNvSpPr txBox="1"/>
            <p:nvPr/>
          </p:nvSpPr>
          <p:spPr>
            <a:xfrm>
              <a:off x="9784665" y="5650394"/>
              <a:ext cx="1295547" cy="213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I</a:t>
              </a:r>
              <a:r>
                <a:rPr kumimoji="0" lang="en-CH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ADEE2">
                      <a:lumMod val="75000"/>
                    </a:srgb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ntegrative process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E825CF2-013D-EE87-E333-E73632448E64}"/>
                </a:ext>
              </a:extLst>
            </p:cNvPr>
            <p:cNvSpPr txBox="1"/>
            <p:nvPr/>
          </p:nvSpPr>
          <p:spPr>
            <a:xfrm>
              <a:off x="6163013" y="3905872"/>
              <a:ext cx="9220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O</a:t>
              </a:r>
              <a:r>
                <a:rPr kumimoji="0" lang="en-CH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perationalize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E0BCAB7D-5257-994C-9185-7566DBFCBE9E}"/>
                </a:ext>
              </a:extLst>
            </p:cNvPr>
            <p:cNvSpPr/>
            <p:nvPr/>
          </p:nvSpPr>
          <p:spPr>
            <a:xfrm>
              <a:off x="5118003" y="4155752"/>
              <a:ext cx="2164759" cy="258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M</a:t>
              </a:r>
              <a:r>
                <a:rPr kumimoji="0" lang="en-CH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Arial"/>
                </a:rPr>
                <a:t>odeled LULC scenarios</a:t>
              </a:r>
              <a:endPara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4838A8-C37A-C602-A3FF-173721277FA7}"/>
                </a:ext>
              </a:extLst>
            </p:cNvPr>
            <p:cNvGrpSpPr/>
            <p:nvPr/>
          </p:nvGrpSpPr>
          <p:grpSpPr>
            <a:xfrm>
              <a:off x="1185889" y="4155752"/>
              <a:ext cx="1400062" cy="1304816"/>
              <a:chOff x="1325931" y="3708689"/>
              <a:chExt cx="1400062" cy="130481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6A71624-4717-5805-749D-36ED4B1C79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49005" y="5004115"/>
                <a:ext cx="74363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F5DE4B2-3361-FF20-EEBA-0B9486975FC4}"/>
                  </a:ext>
                </a:extLst>
              </p:cNvPr>
              <p:cNvGrpSpPr/>
              <p:nvPr/>
            </p:nvGrpSpPr>
            <p:grpSpPr>
              <a:xfrm>
                <a:off x="1325931" y="3708689"/>
                <a:ext cx="1400062" cy="1304816"/>
                <a:chOff x="1327605" y="3675969"/>
                <a:chExt cx="1400062" cy="1304816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6B759D-5808-A207-F18E-05B04AFD5891}"/>
                    </a:ext>
                  </a:extLst>
                </p:cNvPr>
                <p:cNvSpPr txBox="1"/>
                <p:nvPr/>
              </p:nvSpPr>
              <p:spPr>
                <a:xfrm>
                  <a:off x="1327605" y="3675969"/>
                  <a:ext cx="12403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Arial"/>
                    </a:rPr>
                    <a:t>Legend: </a:t>
                  </a:r>
                  <a:endParaRPr kumimoji="0" lang="en-CH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endParaRP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FBD3ADD-8CF8-AC83-33EB-1428BE10A024}"/>
                    </a:ext>
                  </a:extLst>
                </p:cNvPr>
                <p:cNvSpPr/>
                <p:nvPr/>
              </p:nvSpPr>
              <p:spPr>
                <a:xfrm>
                  <a:off x="1396563" y="3949894"/>
                  <a:ext cx="1153748" cy="36771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26000">
                      <a:schemeClr val="accent2"/>
                    </a:gs>
                    <a:gs pos="51000">
                      <a:schemeClr val="accent3"/>
                    </a:gs>
                    <a:gs pos="7550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Interaction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C67F5CB-7279-4BCE-A940-E787DABC10DF}"/>
                    </a:ext>
                  </a:extLst>
                </p:cNvPr>
                <p:cNvSpPr/>
                <p:nvPr/>
              </p:nvSpPr>
              <p:spPr>
                <a:xfrm>
                  <a:off x="1550679" y="4451334"/>
                  <a:ext cx="845515" cy="23367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oboto Light" panose="02000000000000000000" pitchFamily="2" charset="0"/>
                      <a:ea typeface="Roboto Light" panose="02000000000000000000" pitchFamily="2" charset="0"/>
                      <a:cs typeface="Arial"/>
                    </a:rPr>
                    <a:t>Product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BF934BB-4977-EB95-F514-496548BF65C2}"/>
                    </a:ext>
                  </a:extLst>
                </p:cNvPr>
                <p:cNvSpPr txBox="1"/>
                <p:nvPr/>
              </p:nvSpPr>
              <p:spPr>
                <a:xfrm>
                  <a:off x="1631843" y="4749953"/>
                  <a:ext cx="10958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Roboto" panose="02000000000000000000" pitchFamily="2" charset="0"/>
                      <a:ea typeface="Roboto" panose="02000000000000000000" pitchFamily="2" charset="0"/>
                      <a:cs typeface="Arial"/>
                    </a:rPr>
                    <a:t>Process</a:t>
                  </a:r>
                  <a:endParaRPr kumimoji="0" lang="en-CH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endParaRPr>
                </a:p>
              </p:txBody>
            </p:sp>
          </p:grp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FE8B737-4DC5-6E4D-D250-DF641FCC47B8}"/>
                </a:ext>
              </a:extLst>
            </p:cNvPr>
            <p:cNvSpPr/>
            <p:nvPr/>
          </p:nvSpPr>
          <p:spPr>
            <a:xfrm>
              <a:off x="984851" y="3619925"/>
              <a:ext cx="2048478" cy="34798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endParaRPr>
            </a:p>
          </p:txBody>
        </p:sp>
      </p:grp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BEBA1FA4-C157-FE9A-F790-5D020BAEE469}"/>
              </a:ext>
            </a:extLst>
          </p:cNvPr>
          <p:cNvCxnSpPr>
            <a:cxnSpLocks/>
            <a:stCxn id="1040" idx="2"/>
            <a:endCxn id="27" idx="0"/>
          </p:cNvCxnSpPr>
          <p:nvPr/>
        </p:nvCxnSpPr>
        <p:spPr bwMode="auto">
          <a:xfrm flipH="1">
            <a:off x="6244270" y="4173445"/>
            <a:ext cx="4287" cy="3490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3CEDFEE-662F-528E-24CD-0831CD31DD4E}"/>
              </a:ext>
            </a:extLst>
          </p:cNvPr>
          <p:cNvSpPr txBox="1"/>
          <p:nvPr/>
        </p:nvSpPr>
        <p:spPr>
          <a:xfrm>
            <a:off x="6206660" y="4222521"/>
            <a:ext cx="1033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Visualise</a:t>
            </a:r>
            <a:endParaRPr kumimoji="0" lang="en-CH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DB40F0D5-7E62-DB12-5BBA-6A6B28936666}"/>
              </a:ext>
            </a:extLst>
          </p:cNvPr>
          <p:cNvCxnSpPr>
            <a:cxnSpLocks/>
            <a:stCxn id="27" idx="4"/>
          </p:cNvCxnSpPr>
          <p:nvPr/>
        </p:nvCxnSpPr>
        <p:spPr bwMode="auto">
          <a:xfrm flipH="1">
            <a:off x="6241834" y="5347166"/>
            <a:ext cx="2436" cy="5468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2086EB49-0819-2AEC-188D-B43CE6BC3AEC}"/>
              </a:ext>
            </a:extLst>
          </p:cNvPr>
          <p:cNvSpPr/>
          <p:nvPr/>
        </p:nvSpPr>
        <p:spPr>
          <a:xfrm>
            <a:off x="6512181" y="5180516"/>
            <a:ext cx="1381342" cy="36726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F</a:t>
            </a:r>
            <a:r>
              <a:rPr kumimoji="0" lang="en-CH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inal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 simulations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71A9291-3AD6-B4A3-68E8-BBCB70076CBB}"/>
              </a:ext>
            </a:extLst>
          </p:cNvPr>
          <p:cNvSpPr txBox="1"/>
          <p:nvPr/>
        </p:nvSpPr>
        <p:spPr>
          <a:xfrm>
            <a:off x="8223887" y="405640"/>
            <a:ext cx="156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August 2024</a:t>
            </a:r>
            <a:endParaRPr kumimoji="0" lang="en-CH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22ABCAB-7A44-57D7-E89E-E8CFEEC2FD30}"/>
              </a:ext>
            </a:extLst>
          </p:cNvPr>
          <p:cNvSpPr txBox="1"/>
          <p:nvPr/>
        </p:nvSpPr>
        <p:spPr>
          <a:xfrm>
            <a:off x="5328388" y="4564570"/>
            <a:ext cx="156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December 2024</a:t>
            </a:r>
            <a:endParaRPr kumimoji="0" lang="en-CH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5BDC000B-D588-0420-99B3-1ADCE3C025A3}"/>
              </a:ext>
            </a:extLst>
          </p:cNvPr>
          <p:cNvSpPr txBox="1"/>
          <p:nvPr/>
        </p:nvSpPr>
        <p:spPr>
          <a:xfrm>
            <a:off x="5464401" y="5959378"/>
            <a:ext cx="156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Spring 2025</a:t>
            </a:r>
            <a:endParaRPr kumimoji="0" lang="en-CH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2D179C-C7FE-8260-8B72-D724F5984074}"/>
              </a:ext>
            </a:extLst>
          </p:cNvPr>
          <p:cNvSpPr txBox="1"/>
          <p:nvPr/>
        </p:nvSpPr>
        <p:spPr>
          <a:xfrm>
            <a:off x="2613475" y="608570"/>
            <a:ext cx="1285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Driver create common context</a:t>
            </a:r>
            <a:endParaRPr kumimoji="0" lang="en-CH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1026" name="Rectangle: Rounded Corners 1025">
            <a:extLst>
              <a:ext uri="{FF2B5EF4-FFF2-40B4-BE49-F238E27FC236}">
                <a16:creationId xmlns:a16="http://schemas.microsoft.com/office/drawing/2014/main" id="{A0DDF710-E3B7-7984-E1EE-7C7DA45D31DC}"/>
              </a:ext>
            </a:extLst>
          </p:cNvPr>
          <p:cNvSpPr/>
          <p:nvPr/>
        </p:nvSpPr>
        <p:spPr>
          <a:xfrm>
            <a:off x="4988517" y="2979550"/>
            <a:ext cx="1113993" cy="36924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Additional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Arial"/>
              </a:rPr>
              <a:t>drivers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FCA91E04-9EFF-1F3C-7A96-277D65D7F7A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78988" y="1627983"/>
            <a:ext cx="1" cy="7922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79802601-D38C-8A3B-783D-8DF071A704AF}"/>
              </a:ext>
            </a:extLst>
          </p:cNvPr>
          <p:cNvCxnSpPr>
            <a:cxnSpLocks/>
            <a:stCxn id="31" idx="3"/>
            <a:endCxn id="35" idx="3"/>
          </p:cNvCxnSpPr>
          <p:nvPr/>
        </p:nvCxnSpPr>
        <p:spPr bwMode="auto">
          <a:xfrm flipH="1">
            <a:off x="6983770" y="1435633"/>
            <a:ext cx="3084057" cy="1707632"/>
          </a:xfrm>
          <a:prstGeom prst="bentConnector3">
            <a:avLst>
              <a:gd name="adj1" fmla="val -741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BCD92E10-9701-EAA3-F974-354BE06581CF}"/>
              </a:ext>
            </a:extLst>
          </p:cNvPr>
          <p:cNvSpPr txBox="1"/>
          <p:nvPr/>
        </p:nvSpPr>
        <p:spPr>
          <a:xfrm>
            <a:off x="7730230" y="3181246"/>
            <a:ext cx="202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Full quantification of drivers</a:t>
            </a:r>
            <a:endParaRPr kumimoji="0" lang="en-CH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cxnSp>
        <p:nvCxnSpPr>
          <p:cNvPr id="1067" name="Connector: Elbow 1066">
            <a:extLst>
              <a:ext uri="{FF2B5EF4-FFF2-40B4-BE49-F238E27FC236}">
                <a16:creationId xmlns:a16="http://schemas.microsoft.com/office/drawing/2014/main" id="{A0717451-E91E-1AE3-F6AD-E83842C35AE5}"/>
              </a:ext>
            </a:extLst>
          </p:cNvPr>
          <p:cNvCxnSpPr>
            <a:cxnSpLocks/>
            <a:stCxn id="1026" idx="2"/>
            <a:endCxn id="32" idx="0"/>
          </p:cNvCxnSpPr>
          <p:nvPr/>
        </p:nvCxnSpPr>
        <p:spPr bwMode="auto">
          <a:xfrm rot="5400000" flipH="1">
            <a:off x="4399516" y="2202801"/>
            <a:ext cx="928530" cy="1363467"/>
          </a:xfrm>
          <a:prstGeom prst="bentConnector5">
            <a:avLst>
              <a:gd name="adj1" fmla="val -24620"/>
              <a:gd name="adj2" fmla="val 43052"/>
              <a:gd name="adj3" fmla="val 12462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73" name="Connector: Elbow 1072">
            <a:extLst>
              <a:ext uri="{FF2B5EF4-FFF2-40B4-BE49-F238E27FC236}">
                <a16:creationId xmlns:a16="http://schemas.microsoft.com/office/drawing/2014/main" id="{DF4CCA8D-B827-2D9B-7714-E771B65B952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 bwMode="auto">
          <a:xfrm rot="5400000">
            <a:off x="8418075" y="1557039"/>
            <a:ext cx="857713" cy="873485"/>
          </a:xfrm>
          <a:prstGeom prst="bentConnector3">
            <a:avLst>
              <a:gd name="adj1" fmla="val 5398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396E53C6-9738-0D6D-EAB0-570AC102AE5C}"/>
              </a:ext>
            </a:extLst>
          </p:cNvPr>
          <p:cNvSpPr txBox="1"/>
          <p:nvPr/>
        </p:nvSpPr>
        <p:spPr>
          <a:xfrm>
            <a:off x="5014507" y="2009576"/>
            <a:ext cx="2515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Descriptions of driver trends</a:t>
            </a:r>
            <a:endParaRPr kumimoji="0" lang="en-CH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9DB718-810E-98B7-8A04-2E5888E3415E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 bwMode="auto">
          <a:xfrm flipV="1">
            <a:off x="2757172" y="1009998"/>
            <a:ext cx="801659" cy="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42792E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87362-7B22-900A-63FD-FD32391D25B0}"/>
              </a:ext>
            </a:extLst>
          </p:cNvPr>
          <p:cNvSpPr txBox="1"/>
          <p:nvPr/>
        </p:nvSpPr>
        <p:spPr>
          <a:xfrm>
            <a:off x="-3636765" y="2434148"/>
            <a:ext cx="1962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Drivers create common context</a:t>
            </a:r>
            <a:endParaRPr kumimoji="0" lang="en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AAEC5-B267-D4E1-3DEC-39D19D929475}"/>
              </a:ext>
            </a:extLst>
          </p:cNvPr>
          <p:cNvSpPr/>
          <p:nvPr/>
        </p:nvSpPr>
        <p:spPr bwMode="auto">
          <a:xfrm>
            <a:off x="-4061418" y="1118067"/>
            <a:ext cx="3347060" cy="1203325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59331A-85B8-C759-CC22-5A6DA6654968}"/>
              </a:ext>
            </a:extLst>
          </p:cNvPr>
          <p:cNvSpPr/>
          <p:nvPr/>
        </p:nvSpPr>
        <p:spPr bwMode="auto">
          <a:xfrm>
            <a:off x="-4075378" y="3160936"/>
            <a:ext cx="3347060" cy="1710467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F02582-90BE-A33D-C388-2999A7A1AEEA}"/>
              </a:ext>
            </a:extLst>
          </p:cNvPr>
          <p:cNvSpPr/>
          <p:nvPr/>
        </p:nvSpPr>
        <p:spPr bwMode="auto">
          <a:xfrm>
            <a:off x="-2931077" y="126914"/>
            <a:ext cx="1717344" cy="732753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49D89-2D0C-B261-07C5-2ACE3A7E9E60}"/>
              </a:ext>
            </a:extLst>
          </p:cNvPr>
          <p:cNvSpPr txBox="1"/>
          <p:nvPr/>
        </p:nvSpPr>
        <p:spPr>
          <a:xfrm>
            <a:off x="-3105433" y="224022"/>
            <a:ext cx="208557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National workshop</a:t>
            </a:r>
          </a:p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Expert audience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86976C-C5F1-9EBB-1089-159209A4CC23}"/>
              </a:ext>
            </a:extLst>
          </p:cNvPr>
          <p:cNvSpPr/>
          <p:nvPr/>
        </p:nvSpPr>
        <p:spPr bwMode="auto">
          <a:xfrm>
            <a:off x="3558831" y="394073"/>
            <a:ext cx="2730927" cy="1231849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769F5-A3E3-3F57-78B9-51EB0D480E0F}"/>
              </a:ext>
            </a:extLst>
          </p:cNvPr>
          <p:cNvSpPr txBox="1"/>
          <p:nvPr/>
        </p:nvSpPr>
        <p:spPr>
          <a:xfrm>
            <a:off x="3487806" y="501848"/>
            <a:ext cx="29012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4x Regional workshops</a:t>
            </a:r>
          </a:p>
          <a:p>
            <a:pPr algn="ctr">
              <a:spcAft>
                <a:spcPts val="600"/>
              </a:spcAft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Diverse stakeholders</a:t>
            </a:r>
          </a:p>
          <a:p>
            <a:pPr marL="171450" indent="-1714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Characteristics of a desirable future landscape</a:t>
            </a:r>
          </a:p>
          <a:p>
            <a:pPr marL="171450" indent="-1714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Promoting or hindering drivers of change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12EBAD-B06A-B4F5-7925-14D7A86086F9}"/>
              </a:ext>
            </a:extLst>
          </p:cNvPr>
          <p:cNvSpPr/>
          <p:nvPr/>
        </p:nvSpPr>
        <p:spPr bwMode="auto">
          <a:xfrm>
            <a:off x="7127642" y="501848"/>
            <a:ext cx="1958607" cy="1070256"/>
          </a:xfrm>
          <a:prstGeom prst="roundRect">
            <a:avLst>
              <a:gd name="adj" fmla="val 31437"/>
            </a:avLst>
          </a:prstGeom>
          <a:solidFill>
            <a:schemeClr val="bg1"/>
          </a:solidFill>
          <a:ln w="28575" cap="flat" cmpd="sng" algn="ctr">
            <a:solidFill>
              <a:srgbClr val="42792E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F37159-958D-DCB5-FEB4-3FD3687E4233}"/>
              </a:ext>
            </a:extLst>
          </p:cNvPr>
          <p:cNvSpPr txBox="1"/>
          <p:nvPr/>
        </p:nvSpPr>
        <p:spPr>
          <a:xfrm>
            <a:off x="7106500" y="554253"/>
            <a:ext cx="178675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</a:p>
          <a:p>
            <a:pPr algn="ctr">
              <a:spcAft>
                <a:spcPts val="600"/>
              </a:spcAft>
            </a:pP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Trends of driver development</a:t>
            </a:r>
          </a:p>
          <a:p>
            <a:pPr algn="ctr">
              <a:spcAft>
                <a:spcPts val="600"/>
              </a:spcAft>
            </a:pP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3521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Peru_template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AAC071"/>
      </a:accent1>
      <a:accent2>
        <a:srgbClr val="81A831"/>
      </a:accent2>
      <a:accent3>
        <a:srgbClr val="678420"/>
      </a:accent3>
      <a:accent4>
        <a:srgbClr val="455E1C"/>
      </a:accent4>
      <a:accent5>
        <a:srgbClr val="3D5123"/>
      </a:accent5>
      <a:accent6>
        <a:srgbClr val="2C3A19"/>
      </a:accent6>
      <a:hlink>
        <a:srgbClr val="A7471B"/>
      </a:hlink>
      <a:folHlink>
        <a:srgbClr val="000000"/>
      </a:folHlink>
    </a:clrScheme>
    <a:fontScheme name="Custom 3">
      <a:majorFont>
        <a:latin typeface="Roboto Slab"/>
        <a:ea typeface="ＭＳ Ｐゴシック"/>
        <a:cs typeface="Arial"/>
      </a:majorFont>
      <a:minorFont>
        <a:latin typeface="Roboto Slab Light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</vt:lpstr>
      <vt:lpstr>Roboto Light</vt:lpstr>
      <vt:lpstr>Roboto Slab</vt:lpstr>
      <vt:lpstr>Roboto Slab Light</vt:lpstr>
      <vt:lpstr>UZH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 Benjamin</dc:creator>
  <cp:lastModifiedBy>Black  Benjamin</cp:lastModifiedBy>
  <cp:revision>6</cp:revision>
  <dcterms:created xsi:type="dcterms:W3CDTF">2024-02-06T14:35:24Z</dcterms:created>
  <dcterms:modified xsi:type="dcterms:W3CDTF">2025-01-24T17:31:55Z</dcterms:modified>
</cp:coreProperties>
</file>