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146847062" r:id="rId10"/>
    <p:sldId id="2146847063" r:id="rId11"/>
    <p:sldId id="266" r:id="rId12"/>
    <p:sldId id="267" r:id="rId13"/>
    <p:sldId id="2146847064" r:id="rId14"/>
    <p:sldId id="2146847065" r:id="rId15"/>
    <p:sldId id="268" r:id="rId16"/>
    <p:sldId id="2146847066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14AC22"/>
    <a:srgbClr val="8E6C00"/>
    <a:srgbClr val="9A9600"/>
    <a:srgbClr val="FFFF00"/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67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ASTOV03/FiB-Agentic-AI-RAG-AICTE_Edunet_IBM_Projec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" TargetMode="External"/><Relationship Id="rId2" Type="http://schemas.openxmlformats.org/officeDocument/2006/relationships/hyperlink" Target="https://cloud.ibm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yoclinic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Fitness Buddy (AI-Powered Health &amp; Wellness Coach)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621083"/>
            <a:ext cx="127266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Edunet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Foundation IBM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SkillsBuild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Internship on AI &amp; Cloud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875" y="4586365"/>
            <a:ext cx="1102929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Vivek Kumar Yadav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Banarsidas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Chandiwala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Information Technology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MCA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84" y="712177"/>
            <a:ext cx="11029615" cy="541703"/>
          </a:xfrm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📸</a:t>
            </a:r>
            <a:r>
              <a:rPr lang="en-US" sz="1800" b="1" dirty="0"/>
              <a:t> Screenshots:</a:t>
            </a:r>
          </a:p>
          <a:p>
            <a:endParaRPr lang="en-IN" dirty="0"/>
          </a:p>
        </p:txBody>
      </p:sp>
      <p:pic>
        <p:nvPicPr>
          <p:cNvPr id="4" name="Picture 4" descr="C:\Users\vivek\OneDrive\Desktop\New folder\Chat with fib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38" y="901136"/>
            <a:ext cx="5359422" cy="452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vivek\OneDrive\Desktop\New folder\Chat with fib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1" y="901136"/>
            <a:ext cx="5335212" cy="452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96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vivek\OneDrive\Desktop\New folder\Agent Preview after deploy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8" y="975946"/>
            <a:ext cx="11672816" cy="486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08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FiB</a:t>
            </a:r>
            <a:r>
              <a:rPr lang="en-US" sz="2000" dirty="0"/>
              <a:t> proves that a lightweight, grounded AI fitness assistant can be built with zero custom code</a:t>
            </a:r>
          </a:p>
          <a:p>
            <a:r>
              <a:rPr lang="en-US" sz="2000" dirty="0"/>
              <a:t>Using IBM Granite, </a:t>
            </a:r>
            <a:r>
              <a:rPr lang="en-US" sz="2000" dirty="0" err="1"/>
              <a:t>Agentic</a:t>
            </a:r>
            <a:r>
              <a:rPr lang="en-US" sz="2000" dirty="0"/>
              <a:t> Lab, and knowledge </a:t>
            </a:r>
            <a:r>
              <a:rPr lang="en-US" sz="2000" dirty="0" err="1"/>
              <a:t>vectorization</a:t>
            </a:r>
            <a:r>
              <a:rPr lang="en-US" sz="2000" dirty="0"/>
              <a:t>, the assistant gives </a:t>
            </a:r>
            <a:r>
              <a:rPr lang="en-US" sz="2000" b="1" dirty="0"/>
              <a:t>smart, reliable advice</a:t>
            </a:r>
            <a:endParaRPr lang="en-US" sz="2000" dirty="0"/>
          </a:p>
          <a:p>
            <a:r>
              <a:rPr lang="en-US" sz="2000" dirty="0"/>
              <a:t>No ML training, no model tuning — just intelligent use of modern LLM architecture</a:t>
            </a:r>
          </a:p>
          <a:p>
            <a:r>
              <a:rPr lang="en-US" sz="2000" dirty="0"/>
              <a:t>The assistant is designed with </a:t>
            </a:r>
            <a:r>
              <a:rPr lang="en-US" sz="2000" b="1" dirty="0"/>
              <a:t>user-friendliness and low barrier-to-use</a:t>
            </a:r>
            <a:r>
              <a:rPr lang="en-US" sz="2000" dirty="0"/>
              <a:t> in mind</a:t>
            </a:r>
          </a:p>
          <a:p>
            <a:r>
              <a:rPr lang="en-US" sz="2000" dirty="0"/>
              <a:t>This project reflects the future of scalable, intelligent wellness tools for the general public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GIT-HUB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github.com/NASTOV03/FiB-Agentic-AI-RAG-AICTE_Edunet_IBM_Project.git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3" name="Picture 5" descr="GitHub Logo,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09" y="2851759"/>
            <a:ext cx="5202438" cy="292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2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🔊</a:t>
            </a:r>
            <a:r>
              <a:rPr lang="en-IN" sz="2400" dirty="0"/>
              <a:t> Add voice input with Speech-to-Text integration</a:t>
            </a:r>
          </a:p>
          <a:p>
            <a:r>
              <a:rPr lang="en-IN" sz="2400" dirty="0">
                <a:solidFill>
                  <a:srgbClr val="14AC22"/>
                </a:solidFill>
              </a:rPr>
              <a:t>📱 </a:t>
            </a:r>
            <a:r>
              <a:rPr lang="en-IN" sz="2400" dirty="0"/>
              <a:t>Deploy </a:t>
            </a:r>
            <a:r>
              <a:rPr lang="en-IN" sz="2400" dirty="0" err="1"/>
              <a:t>FiB</a:t>
            </a:r>
            <a:r>
              <a:rPr lang="en-IN" sz="2400" dirty="0"/>
              <a:t> as a mobile-first web </a:t>
            </a:r>
            <a:r>
              <a:rPr lang="en-IN" sz="2400" dirty="0" err="1"/>
              <a:t>chatbot</a:t>
            </a:r>
            <a:endParaRPr lang="en-IN" sz="2400" dirty="0"/>
          </a:p>
          <a:p>
            <a:r>
              <a:rPr lang="en-IN" sz="2400" dirty="0">
                <a:solidFill>
                  <a:srgbClr val="FF6699"/>
                </a:solidFill>
              </a:rPr>
              <a:t>🧠</a:t>
            </a:r>
            <a:r>
              <a:rPr lang="en-IN" sz="2400" dirty="0"/>
              <a:t> Connect to live APIs for step tracking, meal databases, or reminders</a:t>
            </a:r>
          </a:p>
          <a:p>
            <a:r>
              <a:rPr lang="en-IN" sz="2400" dirty="0">
                <a:solidFill>
                  <a:srgbClr val="0070C0"/>
                </a:solidFill>
              </a:rPr>
              <a:t>📈</a:t>
            </a:r>
            <a:r>
              <a:rPr lang="en-IN" sz="2400" dirty="0"/>
              <a:t> Introduce user profiling with personalization memory</a:t>
            </a:r>
          </a:p>
          <a:p>
            <a:r>
              <a:rPr lang="en-IN" sz="2400" dirty="0">
                <a:solidFill>
                  <a:srgbClr val="7030A0"/>
                </a:solidFill>
              </a:rPr>
              <a:t>🏥</a:t>
            </a:r>
            <a:r>
              <a:rPr lang="en-IN" sz="2400" dirty="0"/>
              <a:t> Expand to mental wellness coaching, lifestyle FAQs, or medical triage (with proper disclaimers)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IBM </a:t>
            </a:r>
            <a:r>
              <a:rPr lang="en-US" sz="2400" b="1" dirty="0" err="1"/>
              <a:t>Agentic</a:t>
            </a:r>
            <a:r>
              <a:rPr lang="en-US" sz="2400" b="1" dirty="0"/>
              <a:t> Lab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https://agentic-lab.ai.cloud.ibm.com</a:t>
            </a:r>
          </a:p>
          <a:p>
            <a:r>
              <a:rPr lang="en-US" sz="2400" b="1" dirty="0"/>
              <a:t>IBM Granite LLM (</a:t>
            </a:r>
            <a:r>
              <a:rPr lang="en-US" sz="2400" b="1" dirty="0" err="1"/>
              <a:t>Watsonx</a:t>
            </a:r>
            <a:r>
              <a:rPr lang="en-US" sz="2400" b="1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https://www.ibm.com/products/watsonx-granite</a:t>
            </a:r>
          </a:p>
          <a:p>
            <a:r>
              <a:rPr lang="en-US" sz="2400" b="1" dirty="0"/>
              <a:t>IBM Cloud Documentation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https://cloud.ibm.com/docs</a:t>
            </a:r>
            <a:endParaRPr lang="en-US" sz="2400" dirty="0"/>
          </a:p>
          <a:p>
            <a:r>
              <a:rPr lang="en-US" sz="2400" b="1" dirty="0"/>
              <a:t>Health &amp; Fitness Content (used in grounding PDF)</a:t>
            </a:r>
            <a:endParaRPr lang="en-US" sz="2400" dirty="0"/>
          </a:p>
          <a:p>
            <a:r>
              <a:rPr lang="en-US" sz="2400" dirty="0"/>
              <a:t>World Health Organization (WHO) – </a:t>
            </a:r>
            <a:r>
              <a:rPr lang="en-US" sz="2400" dirty="0">
                <a:hlinkClick r:id="rId3"/>
              </a:rPr>
              <a:t>https://www.who.int</a:t>
            </a:r>
            <a:endParaRPr lang="en-US" sz="2400" dirty="0"/>
          </a:p>
          <a:p>
            <a:r>
              <a:rPr lang="en-US" sz="2400" dirty="0"/>
              <a:t>Mayo Clinic – </a:t>
            </a:r>
            <a:r>
              <a:rPr lang="en-US" sz="2400" dirty="0">
                <a:hlinkClick r:id="rId4"/>
              </a:rPr>
              <a:t>https://www.mayoclinic.org</a:t>
            </a:r>
            <a:endParaRPr lang="en-US" sz="2400" dirty="0"/>
          </a:p>
          <a:p>
            <a:r>
              <a:rPr lang="en-US" sz="2400" dirty="0" err="1"/>
              <a:t>Healthline</a:t>
            </a:r>
            <a:r>
              <a:rPr lang="en-US" sz="2400" dirty="0"/>
              <a:t> – https://www.healthline.com</a:t>
            </a:r>
          </a:p>
          <a:p>
            <a:r>
              <a:rPr lang="en-US" sz="2400" b="1" dirty="0"/>
              <a:t>AICTE-</a:t>
            </a:r>
            <a:r>
              <a:rPr lang="en-US" sz="2400" b="1" dirty="0" err="1"/>
              <a:t>Edunet</a:t>
            </a:r>
            <a:r>
              <a:rPr lang="en-US" sz="2400" b="1" dirty="0"/>
              <a:t> Internship Portal Resources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246240"/>
            <a:ext cx="6810375" cy="51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301750"/>
            <a:ext cx="6839311" cy="5194162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25" y="1301750"/>
            <a:ext cx="7958694" cy="517525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4" y="597877"/>
            <a:ext cx="10515600" cy="56518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107381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Arial"/>
                <a:ea typeface="+mn-lt"/>
                <a:cs typeface="Arial"/>
              </a:rPr>
              <a:t>  </a:t>
            </a:r>
            <a:endParaRPr lang="en-US" sz="1400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Problem Statement </a:t>
            </a:r>
            <a:endParaRPr lang="en-US" sz="16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1600" b="1" dirty="0" smtClean="0">
                <a:latin typeface="Arial"/>
                <a:ea typeface="+mn-lt"/>
                <a:cs typeface="Arial"/>
              </a:rPr>
              <a:t>Solution</a:t>
            </a:r>
            <a:endParaRPr lang="en-US" sz="1400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16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1600" dirty="0">
                <a:latin typeface="Arial"/>
                <a:ea typeface="+mn-lt"/>
                <a:cs typeface="+mn-lt"/>
              </a:rPr>
              <a:t>(Technology Used) </a:t>
            </a:r>
            <a:endParaRPr lang="en-US" sz="1600" dirty="0" smtClean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+mn-lt"/>
              </a:rPr>
              <a:t>Wow Factor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+mn-lt"/>
              </a:rPr>
              <a:t>End User</a:t>
            </a:r>
            <a:endParaRPr lang="en-US" sz="1400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400" dirty="0">
              <a:latin typeface="Arial"/>
              <a:cs typeface="Calibri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1600" b="1" dirty="0" err="1" smtClean="0">
                <a:latin typeface="Arial"/>
                <a:ea typeface="+mn-lt"/>
                <a:cs typeface="Arial"/>
              </a:rPr>
              <a:t>Git</a:t>
            </a:r>
            <a:r>
              <a:rPr lang="en-US" sz="1600" b="1" dirty="0" smtClean="0">
                <a:latin typeface="Arial"/>
                <a:ea typeface="+mn-lt"/>
                <a:cs typeface="Arial"/>
              </a:rPr>
              <a:t>-hub Link</a:t>
            </a:r>
            <a:endParaRPr lang="en-US" sz="1400" dirty="0">
              <a:latin typeface="Arial"/>
              <a:cs typeface="Arial"/>
            </a:endParaRPr>
          </a:p>
          <a:p>
            <a:pPr marL="305435" indent="-305435"/>
            <a:r>
              <a:rPr lang="en-US" sz="16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References</a:t>
            </a:r>
          </a:p>
          <a:p>
            <a:pPr marL="305435" indent="-305435"/>
            <a:r>
              <a:rPr lang="en-US" sz="1600" b="1" dirty="0" smtClean="0">
                <a:latin typeface="Arial"/>
                <a:ea typeface="+mn-lt"/>
                <a:cs typeface="Arial"/>
              </a:rPr>
              <a:t>IBM Certificates</a:t>
            </a:r>
            <a:endParaRPr lang="en-US" sz="1400" dirty="0">
              <a:latin typeface="Arial"/>
              <a:cs typeface="Arial"/>
            </a:endParaRPr>
          </a:p>
          <a:p>
            <a:pPr marL="305435" indent="-305435"/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In today’s fast-paced world, many individuals struggle to maintain a healthy lifestyle due to lack of personalized guidance, time constraints, and inconsistent motivation. Traditional fitness solutions are often rigid, expensive, or inaccessible. There is a growing need for an intelligent virtual assistant that can provide on-demand fitness advice, meal suggestions, and motivational support — tailored to each individual’s goals and preferences</a:t>
            </a: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US" sz="28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969478"/>
            <a:ext cx="9810160" cy="42862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00" dirty="0"/>
              <a:t>The proposed system, </a:t>
            </a:r>
            <a:r>
              <a:rPr lang="en-US" sz="1200" b="1" dirty="0" err="1"/>
              <a:t>FiB</a:t>
            </a:r>
            <a:r>
              <a:rPr lang="en-US" sz="1200" b="1" dirty="0"/>
              <a:t> (Fitness Buddy)</a:t>
            </a:r>
            <a:r>
              <a:rPr lang="en-US" sz="1200" dirty="0"/>
              <a:t>, is an AI-powered virtual health coach built using </a:t>
            </a:r>
            <a:r>
              <a:rPr lang="en-US" sz="1200" b="1" dirty="0"/>
              <a:t>IBM </a:t>
            </a:r>
            <a:r>
              <a:rPr lang="en-US" sz="1200" b="1" dirty="0" err="1"/>
              <a:t>Agentic</a:t>
            </a:r>
            <a:r>
              <a:rPr lang="en-US" sz="1200" b="1" dirty="0"/>
              <a:t> Lab</a:t>
            </a:r>
            <a:r>
              <a:rPr lang="en-US" sz="1200" dirty="0"/>
              <a:t> and </a:t>
            </a:r>
            <a:r>
              <a:rPr lang="en-US" sz="1200" b="1" dirty="0"/>
              <a:t>Granite LLM</a:t>
            </a:r>
            <a:r>
              <a:rPr lang="en-US" sz="1200" dirty="0"/>
              <a:t>. It provides personalized fitness, nutrition, and motivation guidance through natural conversations — grounded in real knowledge</a:t>
            </a:r>
            <a:r>
              <a:rPr lang="en-US" sz="1200" dirty="0" smtClean="0"/>
              <a:t>.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>
                <a:solidFill>
                  <a:srgbClr val="FF6699"/>
                </a:solidFill>
                <a:cs typeface="Arial" pitchFamily="34" charset="0"/>
              </a:rPr>
              <a:t>🧠</a:t>
            </a:r>
            <a:r>
              <a:rPr lang="en-US" sz="1200" b="1" dirty="0">
                <a:cs typeface="Arial" pitchFamily="34" charset="0"/>
              </a:rPr>
              <a:t> Agent Design with IBM Granite &amp; Instructions</a:t>
            </a:r>
          </a:p>
          <a:p>
            <a:r>
              <a:rPr lang="en-US" sz="1200" dirty="0" err="1">
                <a:cs typeface="Arial" pitchFamily="34" charset="0"/>
              </a:rPr>
              <a:t>FiB</a:t>
            </a:r>
            <a:r>
              <a:rPr lang="en-US" sz="1200" dirty="0">
                <a:cs typeface="Arial" pitchFamily="34" charset="0"/>
              </a:rPr>
              <a:t> is created using </a:t>
            </a:r>
            <a:r>
              <a:rPr lang="en-US" sz="1200" b="1" dirty="0">
                <a:cs typeface="Arial" pitchFamily="34" charset="0"/>
              </a:rPr>
              <a:t>IBM </a:t>
            </a:r>
            <a:r>
              <a:rPr lang="en-US" sz="1200" b="1" dirty="0" err="1">
                <a:cs typeface="Arial" pitchFamily="34" charset="0"/>
              </a:rPr>
              <a:t>Agentic</a:t>
            </a:r>
            <a:r>
              <a:rPr lang="en-US" sz="1200" b="1" dirty="0">
                <a:cs typeface="Arial" pitchFamily="34" charset="0"/>
              </a:rPr>
              <a:t> Lab</a:t>
            </a:r>
            <a:r>
              <a:rPr lang="en-US" sz="1200" dirty="0">
                <a:cs typeface="Arial" pitchFamily="34" charset="0"/>
              </a:rPr>
              <a:t>, where instructions define the agent’s personality, role, and boundaries.</a:t>
            </a:r>
          </a:p>
          <a:p>
            <a:r>
              <a:rPr lang="en-US" sz="1200" dirty="0">
                <a:cs typeface="Arial" pitchFamily="34" charset="0"/>
              </a:rPr>
              <a:t>The assistant is guided to act like a friendly fitness coach, focusing </a:t>
            </a:r>
            <a:r>
              <a:rPr lang="en-US" sz="1200" dirty="0" smtClean="0">
                <a:cs typeface="Arial" pitchFamily="34" charset="0"/>
              </a:rPr>
              <a:t>on: Home </a:t>
            </a:r>
            <a:r>
              <a:rPr lang="en-US" sz="1200" dirty="0">
                <a:cs typeface="Arial" pitchFamily="34" charset="0"/>
              </a:rPr>
              <a:t>workout </a:t>
            </a:r>
            <a:r>
              <a:rPr lang="en-US" sz="1200" dirty="0" smtClean="0">
                <a:cs typeface="Arial" pitchFamily="34" charset="0"/>
              </a:rPr>
              <a:t>routines, Simple </a:t>
            </a:r>
            <a:r>
              <a:rPr lang="en-US" sz="1200" dirty="0">
                <a:cs typeface="Arial" pitchFamily="34" charset="0"/>
              </a:rPr>
              <a:t>and nutritious </a:t>
            </a:r>
            <a:r>
              <a:rPr lang="en-US" sz="1200" dirty="0" smtClean="0">
                <a:cs typeface="Arial" pitchFamily="34" charset="0"/>
              </a:rPr>
              <a:t>meals, Motivational advice, Habit-building </a:t>
            </a:r>
            <a:r>
              <a:rPr lang="en-US" sz="1200" dirty="0">
                <a:cs typeface="Arial" pitchFamily="34" charset="0"/>
              </a:rPr>
              <a:t>techniques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2060"/>
                </a:solidFill>
                <a:cs typeface="Arial" pitchFamily="34" charset="0"/>
              </a:rPr>
              <a:t>📘 </a:t>
            </a:r>
            <a:r>
              <a:rPr lang="en-US" sz="1200" b="1" dirty="0">
                <a:cs typeface="Arial" pitchFamily="34" charset="0"/>
              </a:rPr>
              <a:t>Document Grounding via Vector Indexing</a:t>
            </a:r>
          </a:p>
          <a:p>
            <a:r>
              <a:rPr lang="en-US" sz="1200" dirty="0">
                <a:cs typeface="Arial" pitchFamily="34" charset="0"/>
              </a:rPr>
              <a:t>A </a:t>
            </a:r>
            <a:r>
              <a:rPr lang="en-US" sz="1200" b="1" dirty="0" smtClean="0">
                <a:cs typeface="Arial" pitchFamily="34" charset="0"/>
              </a:rPr>
              <a:t>fitness </a:t>
            </a:r>
            <a:r>
              <a:rPr lang="en-US" sz="1200" b="1" dirty="0">
                <a:cs typeface="Arial" pitchFamily="34" charset="0"/>
              </a:rPr>
              <a:t>knowledge document</a:t>
            </a:r>
            <a:r>
              <a:rPr lang="en-US" sz="1200" dirty="0">
                <a:cs typeface="Arial" pitchFamily="34" charset="0"/>
              </a:rPr>
              <a:t> (text-based) is uploaded and </a:t>
            </a:r>
            <a:r>
              <a:rPr lang="en-US" sz="1200" dirty="0" err="1">
                <a:cs typeface="Arial" pitchFamily="34" charset="0"/>
              </a:rPr>
              <a:t>vectorized</a:t>
            </a:r>
            <a:r>
              <a:rPr lang="en-US" sz="1200" dirty="0">
                <a:cs typeface="Arial" pitchFamily="34" charset="0"/>
              </a:rPr>
              <a:t> inside </a:t>
            </a:r>
            <a:r>
              <a:rPr lang="en-US" sz="1200" dirty="0" err="1">
                <a:cs typeface="Arial" pitchFamily="34" charset="0"/>
              </a:rPr>
              <a:t>Agentic</a:t>
            </a:r>
            <a:r>
              <a:rPr lang="en-US" sz="1200" dirty="0">
                <a:cs typeface="Arial" pitchFamily="34" charset="0"/>
              </a:rPr>
              <a:t> Lab.</a:t>
            </a:r>
          </a:p>
          <a:p>
            <a:r>
              <a:rPr lang="en-US" sz="1200" dirty="0">
                <a:cs typeface="Arial" pitchFamily="34" charset="0"/>
              </a:rPr>
              <a:t>This allows </a:t>
            </a:r>
            <a:r>
              <a:rPr lang="en-US" sz="1200" dirty="0" err="1">
                <a:cs typeface="Arial" pitchFamily="34" charset="0"/>
              </a:rPr>
              <a:t>FiB</a:t>
            </a:r>
            <a:r>
              <a:rPr lang="en-US" sz="1200" dirty="0">
                <a:cs typeface="Arial" pitchFamily="34" charset="0"/>
              </a:rPr>
              <a:t> to </a:t>
            </a:r>
            <a:r>
              <a:rPr lang="en-US" sz="1200" b="1" dirty="0">
                <a:cs typeface="Arial" pitchFamily="34" charset="0"/>
              </a:rPr>
              <a:t>retrieve and reference specific, grounded information</a:t>
            </a:r>
            <a:r>
              <a:rPr lang="en-US" sz="1200" dirty="0">
                <a:cs typeface="Arial" pitchFamily="34" charset="0"/>
              </a:rPr>
              <a:t> when answering queries.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cs typeface="Arial" pitchFamily="34" charset="0"/>
              </a:rPr>
              <a:t>💬</a:t>
            </a:r>
            <a:r>
              <a:rPr lang="en-US" sz="1200" b="1" dirty="0">
                <a:cs typeface="Arial" pitchFamily="34" charset="0"/>
              </a:rPr>
              <a:t> LLM-Powered Reasoning (IBM Granite)</a:t>
            </a:r>
          </a:p>
          <a:p>
            <a:r>
              <a:rPr lang="en-US" sz="1200" dirty="0">
                <a:cs typeface="Arial" pitchFamily="34" charset="0"/>
              </a:rPr>
              <a:t>The assistant uses </a:t>
            </a:r>
            <a:r>
              <a:rPr lang="en-US" sz="1200" b="1" dirty="0">
                <a:cs typeface="Arial" pitchFamily="34" charset="0"/>
              </a:rPr>
              <a:t>IBM Granite</a:t>
            </a:r>
            <a:r>
              <a:rPr lang="en-US" sz="1200" dirty="0">
                <a:cs typeface="Arial" pitchFamily="34" charset="0"/>
              </a:rPr>
              <a:t>, an enterprise-grade LLM, to generate smart, human-like responses.</a:t>
            </a:r>
          </a:p>
          <a:p>
            <a:r>
              <a:rPr lang="en-US" sz="1200" dirty="0">
                <a:cs typeface="Arial" pitchFamily="34" charset="0"/>
              </a:rPr>
              <a:t>Granite </a:t>
            </a:r>
            <a:r>
              <a:rPr lang="en-US" sz="1200" dirty="0" smtClean="0">
                <a:cs typeface="Arial" pitchFamily="34" charset="0"/>
              </a:rPr>
              <a:t>combines: Agent </a:t>
            </a:r>
            <a:r>
              <a:rPr lang="en-US" sz="1200" dirty="0">
                <a:cs typeface="Arial" pitchFamily="34" charset="0"/>
              </a:rPr>
              <a:t>instructions (how to </a:t>
            </a:r>
            <a:r>
              <a:rPr lang="en-US" sz="1200" dirty="0" smtClean="0">
                <a:cs typeface="Arial" pitchFamily="34" charset="0"/>
              </a:rPr>
              <a:t>behave), </a:t>
            </a:r>
            <a:r>
              <a:rPr lang="en-US" sz="1200" dirty="0" err="1" smtClean="0">
                <a:cs typeface="Arial" pitchFamily="34" charset="0"/>
              </a:rPr>
              <a:t>Vectorized</a:t>
            </a:r>
            <a:r>
              <a:rPr lang="en-US" sz="1200" dirty="0" smtClean="0">
                <a:cs typeface="Arial" pitchFamily="34" charset="0"/>
              </a:rPr>
              <a:t> </a:t>
            </a:r>
            <a:r>
              <a:rPr lang="en-US" sz="1200" dirty="0">
                <a:cs typeface="Arial" pitchFamily="34" charset="0"/>
              </a:rPr>
              <a:t>document segments (what to </a:t>
            </a:r>
            <a:r>
              <a:rPr lang="en-US" sz="1200" dirty="0" smtClean="0">
                <a:cs typeface="Arial" pitchFamily="34" charset="0"/>
              </a:rPr>
              <a:t>say), User </a:t>
            </a:r>
            <a:r>
              <a:rPr lang="en-US" sz="1200" dirty="0">
                <a:cs typeface="Arial" pitchFamily="34" charset="0"/>
              </a:rPr>
              <a:t>queries (context)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  <a:cs typeface="Arial" pitchFamily="34" charset="0"/>
              </a:rPr>
              <a:t>🔄</a:t>
            </a:r>
            <a:r>
              <a:rPr lang="en-US" sz="1200" b="1" dirty="0">
                <a:cs typeface="Arial" pitchFamily="34" charset="0"/>
              </a:rPr>
              <a:t> Conversation Flow</a:t>
            </a:r>
          </a:p>
          <a:p>
            <a:r>
              <a:rPr lang="en-US" sz="1200" b="1" dirty="0">
                <a:cs typeface="Arial" pitchFamily="34" charset="0"/>
              </a:rPr>
              <a:t>User enters a query</a:t>
            </a:r>
            <a:r>
              <a:rPr lang="en-US" sz="1200" dirty="0">
                <a:cs typeface="Arial" pitchFamily="34" charset="0"/>
              </a:rPr>
              <a:t> (e.g., “Suggest a 10-min morning workout</a:t>
            </a:r>
            <a:r>
              <a:rPr lang="en-US" sz="1200" dirty="0" smtClean="0">
                <a:cs typeface="Arial" pitchFamily="34" charset="0"/>
              </a:rPr>
              <a:t>”) </a:t>
            </a:r>
            <a:r>
              <a:rPr lang="en-US" sz="1200" b="1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1200" b="1" dirty="0" smtClean="0">
                <a:cs typeface="Arial" pitchFamily="34" charset="0"/>
              </a:rPr>
              <a:t> </a:t>
            </a:r>
            <a:r>
              <a:rPr lang="en-US" sz="1200" b="1" dirty="0" err="1" smtClean="0">
                <a:cs typeface="Arial" pitchFamily="34" charset="0"/>
              </a:rPr>
              <a:t>Agentic</a:t>
            </a:r>
            <a:r>
              <a:rPr lang="en-US" sz="1200" b="1" dirty="0" smtClean="0">
                <a:cs typeface="Arial" pitchFamily="34" charset="0"/>
              </a:rPr>
              <a:t> </a:t>
            </a:r>
            <a:r>
              <a:rPr lang="en-US" sz="1200" b="1" dirty="0">
                <a:cs typeface="Arial" pitchFamily="34" charset="0"/>
              </a:rPr>
              <a:t>Lab retrieves document </a:t>
            </a:r>
            <a:r>
              <a:rPr lang="en-US" sz="1200" b="1" dirty="0" smtClean="0">
                <a:cs typeface="Arial" pitchFamily="34" charset="0"/>
              </a:rPr>
              <a:t>context</a:t>
            </a:r>
            <a:r>
              <a:rPr lang="en-US" sz="1200" dirty="0" smtClean="0">
                <a:cs typeface="Arial" pitchFamily="34" charset="0"/>
              </a:rPr>
              <a:t> </a:t>
            </a:r>
            <a:r>
              <a:rPr lang="en-US" sz="1200" b="1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1200" b="1" dirty="0" smtClean="0">
                <a:cs typeface="Arial" pitchFamily="34" charset="0"/>
              </a:rPr>
              <a:t>Granite </a:t>
            </a:r>
            <a:r>
              <a:rPr lang="en-US" sz="1200" b="1" dirty="0">
                <a:cs typeface="Arial" pitchFamily="34" charset="0"/>
              </a:rPr>
              <a:t>LLM generates grounded </a:t>
            </a:r>
            <a:r>
              <a:rPr lang="en-US" sz="1200" b="1" dirty="0" smtClean="0">
                <a:cs typeface="Arial" pitchFamily="34" charset="0"/>
              </a:rPr>
              <a:t>reply</a:t>
            </a:r>
            <a:r>
              <a:rPr lang="en-US" sz="1200" dirty="0" smtClean="0">
                <a:cs typeface="Arial" pitchFamily="34" charset="0"/>
              </a:rPr>
              <a:t> </a:t>
            </a:r>
            <a:r>
              <a:rPr lang="en-US" sz="1200" b="1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sz="1200" b="1" dirty="0" err="1" smtClean="0">
                <a:cs typeface="Arial" pitchFamily="34" charset="0"/>
              </a:rPr>
              <a:t>FiB</a:t>
            </a:r>
            <a:r>
              <a:rPr lang="en-US" sz="1200" b="1" dirty="0" smtClean="0">
                <a:cs typeface="Arial" pitchFamily="34" charset="0"/>
              </a:rPr>
              <a:t> </a:t>
            </a:r>
            <a:r>
              <a:rPr lang="en-US" sz="1200" b="1" dirty="0">
                <a:cs typeface="Arial" pitchFamily="34" charset="0"/>
              </a:rPr>
              <a:t>responds conversationally and guides the user</a:t>
            </a:r>
            <a:endParaRPr lang="en-US" sz="1200" dirty="0"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  <a:cs typeface="Arial" pitchFamily="34" charset="0"/>
              </a:rPr>
              <a:t>🚫</a:t>
            </a:r>
            <a:r>
              <a:rPr lang="en-US" sz="1200" b="1" dirty="0">
                <a:cs typeface="Arial" pitchFamily="34" charset="0"/>
              </a:rPr>
              <a:t> No Traditional ML or Deployment</a:t>
            </a:r>
          </a:p>
          <a:p>
            <a:r>
              <a:rPr lang="en-US" sz="1200" dirty="0">
                <a:cs typeface="Arial" pitchFamily="34" charset="0"/>
              </a:rPr>
              <a:t>No model training or prediction algorithm is required</a:t>
            </a:r>
          </a:p>
          <a:p>
            <a:r>
              <a:rPr lang="en-US" sz="1200" dirty="0">
                <a:cs typeface="Arial" pitchFamily="34" charset="0"/>
              </a:rPr>
              <a:t>Deployment is currently limited to IBM </a:t>
            </a:r>
            <a:r>
              <a:rPr lang="en-US" sz="1200" dirty="0" err="1">
                <a:cs typeface="Arial" pitchFamily="34" charset="0"/>
              </a:rPr>
              <a:t>Agentic</a:t>
            </a:r>
            <a:r>
              <a:rPr lang="en-US" sz="1200" dirty="0">
                <a:cs typeface="Arial" pitchFamily="34" charset="0"/>
              </a:rPr>
              <a:t> Lab interface</a:t>
            </a:r>
          </a:p>
          <a:p>
            <a:r>
              <a:rPr lang="en-US" sz="1200" b="1" dirty="0">
                <a:cs typeface="Arial" pitchFamily="34" charset="0"/>
              </a:rPr>
              <a:t>Future scope</a:t>
            </a:r>
            <a:r>
              <a:rPr lang="en-US" sz="1200" dirty="0">
                <a:cs typeface="Arial" pitchFamily="34" charset="0"/>
              </a:rPr>
              <a:t> includes static website or mobile app integration for public access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DEVELOPMENT Approach</a:t>
            </a:r>
            <a:endParaRPr lang="en-US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74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🧰</a:t>
            </a:r>
            <a:r>
              <a:rPr lang="en-IN" sz="1800" b="1" dirty="0"/>
              <a:t> Development Environment</a:t>
            </a:r>
          </a:p>
          <a:p>
            <a:r>
              <a:rPr lang="en-IN" sz="1800" b="1" dirty="0"/>
              <a:t>IBM Cloud </a:t>
            </a:r>
            <a:r>
              <a:rPr lang="en-IN" sz="1800" b="1" dirty="0" err="1"/>
              <a:t>Agentic</a:t>
            </a:r>
            <a:r>
              <a:rPr lang="en-IN" sz="1800" b="1" dirty="0"/>
              <a:t> Lab</a:t>
            </a:r>
            <a:r>
              <a:rPr lang="en-IN" sz="1800" dirty="0"/>
              <a:t> – for building the AI agent</a:t>
            </a:r>
          </a:p>
          <a:p>
            <a:r>
              <a:rPr lang="en-IN" sz="1800" b="1" dirty="0"/>
              <a:t>IBM Granite LLM</a:t>
            </a:r>
            <a:r>
              <a:rPr lang="en-IN" sz="1800" dirty="0"/>
              <a:t> – large language model powering </a:t>
            </a:r>
            <a:r>
              <a:rPr lang="en-IN" sz="1800" dirty="0" err="1"/>
              <a:t>FiB's</a:t>
            </a:r>
            <a:r>
              <a:rPr lang="en-IN" sz="1800" dirty="0"/>
              <a:t> understanding and responses</a:t>
            </a:r>
          </a:p>
          <a:p>
            <a:r>
              <a:rPr lang="en-IN" sz="1800" b="1" dirty="0" err="1"/>
              <a:t>Jupyter</a:t>
            </a:r>
            <a:r>
              <a:rPr lang="en-IN" sz="1800" b="1" dirty="0"/>
              <a:t> Notebook on IBM Watson Studio</a:t>
            </a:r>
            <a:r>
              <a:rPr lang="en-IN" sz="1800" dirty="0"/>
              <a:t> – for testing prompt logic, model grounding, and experimentation</a:t>
            </a:r>
          </a:p>
          <a:p>
            <a:r>
              <a:rPr lang="en-IN" sz="1800" b="1" dirty="0"/>
              <a:t>Vector Store (In-Memory)</a:t>
            </a:r>
            <a:r>
              <a:rPr lang="en-IN" sz="1800" dirty="0"/>
              <a:t> – used for document grounding in </a:t>
            </a:r>
            <a:r>
              <a:rPr lang="en-IN" sz="1800" dirty="0" err="1"/>
              <a:t>Agentic</a:t>
            </a:r>
            <a:r>
              <a:rPr lang="en-IN" sz="1800" dirty="0"/>
              <a:t> Lab</a:t>
            </a:r>
          </a:p>
          <a:p>
            <a:r>
              <a:rPr lang="en-IN" sz="1800" b="1" dirty="0"/>
              <a:t>Text-Based Knowledge Document </a:t>
            </a:r>
            <a:r>
              <a:rPr lang="en-IN" sz="1800" dirty="0" smtClean="0"/>
              <a:t>– </a:t>
            </a:r>
            <a:r>
              <a:rPr lang="en-IN" sz="1800" dirty="0"/>
              <a:t>uploaded and indexed for accurate </a:t>
            </a:r>
            <a:r>
              <a:rPr lang="en-IN" sz="1800" dirty="0" smtClean="0"/>
              <a:t>answers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b="1" dirty="0">
                <a:solidFill>
                  <a:schemeClr val="bg1">
                    <a:lumMod val="50000"/>
                  </a:schemeClr>
                </a:solidFill>
              </a:rPr>
              <a:t>⚙️</a:t>
            </a:r>
            <a:r>
              <a:rPr lang="en-IN" sz="1800" b="1" dirty="0"/>
              <a:t> Libraries/Tools Used</a:t>
            </a:r>
          </a:p>
          <a:p>
            <a:r>
              <a:rPr lang="en-IN" sz="1800" dirty="0"/>
              <a:t>IBM Granite LLM</a:t>
            </a:r>
          </a:p>
          <a:p>
            <a:r>
              <a:rPr lang="en-IN" sz="1800" dirty="0"/>
              <a:t>IBM </a:t>
            </a:r>
            <a:r>
              <a:rPr lang="en-IN" sz="1800" dirty="0" err="1"/>
              <a:t>Agentic</a:t>
            </a:r>
            <a:r>
              <a:rPr lang="en-IN" sz="1800" dirty="0"/>
              <a:t> Lab Studio (agent + grounding pipeline)</a:t>
            </a:r>
          </a:p>
          <a:p>
            <a:r>
              <a:rPr lang="en-IN" sz="1800" dirty="0" err="1"/>
              <a:t>OpenAI</a:t>
            </a:r>
            <a:r>
              <a:rPr lang="en-IN" sz="1800" dirty="0"/>
              <a:t>-style prompt template logic (used internally)</a:t>
            </a:r>
          </a:p>
          <a:p>
            <a:r>
              <a:rPr lang="en-IN" sz="1800" dirty="0"/>
              <a:t>PDF-to-text </a:t>
            </a:r>
            <a:r>
              <a:rPr lang="en-IN" sz="1800" dirty="0" err="1"/>
              <a:t>preprocessing</a:t>
            </a:r>
            <a:r>
              <a:rPr lang="en-IN" sz="1800" dirty="0"/>
              <a:t> (external/local)</a:t>
            </a:r>
          </a:p>
          <a:p>
            <a:r>
              <a:rPr lang="en-IN" sz="1800" dirty="0"/>
              <a:t>IBM Cloud resources (</a:t>
            </a:r>
            <a:r>
              <a:rPr lang="en-IN" sz="1800" dirty="0" err="1"/>
              <a:t>Lite</a:t>
            </a:r>
            <a:r>
              <a:rPr lang="en-IN" sz="1800" dirty="0"/>
              <a:t> tier)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1192" y="1160585"/>
            <a:ext cx="11429100" cy="55743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✅</a:t>
            </a:r>
            <a:r>
              <a:rPr lang="en-IN" b="1" dirty="0"/>
              <a:t> 100% Built on IBM Cloud</a:t>
            </a:r>
          </a:p>
          <a:p>
            <a:r>
              <a:rPr lang="en-IN" dirty="0" err="1"/>
              <a:t>FiB</a:t>
            </a:r>
            <a:r>
              <a:rPr lang="en-IN" dirty="0"/>
              <a:t> is developed </a:t>
            </a:r>
            <a:r>
              <a:rPr lang="en-IN" b="1" dirty="0"/>
              <a:t>entirely within IBM’s AI ecosystem</a:t>
            </a:r>
            <a:r>
              <a:rPr lang="en-IN" dirty="0"/>
              <a:t>, using </a:t>
            </a:r>
            <a:r>
              <a:rPr lang="en-IN" b="1" dirty="0"/>
              <a:t>Granite LLM</a:t>
            </a:r>
            <a:r>
              <a:rPr lang="en-IN" dirty="0"/>
              <a:t>, </a:t>
            </a:r>
            <a:r>
              <a:rPr lang="en-IN" b="1" dirty="0" err="1"/>
              <a:t>Agentic</a:t>
            </a:r>
            <a:r>
              <a:rPr lang="en-IN" b="1" dirty="0"/>
              <a:t> Lab</a:t>
            </a:r>
            <a:r>
              <a:rPr lang="en-IN" dirty="0"/>
              <a:t>, and </a:t>
            </a:r>
            <a:r>
              <a:rPr lang="en-IN" b="1" dirty="0" err="1"/>
              <a:t>vectorized</a:t>
            </a:r>
            <a:r>
              <a:rPr lang="en-IN" b="1" dirty="0"/>
              <a:t> document grounding</a:t>
            </a:r>
            <a:r>
              <a:rPr lang="en-IN" dirty="0"/>
              <a:t> — </a:t>
            </a:r>
            <a:r>
              <a:rPr lang="en-IN" b="1" dirty="0"/>
              <a:t>no external tools, no backend code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>
                <a:solidFill>
                  <a:srgbClr val="FF6699"/>
                </a:solidFill>
              </a:rPr>
              <a:t>🧠</a:t>
            </a:r>
            <a:r>
              <a:rPr lang="en-IN" b="1" dirty="0" smtClean="0"/>
              <a:t> </a:t>
            </a:r>
            <a:r>
              <a:rPr lang="en-IN" b="1" dirty="0"/>
              <a:t>Grounded Intelligence</a:t>
            </a:r>
          </a:p>
          <a:p>
            <a:r>
              <a:rPr lang="en-IN" dirty="0"/>
              <a:t>Unlike </a:t>
            </a:r>
            <a:r>
              <a:rPr lang="en-IN" dirty="0" err="1"/>
              <a:t>chatbots</a:t>
            </a:r>
            <a:r>
              <a:rPr lang="en-IN" dirty="0"/>
              <a:t> trained on random web data, </a:t>
            </a:r>
            <a:r>
              <a:rPr lang="en-IN" dirty="0" err="1"/>
              <a:t>FiB</a:t>
            </a:r>
            <a:r>
              <a:rPr lang="en-IN" dirty="0"/>
              <a:t> uses a </a:t>
            </a:r>
            <a:r>
              <a:rPr lang="en-IN" b="1" dirty="0"/>
              <a:t>curated  </a:t>
            </a:r>
            <a:r>
              <a:rPr lang="en-IN" b="1" dirty="0" smtClean="0"/>
              <a:t>fitness </a:t>
            </a:r>
            <a:r>
              <a:rPr lang="en-IN" b="1" dirty="0"/>
              <a:t>knowledge base</a:t>
            </a:r>
            <a:r>
              <a:rPr lang="en-IN" dirty="0"/>
              <a:t>, ensuring every answer is:</a:t>
            </a:r>
          </a:p>
          <a:p>
            <a:r>
              <a:rPr lang="en-IN" dirty="0"/>
              <a:t>Accurate </a:t>
            </a:r>
            <a:r>
              <a:rPr lang="en-IN" dirty="0" smtClean="0"/>
              <a:t>💡,  Safe 🛡️ , Context-aware 📄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9A9600"/>
                </a:solidFill>
              </a:rPr>
              <a:t>🤯 </a:t>
            </a:r>
            <a:r>
              <a:rPr lang="en-IN" b="1" dirty="0"/>
              <a:t>Zero Code, Enterprise-Grade AI</a:t>
            </a:r>
          </a:p>
          <a:p>
            <a:r>
              <a:rPr lang="en-IN" dirty="0"/>
              <a:t>No ML models, no code — just prompt engineering, vector indexing, and smart design. It’s a </a:t>
            </a:r>
            <a:r>
              <a:rPr lang="en-IN" b="1" dirty="0"/>
              <a:t>low-code, high-impact</a:t>
            </a:r>
            <a:r>
              <a:rPr lang="en-IN" dirty="0"/>
              <a:t> solution that demonstrates:</a:t>
            </a:r>
          </a:p>
          <a:p>
            <a:r>
              <a:rPr lang="en-IN" dirty="0"/>
              <a:t>Practical </a:t>
            </a:r>
            <a:r>
              <a:rPr lang="en-IN" dirty="0" err="1"/>
              <a:t>GenAI</a:t>
            </a:r>
            <a:r>
              <a:rPr lang="en-IN" dirty="0"/>
              <a:t> usage 🚀</a:t>
            </a:r>
          </a:p>
          <a:p>
            <a:r>
              <a:rPr lang="en-IN" dirty="0"/>
              <a:t>Scalable architecture 🏗️</a:t>
            </a:r>
          </a:p>
          <a:p>
            <a:r>
              <a:rPr lang="en-IN" dirty="0"/>
              <a:t>Real-world application value </a:t>
            </a:r>
            <a:r>
              <a:rPr lang="en-IN" dirty="0" smtClean="0"/>
              <a:t>✅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🔮</a:t>
            </a:r>
            <a:r>
              <a:rPr lang="en-IN" b="1" dirty="0"/>
              <a:t> Future-Ready AI Agent</a:t>
            </a:r>
          </a:p>
          <a:p>
            <a:r>
              <a:rPr lang="en-IN" dirty="0" err="1"/>
              <a:t>FiB</a:t>
            </a:r>
            <a:r>
              <a:rPr lang="en-IN" dirty="0"/>
              <a:t> isn’t a </a:t>
            </a:r>
            <a:r>
              <a:rPr lang="en-IN" dirty="0" err="1" smtClean="0"/>
              <a:t>chatbot</a:t>
            </a:r>
            <a:r>
              <a:rPr lang="en-IN" dirty="0" smtClean="0"/>
              <a:t>. It’s </a:t>
            </a:r>
            <a:r>
              <a:rPr lang="en-IN" dirty="0"/>
              <a:t>a </a:t>
            </a:r>
            <a:r>
              <a:rPr lang="en-IN" b="1" dirty="0"/>
              <a:t>multi-skill AI agent</a:t>
            </a:r>
            <a:r>
              <a:rPr lang="en-IN" dirty="0"/>
              <a:t> ready to:</a:t>
            </a:r>
          </a:p>
          <a:p>
            <a:r>
              <a:rPr lang="en-IN" dirty="0"/>
              <a:t>Integrate with </a:t>
            </a:r>
            <a:r>
              <a:rPr lang="en-IN" dirty="0" err="1"/>
              <a:t>wearables</a:t>
            </a:r>
            <a:endParaRPr lang="en-IN" dirty="0"/>
          </a:p>
          <a:p>
            <a:r>
              <a:rPr lang="en-IN" dirty="0"/>
              <a:t>Give dynamic fitness plans</a:t>
            </a:r>
          </a:p>
          <a:p>
            <a:r>
              <a:rPr lang="en-IN" dirty="0"/>
              <a:t>Scale into web/mobile platforms</a:t>
            </a:r>
          </a:p>
          <a:p>
            <a:r>
              <a:rPr lang="en-IN" dirty="0"/>
              <a:t>And eventually support </a:t>
            </a:r>
            <a:r>
              <a:rPr lang="en-IN" b="1" dirty="0"/>
              <a:t>voice, video, and </a:t>
            </a:r>
            <a:r>
              <a:rPr lang="en-IN" b="1" dirty="0" smtClean="0"/>
              <a:t>personalization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47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END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🧍</a:t>
            </a:r>
            <a:r>
              <a:rPr lang="en-US" dirty="0" smtClean="0"/>
              <a:t>‍</a:t>
            </a:r>
            <a:r>
              <a:rPr lang="en-US" b="1" dirty="0" smtClean="0"/>
              <a:t>Students </a:t>
            </a:r>
            <a:r>
              <a:rPr lang="en-US" b="1" dirty="0"/>
              <a:t>&amp; Working </a:t>
            </a:r>
            <a:r>
              <a:rPr lang="en-US" b="1" dirty="0" smtClean="0"/>
              <a:t>Professionals: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Busy individuals who want quick, reliable fitness guidance without needing a gym or coach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99"/>
                </a:solidFill>
              </a:rPr>
              <a:t>🧘</a:t>
            </a:r>
            <a:r>
              <a:rPr lang="en-US" dirty="0" smtClean="0"/>
              <a:t>‍ </a:t>
            </a:r>
            <a:r>
              <a:rPr lang="en-US" b="1" dirty="0"/>
              <a:t>Health-Conscious </a:t>
            </a:r>
            <a:r>
              <a:rPr lang="en-US" b="1" dirty="0" smtClean="0"/>
              <a:t>Beginners: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People new to fitness who need motivation, easy meal ideas, and non-intimidating workouts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E6C00"/>
                </a:solidFill>
              </a:rPr>
              <a:t>👨</a:t>
            </a:r>
            <a:r>
              <a:rPr lang="en-US" dirty="0"/>
              <a:t>‍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👩</a:t>
            </a:r>
            <a:r>
              <a:rPr lang="en-US" dirty="0"/>
              <a:t>‍</a:t>
            </a:r>
            <a:r>
              <a:rPr lang="en-US" dirty="0">
                <a:solidFill>
                  <a:srgbClr val="92D050"/>
                </a:solidFill>
              </a:rPr>
              <a:t>👧</a:t>
            </a:r>
            <a:r>
              <a:rPr lang="en-US" dirty="0"/>
              <a:t>‍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👦</a:t>
            </a:r>
            <a:r>
              <a:rPr lang="en-US" dirty="0"/>
              <a:t> </a:t>
            </a:r>
            <a:r>
              <a:rPr lang="en-US" b="1" dirty="0"/>
              <a:t>General Public &amp; </a:t>
            </a:r>
            <a:r>
              <a:rPr lang="en-US" b="1" dirty="0" smtClean="0"/>
              <a:t>Homemakers: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Anyone interested in forming healthy habits, staying active at home, and improving wellness.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1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3537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50000"/>
                  </a:schemeClr>
                </a:solidFill>
              </a:rPr>
              <a:t>🔎</a:t>
            </a:r>
            <a:r>
              <a:rPr lang="en-IN" b="1" dirty="0"/>
              <a:t> Query Flow Using LLM Grounding</a:t>
            </a:r>
          </a:p>
          <a:p>
            <a:r>
              <a:rPr lang="en-IN" b="1" dirty="0"/>
              <a:t>User Input</a:t>
            </a:r>
            <a:r>
              <a:rPr lang="en-IN" dirty="0"/>
              <a:t> → A natural language question about workouts, nutrition, or habits</a:t>
            </a:r>
          </a:p>
          <a:p>
            <a:r>
              <a:rPr lang="en-IN" b="1" dirty="0"/>
              <a:t>Instruction Layer</a:t>
            </a:r>
            <a:r>
              <a:rPr lang="en-IN" dirty="0"/>
              <a:t> → Agent </a:t>
            </a:r>
            <a:r>
              <a:rPr lang="en-IN" dirty="0" err="1"/>
              <a:t>behavior</a:t>
            </a:r>
            <a:r>
              <a:rPr lang="en-IN" dirty="0"/>
              <a:t> instructions tell Granite to act as a fitness coach</a:t>
            </a:r>
          </a:p>
          <a:p>
            <a:r>
              <a:rPr lang="en-IN" b="1" dirty="0"/>
              <a:t>Vector Search</a:t>
            </a:r>
            <a:r>
              <a:rPr lang="en-IN" dirty="0"/>
              <a:t> → Grounding module fetches relevant chunks from the embedded knowledge base</a:t>
            </a:r>
          </a:p>
          <a:p>
            <a:r>
              <a:rPr lang="en-IN" b="1" dirty="0"/>
              <a:t>LLM Response</a:t>
            </a:r>
            <a:r>
              <a:rPr lang="en-IN" dirty="0"/>
              <a:t> → IBM Granite generates a context-aware answer using both document data and </a:t>
            </a:r>
            <a:r>
              <a:rPr lang="en-IN" dirty="0" smtClean="0"/>
              <a:t>instructions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6699"/>
                </a:solidFill>
              </a:rPr>
              <a:t>🧠</a:t>
            </a:r>
            <a:r>
              <a:rPr lang="en-IN" b="1" dirty="0"/>
              <a:t> Model Logic (No Traditional ML)</a:t>
            </a:r>
          </a:p>
          <a:p>
            <a:r>
              <a:rPr lang="en-IN" b="1" dirty="0"/>
              <a:t>No training or prediction algorithms required</a:t>
            </a:r>
            <a:endParaRPr lang="en-IN" dirty="0"/>
          </a:p>
          <a:p>
            <a:r>
              <a:rPr lang="en-IN" dirty="0" err="1"/>
              <a:t>FiB</a:t>
            </a:r>
            <a:r>
              <a:rPr lang="en-IN" dirty="0"/>
              <a:t> leverages IBM Granite for </a:t>
            </a:r>
            <a:r>
              <a:rPr lang="en-IN" b="1" dirty="0"/>
              <a:t>zero-shot, retrieval-augmented generation (RAG)</a:t>
            </a:r>
            <a:endParaRPr lang="en-IN" dirty="0"/>
          </a:p>
          <a:p>
            <a:r>
              <a:rPr lang="en-IN" dirty="0"/>
              <a:t>All "intelligence" is controlled through:</a:t>
            </a:r>
          </a:p>
          <a:p>
            <a:pPr lvl="1"/>
            <a:r>
              <a:rPr lang="en-IN" dirty="0"/>
              <a:t>Agent Instructions (system </a:t>
            </a:r>
            <a:r>
              <a:rPr lang="en-IN" dirty="0" err="1"/>
              <a:t>behavior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Document Grounding (PDF vector embedding)</a:t>
            </a:r>
          </a:p>
          <a:p>
            <a:pPr lvl="1"/>
            <a:r>
              <a:rPr lang="en-IN" dirty="0"/>
              <a:t>Prompt flow </a:t>
            </a:r>
            <a:r>
              <a:rPr lang="en-IN" dirty="0" smtClean="0"/>
              <a:t>logic</a:t>
            </a:r>
          </a:p>
          <a:p>
            <a:pPr lvl="1"/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🚀</a:t>
            </a:r>
            <a:r>
              <a:rPr lang="en-IN" b="1" dirty="0"/>
              <a:t> Deployment</a:t>
            </a:r>
          </a:p>
          <a:p>
            <a:r>
              <a:rPr lang="en-IN" dirty="0"/>
              <a:t>Currently running within IBM </a:t>
            </a:r>
            <a:r>
              <a:rPr lang="en-IN" dirty="0" err="1"/>
              <a:t>Agentic</a:t>
            </a:r>
            <a:r>
              <a:rPr lang="en-IN" dirty="0"/>
              <a:t> Lab interface</a:t>
            </a:r>
          </a:p>
          <a:p>
            <a:r>
              <a:rPr lang="en-IN" dirty="0"/>
              <a:t>Future deployment planned via:</a:t>
            </a:r>
          </a:p>
          <a:p>
            <a:pPr lvl="1"/>
            <a:r>
              <a:rPr lang="en-IN" b="1" dirty="0"/>
              <a:t>Static website with embedded </a:t>
            </a:r>
            <a:r>
              <a:rPr lang="en-IN" b="1" dirty="0" err="1"/>
              <a:t>chatbot</a:t>
            </a:r>
            <a:r>
              <a:rPr lang="en-IN" dirty="0"/>
              <a:t> (HTML + IBM web components)</a:t>
            </a:r>
          </a:p>
          <a:p>
            <a:pPr lvl="1"/>
            <a:r>
              <a:rPr lang="en-IN" dirty="0"/>
              <a:t>Optional cloud API gateway for third-party integrations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0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✅</a:t>
            </a:r>
            <a:r>
              <a:rPr lang="en-US" sz="2400" b="1" dirty="0" smtClean="0"/>
              <a:t> </a:t>
            </a:r>
            <a:r>
              <a:rPr lang="en-US" sz="2400" b="1" dirty="0"/>
              <a:t>Achievements</a:t>
            </a:r>
          </a:p>
          <a:p>
            <a:r>
              <a:rPr lang="en-US" sz="2400" dirty="0"/>
              <a:t>AI agent successfully responds to fitness, meal, and motivation queries</a:t>
            </a:r>
          </a:p>
          <a:p>
            <a:r>
              <a:rPr lang="en-US" sz="2400" dirty="0"/>
              <a:t>All responses are </a:t>
            </a:r>
            <a:r>
              <a:rPr lang="en-US" sz="2400" b="1" dirty="0"/>
              <a:t>grounded</a:t>
            </a:r>
            <a:r>
              <a:rPr lang="en-US" sz="2400" dirty="0"/>
              <a:t> in uploaded fitness knowledge content</a:t>
            </a:r>
          </a:p>
          <a:p>
            <a:r>
              <a:rPr lang="en-US" sz="2400" dirty="0"/>
              <a:t>Tone remains friendly, beginner-safe, and </a:t>
            </a:r>
            <a:r>
              <a:rPr lang="en-US" sz="2400" dirty="0" smtClean="0"/>
              <a:t>helpful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966</Words>
  <Application>Microsoft Office PowerPoint</Application>
  <PresentationFormat>Custom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FiB – Fitness Buddy (AI-Powered Health &amp; Wellness Coach)</vt:lpstr>
      <vt:lpstr>OUTLINE</vt:lpstr>
      <vt:lpstr>Problem Statement</vt:lpstr>
      <vt:lpstr>Proposed Solution</vt:lpstr>
      <vt:lpstr>System  DEVELOPMENT Approach</vt:lpstr>
      <vt:lpstr>Wow factor</vt:lpstr>
      <vt:lpstr>END USER</vt:lpstr>
      <vt:lpstr>Algorithm &amp; Deployment</vt:lpstr>
      <vt:lpstr>Result</vt:lpstr>
      <vt:lpstr>PowerPoint Presentation</vt:lpstr>
      <vt:lpstr>PowerPoint Presentation</vt:lpstr>
      <vt:lpstr>Conclusion</vt:lpstr>
      <vt:lpstr>GIT-HUB LINK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Vivek Kumar Yadav</cp:lastModifiedBy>
  <cp:revision>33</cp:revision>
  <dcterms:created xsi:type="dcterms:W3CDTF">2021-05-26T16:50:10Z</dcterms:created>
  <dcterms:modified xsi:type="dcterms:W3CDTF">2025-08-04T11:23:22Z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