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9" r:id="rId4"/>
    <p:sldId id="271" r:id="rId5"/>
    <p:sldId id="260" r:id="rId6"/>
    <p:sldId id="262" r:id="rId7"/>
    <p:sldId id="263" r:id="rId8"/>
    <p:sldId id="266" r:id="rId9"/>
    <p:sldId id="272" r:id="rId10"/>
    <p:sldId id="273" r:id="rId11"/>
    <p:sldId id="268" r:id="rId12"/>
  </p:sldIdLst>
  <p:sldSz cx="18288000" cy="10287000"/>
  <p:notesSz cx="6858000" cy="9144000"/>
  <p:embeddedFontLst>
    <p:embeddedFont>
      <p:font typeface="DM Sans" charset="0"/>
      <p:regular r:id="rId13"/>
    </p:embeddedFont>
    <p:embeddedFont>
      <p:font typeface="DM Sans Bold" charset="0"/>
      <p:regular r:id="rId14"/>
    </p:embeddedFont>
    <p:embeddedFont>
      <p:font typeface="Calibri" pitchFamily="34" charset="0"/>
      <p:regular r:id="rId15"/>
      <p:bold r:id="rId16"/>
      <p:italic r:id="rId17"/>
      <p:boldItalic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>
        <p:scale>
          <a:sx n="66" d="100"/>
          <a:sy n="66" d="100"/>
        </p:scale>
        <p:origin x="-1014" y="-2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0000">
                <a:alpha val="100000"/>
              </a:srgbClr>
            </a:gs>
            <a:gs pos="50000">
              <a:srgbClr val="5234A9">
                <a:alpha val="100000"/>
              </a:srgbClr>
            </a:gs>
            <a:gs pos="100000">
              <a:srgbClr val="400AD4">
                <a:alpha val="100000"/>
              </a:srgb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28700" y="1028700"/>
            <a:ext cx="675996" cy="675996"/>
          </a:xfrm>
          <a:custGeom>
            <a:avLst/>
            <a:gdLst/>
            <a:ahLst/>
            <a:cxnLst/>
            <a:rect l="l" t="t" r="r" b="b"/>
            <a:pathLst>
              <a:path w="675996" h="675996">
                <a:moveTo>
                  <a:pt x="0" y="0"/>
                </a:moveTo>
                <a:lnTo>
                  <a:pt x="675996" y="0"/>
                </a:lnTo>
                <a:lnTo>
                  <a:pt x="675996" y="675996"/>
                </a:lnTo>
                <a:lnTo>
                  <a:pt x="0" y="67599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4905828" y="0"/>
            <a:ext cx="6802445" cy="10287000"/>
          </a:xfrm>
          <a:custGeom>
            <a:avLst/>
            <a:gdLst/>
            <a:ahLst/>
            <a:cxnLst/>
            <a:rect l="l" t="t" r="r" b="b"/>
            <a:pathLst>
              <a:path w="6802445" h="10392624">
                <a:moveTo>
                  <a:pt x="0" y="0"/>
                </a:moveTo>
                <a:lnTo>
                  <a:pt x="6802444" y="0"/>
                </a:lnTo>
                <a:lnTo>
                  <a:pt x="6802444" y="10392624"/>
                </a:lnTo>
                <a:lnTo>
                  <a:pt x="0" y="1039262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028700" y="2435743"/>
            <a:ext cx="13601700" cy="269304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0499"/>
              </a:lnSpc>
            </a:pPr>
            <a:r>
              <a:rPr lang="en-US" sz="60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DM Sans"/>
                <a:ea typeface="DM Sans"/>
                <a:cs typeface="DM Sans"/>
                <a:sym typeface="DM Sans"/>
              </a:rPr>
              <a:t>IBM SKILLSBUILD AI SUMMER CERTIFICATION</a:t>
            </a:r>
            <a:endParaRPr lang="en-US" sz="6000" dirty="0">
              <a:solidFill>
                <a:schemeClr val="accent4">
                  <a:lumMod val="60000"/>
                  <a:lumOff val="40000"/>
                </a:schemeClr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398471" y="5905500"/>
            <a:ext cx="13525500" cy="53860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4800" b="1" dirty="0" err="1" smtClean="0">
                <a:solidFill>
                  <a:srgbClr val="BFA8EF"/>
                </a:solidFill>
                <a:latin typeface="DM Sans"/>
                <a:ea typeface="DM Sans"/>
                <a:cs typeface="DM Sans"/>
                <a:sym typeface="DM Sans"/>
              </a:rPr>
              <a:t>InsightIQ</a:t>
            </a:r>
            <a:r>
              <a:rPr lang="en-US" sz="4800" b="1" dirty="0" smtClean="0">
                <a:solidFill>
                  <a:srgbClr val="BFA8EF"/>
                </a:solidFill>
                <a:latin typeface="DM Sans"/>
                <a:ea typeface="DM Sans"/>
                <a:cs typeface="DM Sans"/>
                <a:sym typeface="DM Sans"/>
              </a:rPr>
              <a:t>- Empowering students through AI</a:t>
            </a:r>
            <a:endParaRPr lang="en-US" sz="4800" b="1" dirty="0">
              <a:solidFill>
                <a:srgbClr val="BFA8EF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304800" y="8127126"/>
            <a:ext cx="14325600" cy="160300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2520"/>
              </a:lnSpc>
              <a:spcBef>
                <a:spcPct val="0"/>
              </a:spcBef>
            </a:pPr>
            <a:r>
              <a:rPr lang="en-US" sz="1600" b="1" spc="360" dirty="0" smtClean="0">
                <a:solidFill>
                  <a:srgbClr val="BFA8EF"/>
                </a:solidFill>
                <a:latin typeface="DM Sans Bold"/>
                <a:ea typeface="DM Sans Bold"/>
                <a:cs typeface="DM Sans Bold"/>
                <a:sym typeface="DM Sans Bold"/>
              </a:rPr>
              <a:t>PRESENTED BY:-  4-bit coders</a:t>
            </a:r>
          </a:p>
          <a:p>
            <a:pPr algn="l">
              <a:lnSpc>
                <a:spcPts val="2520"/>
              </a:lnSpc>
              <a:spcBef>
                <a:spcPct val="0"/>
              </a:spcBef>
            </a:pPr>
            <a:r>
              <a:rPr lang="en-US" sz="1600" b="1" spc="360" dirty="0" smtClean="0">
                <a:solidFill>
                  <a:srgbClr val="BFA8EF"/>
                </a:solidFill>
                <a:latin typeface="DM Sans Bold"/>
                <a:ea typeface="DM Sans Bold"/>
                <a:cs typeface="DM Sans Bold"/>
                <a:sym typeface="DM Sans Bold"/>
              </a:rPr>
              <a:t>MEMBER 1- DEEPAK KUMAR YADAV,DR.AKHILESH DAS GUPTA INSTITUTE OF PROFESSIONAL STUDIES</a:t>
            </a:r>
          </a:p>
          <a:p>
            <a:pPr>
              <a:lnSpc>
                <a:spcPts val="2520"/>
              </a:lnSpc>
              <a:spcBef>
                <a:spcPct val="0"/>
              </a:spcBef>
            </a:pPr>
            <a:r>
              <a:rPr lang="en-US" sz="1600" b="1" spc="360" dirty="0">
                <a:solidFill>
                  <a:srgbClr val="BFA8EF"/>
                </a:solidFill>
                <a:latin typeface="DM Sans Bold"/>
                <a:ea typeface="DM Sans Bold"/>
                <a:cs typeface="DM Sans Bold"/>
                <a:sym typeface="DM Sans Bold"/>
              </a:rPr>
              <a:t>MEMBER </a:t>
            </a:r>
            <a:r>
              <a:rPr lang="en-US" sz="1600" b="1" spc="360" dirty="0" smtClean="0">
                <a:solidFill>
                  <a:srgbClr val="BFA8EF"/>
                </a:solidFill>
                <a:latin typeface="DM Sans Bold"/>
                <a:ea typeface="DM Sans Bold"/>
                <a:cs typeface="DM Sans Bold"/>
                <a:sym typeface="DM Sans Bold"/>
              </a:rPr>
              <a:t>2- ADITYA </a:t>
            </a:r>
            <a:r>
              <a:rPr lang="en-US" sz="1600" b="1" spc="360" dirty="0">
                <a:solidFill>
                  <a:srgbClr val="BFA8EF"/>
                </a:solidFill>
                <a:latin typeface="DM Sans Bold"/>
                <a:ea typeface="DM Sans Bold"/>
                <a:cs typeface="DM Sans Bold"/>
                <a:sym typeface="DM Sans Bold"/>
              </a:rPr>
              <a:t>KUMAR </a:t>
            </a:r>
            <a:r>
              <a:rPr lang="en-US" sz="1600" b="1" spc="360" dirty="0" smtClean="0">
                <a:solidFill>
                  <a:srgbClr val="BFA8EF"/>
                </a:solidFill>
                <a:latin typeface="DM Sans Bold"/>
                <a:ea typeface="DM Sans Bold"/>
                <a:cs typeface="DM Sans Bold"/>
                <a:sym typeface="DM Sans Bold"/>
              </a:rPr>
              <a:t>JHA,DR.AKHILESH </a:t>
            </a:r>
            <a:r>
              <a:rPr lang="en-US" sz="1600" b="1" spc="360" dirty="0">
                <a:solidFill>
                  <a:srgbClr val="BFA8EF"/>
                </a:solidFill>
                <a:latin typeface="DM Sans Bold"/>
                <a:ea typeface="DM Sans Bold"/>
                <a:cs typeface="DM Sans Bold"/>
                <a:sym typeface="DM Sans Bold"/>
              </a:rPr>
              <a:t>DAS GUPTA INSTITUTE OF PROFESSIONAL </a:t>
            </a:r>
            <a:r>
              <a:rPr lang="en-US" sz="1600" b="1" spc="360" dirty="0" smtClean="0">
                <a:solidFill>
                  <a:srgbClr val="BFA8EF"/>
                </a:solidFill>
                <a:latin typeface="DM Sans Bold"/>
                <a:ea typeface="DM Sans Bold"/>
                <a:cs typeface="DM Sans Bold"/>
                <a:sym typeface="DM Sans Bold"/>
              </a:rPr>
              <a:t>STUDIES</a:t>
            </a:r>
          </a:p>
          <a:p>
            <a:pPr>
              <a:lnSpc>
                <a:spcPts val="2520"/>
              </a:lnSpc>
              <a:spcBef>
                <a:spcPct val="0"/>
              </a:spcBef>
            </a:pPr>
            <a:r>
              <a:rPr lang="en-US" sz="1600" b="1" spc="360" dirty="0" smtClean="0">
                <a:solidFill>
                  <a:srgbClr val="BFA8EF"/>
                </a:solidFill>
                <a:latin typeface="DM Sans Bold"/>
                <a:ea typeface="DM Sans Bold"/>
                <a:cs typeface="DM Sans Bold"/>
                <a:sym typeface="DM Sans Bold"/>
              </a:rPr>
              <a:t>MEMBER 3- VIVEK KUMAR YADAV,BANARSIDAS CHANDIWALA INSTITUTE OF INFORMATION TECHNOLOGY</a:t>
            </a:r>
          </a:p>
          <a:p>
            <a:pPr>
              <a:lnSpc>
                <a:spcPts val="2520"/>
              </a:lnSpc>
              <a:spcBef>
                <a:spcPct val="0"/>
              </a:spcBef>
            </a:pPr>
            <a:r>
              <a:rPr lang="en-US" sz="1600" b="1" spc="360" dirty="0" smtClean="0">
                <a:solidFill>
                  <a:srgbClr val="BFA8EF"/>
                </a:solidFill>
                <a:latin typeface="DM Sans Bold"/>
                <a:ea typeface="DM Sans Bold"/>
                <a:cs typeface="DM Sans Bold"/>
                <a:sym typeface="DM Sans Bold"/>
              </a:rPr>
              <a:t>MEMBER 4- ARYAN JHA,DRONACHARYA GROUP OF INSTITUTIONS</a:t>
            </a:r>
            <a:endParaRPr lang="en-US" sz="1600" b="1" spc="360" dirty="0">
              <a:solidFill>
                <a:srgbClr val="BFA8EF"/>
              </a:solidFill>
              <a:latin typeface="DM Sans Bold"/>
              <a:ea typeface="DM Sans Bold"/>
              <a:cs typeface="DM Sans Bold"/>
              <a:sym typeface="DM Sans Bold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957684" y="1213482"/>
            <a:ext cx="1852315" cy="32060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2200" b="1" spc="36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DM Sans Bold"/>
                <a:ea typeface="DM Sans Bold"/>
                <a:cs typeface="DM Sans Bold"/>
                <a:sym typeface="DM Sans Bold"/>
              </a:rPr>
              <a:t>INSIGHTIQ</a:t>
            </a:r>
            <a:endParaRPr lang="en-US" sz="2200" b="1" spc="360" dirty="0">
              <a:solidFill>
                <a:schemeClr val="accent4">
                  <a:lumMod val="60000"/>
                  <a:lumOff val="40000"/>
                </a:schemeClr>
              </a:solidFill>
              <a:latin typeface="DM Sans Bold"/>
              <a:ea typeface="DM Sans Bold"/>
              <a:cs typeface="DM Sans Bold"/>
              <a:sym typeface="DM Sans Bo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0000">
                <a:alpha val="100000"/>
              </a:srgbClr>
            </a:gs>
            <a:gs pos="50000">
              <a:srgbClr val="5234A9">
                <a:alpha val="100000"/>
              </a:srgbClr>
            </a:gs>
            <a:gs pos="100000">
              <a:srgbClr val="400AD4">
                <a:alpha val="100000"/>
              </a:srgb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itHub Logo, symbol, meaning, history, PNG, bran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6719" y="4000500"/>
            <a:ext cx="8305800" cy="4672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4"/>
          <p:cNvSpPr txBox="1"/>
          <p:nvPr/>
        </p:nvSpPr>
        <p:spPr>
          <a:xfrm>
            <a:off x="2385381" y="647700"/>
            <a:ext cx="12928476" cy="11701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450"/>
              </a:lnSpc>
            </a:pPr>
            <a:r>
              <a:rPr lang="en-US" sz="7000" b="1" dirty="0" smtClean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GIT-HUB LINK</a:t>
            </a:r>
            <a:endParaRPr lang="en-US" sz="7000" b="1" dirty="0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7" name="TextBox 9"/>
          <p:cNvSpPr txBox="1"/>
          <p:nvPr/>
        </p:nvSpPr>
        <p:spPr>
          <a:xfrm>
            <a:off x="1219200" y="2476500"/>
            <a:ext cx="14478000" cy="43088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DM Sans" charset="0"/>
              </a:rPr>
              <a:t>https://github.com/NASTOV03/InsightIQ_AI-Agent_4-bit-coders.git</a:t>
            </a:r>
          </a:p>
        </p:txBody>
      </p:sp>
    </p:spTree>
    <p:extLst>
      <p:ext uri="{BB962C8B-B14F-4D97-AF65-F5344CB8AC3E}">
        <p14:creationId xmlns:p14="http://schemas.microsoft.com/office/powerpoint/2010/main" val="13260321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0000">
                <a:alpha val="100000"/>
              </a:srgbClr>
            </a:gs>
            <a:gs pos="50000">
              <a:srgbClr val="5234A9">
                <a:alpha val="100000"/>
              </a:srgbClr>
            </a:gs>
            <a:gs pos="100000">
              <a:srgbClr val="400AD4">
                <a:alpha val="100000"/>
              </a:srgb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4328297" y="-1636531"/>
            <a:ext cx="15638093" cy="16831607"/>
          </a:xfrm>
          <a:custGeom>
            <a:avLst/>
            <a:gdLst/>
            <a:ahLst/>
            <a:cxnLst/>
            <a:rect l="l" t="t" r="r" b="b"/>
            <a:pathLst>
              <a:path w="15638093" h="16831607">
                <a:moveTo>
                  <a:pt x="0" y="0"/>
                </a:moveTo>
                <a:lnTo>
                  <a:pt x="15638093" y="0"/>
                </a:lnTo>
                <a:lnTo>
                  <a:pt x="15638093" y="16831606"/>
                </a:lnTo>
                <a:lnTo>
                  <a:pt x="0" y="1683160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3276600" y="1562100"/>
            <a:ext cx="9228906" cy="13762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499"/>
              </a:lnSpc>
            </a:pPr>
            <a:r>
              <a:rPr lang="en-US" sz="9999" dirty="0" smtClean="0">
                <a:solidFill>
                  <a:srgbClr val="FFFFFF"/>
                </a:solidFill>
                <a:latin typeface="DM Sans"/>
                <a:ea typeface="DM Sans Bold"/>
                <a:cs typeface="DM Sans Bold"/>
                <a:sym typeface="DM Sans"/>
              </a:rPr>
              <a:t>References</a:t>
            </a:r>
            <a:endParaRPr lang="en-US" sz="9999" b="1" dirty="0">
              <a:solidFill>
                <a:srgbClr val="FFFFFF"/>
              </a:solidFill>
              <a:latin typeface="DM Sans Bold"/>
              <a:ea typeface="DM Sans Bold"/>
              <a:cs typeface="DM Sans Bold"/>
              <a:sym typeface="DM Sans Bold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3276600" y="3238500"/>
            <a:ext cx="13215417" cy="44781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32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United Nations Sustainable Development Goals</a:t>
            </a:r>
            <a:r>
              <a:rPr lang="en-US" sz="3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– SDG 4: Quality Education</a:t>
            </a:r>
            <a:br>
              <a:rPr lang="en-US" sz="3200" dirty="0">
                <a:solidFill>
                  <a:schemeClr val="accent4">
                    <a:lumMod val="60000"/>
                    <a:lumOff val="40000"/>
                  </a:schemeClr>
                </a:solidFill>
              </a:rPr>
            </a:br>
            <a:r>
              <a:rPr lang="en-US" sz="3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https://sdgs.un.org/goals/goal4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32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IBM </a:t>
            </a:r>
            <a:r>
              <a:rPr lang="en-US" sz="32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Watsonx</a:t>
            </a:r>
            <a:r>
              <a:rPr lang="en-US" sz="3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– AI &amp; Machine Learning Platform</a:t>
            </a:r>
            <a:br>
              <a:rPr lang="en-US" sz="3200" dirty="0">
                <a:solidFill>
                  <a:schemeClr val="accent4">
                    <a:lumMod val="60000"/>
                    <a:lumOff val="40000"/>
                  </a:schemeClr>
                </a:solidFill>
              </a:rPr>
            </a:br>
            <a:r>
              <a:rPr lang="en-US" sz="3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https://www.ibm.com/watsonx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32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LLaMA</a:t>
            </a:r>
            <a:r>
              <a:rPr lang="en-US" sz="32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3</a:t>
            </a:r>
            <a:r>
              <a:rPr lang="en-US" sz="3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– Meta AI Language Model Overview</a:t>
            </a:r>
            <a:br>
              <a:rPr lang="en-US" sz="3200" dirty="0">
                <a:solidFill>
                  <a:schemeClr val="accent4">
                    <a:lumMod val="60000"/>
                    <a:lumOff val="40000"/>
                  </a:schemeClr>
                </a:solidFill>
              </a:rPr>
            </a:br>
            <a:r>
              <a:rPr lang="en-US" sz="3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https://ai.meta.com/llama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32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ASER 2023 Annual Status of Education Report </a:t>
            </a:r>
            <a:r>
              <a:rPr lang="en-US" sz="3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– Learning Levels in India</a:t>
            </a:r>
            <a:br>
              <a:rPr lang="en-US" sz="3200" dirty="0">
                <a:solidFill>
                  <a:schemeClr val="accent4">
                    <a:lumMod val="60000"/>
                    <a:lumOff val="40000"/>
                  </a:schemeClr>
                </a:solidFill>
              </a:rPr>
            </a:br>
            <a:r>
              <a:rPr lang="en-US" sz="3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http://asercentre.org</a:t>
            </a:r>
          </a:p>
          <a:p>
            <a:pPr marL="457200" indent="-457200" algn="l">
              <a:lnSpc>
                <a:spcPts val="4200"/>
              </a:lnSpc>
              <a:spcBef>
                <a:spcPct val="0"/>
              </a:spcBef>
              <a:buFont typeface="Arial" pitchFamily="34" charset="0"/>
              <a:buChar char="•"/>
            </a:pPr>
            <a:endParaRPr lang="en-US" sz="3000" dirty="0">
              <a:solidFill>
                <a:srgbClr val="BFA8EF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400AD4">
                <a:alpha val="100000"/>
              </a:srgbClr>
            </a:gs>
            <a:gs pos="50000">
              <a:srgbClr val="5234A9">
                <a:alpha val="100000"/>
              </a:srgbClr>
            </a:gs>
            <a:gs pos="100000">
              <a:srgbClr val="1B1B1B">
                <a:alpha val="100000"/>
              </a:srgbClr>
            </a:gs>
          </a:gsLst>
          <a:lin ang="27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8308572" y="419100"/>
            <a:ext cx="5074853" cy="1567301"/>
            <a:chOff x="0" y="-33338"/>
            <a:chExt cx="1336587" cy="27510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36587" cy="208431"/>
            </a:xfrm>
            <a:custGeom>
              <a:avLst/>
              <a:gdLst/>
              <a:ahLst/>
              <a:cxnLst/>
              <a:rect l="l" t="t" r="r" b="b"/>
              <a:pathLst>
                <a:path w="1336587" h="208431">
                  <a:moveTo>
                    <a:pt x="104215" y="0"/>
                  </a:moveTo>
                  <a:lnTo>
                    <a:pt x="1232371" y="0"/>
                  </a:lnTo>
                  <a:cubicBezTo>
                    <a:pt x="1289928" y="0"/>
                    <a:pt x="1336587" y="46659"/>
                    <a:pt x="1336587" y="104215"/>
                  </a:cubicBezTo>
                  <a:lnTo>
                    <a:pt x="1336587" y="104215"/>
                  </a:lnTo>
                  <a:cubicBezTo>
                    <a:pt x="1336587" y="161772"/>
                    <a:pt x="1289928" y="208431"/>
                    <a:pt x="1232371" y="208431"/>
                  </a:cubicBezTo>
                  <a:lnTo>
                    <a:pt x="104215" y="208431"/>
                  </a:lnTo>
                  <a:cubicBezTo>
                    <a:pt x="46659" y="208431"/>
                    <a:pt x="0" y="161772"/>
                    <a:pt x="0" y="104215"/>
                  </a:cubicBezTo>
                  <a:lnTo>
                    <a:pt x="0" y="104215"/>
                  </a:lnTo>
                  <a:cubicBezTo>
                    <a:pt x="0" y="46659"/>
                    <a:pt x="46659" y="0"/>
                    <a:pt x="10421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rnd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3338"/>
              <a:ext cx="1336587" cy="27510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</a:pPr>
              <a:r>
                <a:rPr lang="en-US" sz="3000" dirty="0" smtClean="0">
                  <a:solidFill>
                    <a:srgbClr val="FFFFFF"/>
                  </a:solidFill>
                  <a:latin typeface="DM Sans"/>
                  <a:ea typeface="DM Sans"/>
                  <a:cs typeface="DM Sans"/>
                  <a:sym typeface="DM Sans"/>
                </a:rPr>
                <a:t>Lack of Personalized Academic Support</a:t>
              </a:r>
              <a:endParaRPr lang="en-US" sz="3000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sp>
        <p:nvSpPr>
          <p:cNvPr id="8" name="Freeform 8"/>
          <p:cNvSpPr/>
          <p:nvPr/>
        </p:nvSpPr>
        <p:spPr>
          <a:xfrm flipV="1">
            <a:off x="21771" y="-20563"/>
            <a:ext cx="6695902" cy="10287000"/>
          </a:xfrm>
          <a:custGeom>
            <a:avLst/>
            <a:gdLst/>
            <a:ahLst/>
            <a:cxnLst/>
            <a:rect l="l" t="t" r="r" b="b"/>
            <a:pathLst>
              <a:path w="6695902" h="10287000">
                <a:moveTo>
                  <a:pt x="0" y="10287000"/>
                </a:moveTo>
                <a:lnTo>
                  <a:pt x="6695902" y="10287000"/>
                </a:lnTo>
                <a:lnTo>
                  <a:pt x="6695902" y="0"/>
                </a:lnTo>
                <a:lnTo>
                  <a:pt x="0" y="0"/>
                </a:lnTo>
                <a:lnTo>
                  <a:pt x="0" y="102870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461223" y="4002336"/>
            <a:ext cx="5715000" cy="243656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9450"/>
              </a:lnSpc>
            </a:pPr>
            <a:r>
              <a:rPr lang="en-US" sz="9000" dirty="0" smtClean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Problem</a:t>
            </a:r>
          </a:p>
          <a:p>
            <a:pPr algn="l">
              <a:lnSpc>
                <a:spcPts val="9450"/>
              </a:lnSpc>
            </a:pPr>
            <a:r>
              <a:rPr lang="en-US" sz="9000" dirty="0" smtClean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Statement</a:t>
            </a:r>
            <a:endParaRPr lang="en-US" sz="9000" dirty="0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8196838" y="2042669"/>
            <a:ext cx="8518101" cy="150041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02259" lvl="1" algn="l">
              <a:lnSpc>
                <a:spcPts val="3919"/>
              </a:lnSpc>
            </a:pPr>
            <a:r>
              <a:rPr lang="en-US" sz="2799" dirty="0" smtClean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Many students, especially in rural and under-resourced areas don’t have access to teachers and mentors outside of school hours</a:t>
            </a:r>
            <a:endParaRPr lang="en-US" sz="2799" dirty="0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8174544" y="4990715"/>
            <a:ext cx="8530628" cy="10002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02259" lvl="1" algn="l">
              <a:lnSpc>
                <a:spcPts val="3919"/>
              </a:lnSpc>
            </a:pPr>
            <a:r>
              <a:rPr lang="en-US" sz="2799" dirty="0" smtClean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According ASER 2023 report , over 50% of Grade-5 student cannot read Grade-2 level text</a:t>
            </a:r>
            <a:endParaRPr lang="en-US" sz="2799" dirty="0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grpSp>
        <p:nvGrpSpPr>
          <p:cNvPr id="14" name="Group 5"/>
          <p:cNvGrpSpPr/>
          <p:nvPr/>
        </p:nvGrpSpPr>
        <p:grpSpPr>
          <a:xfrm>
            <a:off x="8232328" y="3728166"/>
            <a:ext cx="4462929" cy="1044541"/>
            <a:chOff x="0" y="-48924"/>
            <a:chExt cx="1175422" cy="275106"/>
          </a:xfrm>
        </p:grpSpPr>
        <p:sp>
          <p:nvSpPr>
            <p:cNvPr id="15" name="Freeform 6"/>
            <p:cNvSpPr/>
            <p:nvPr/>
          </p:nvSpPr>
          <p:spPr>
            <a:xfrm>
              <a:off x="0" y="0"/>
              <a:ext cx="1175422" cy="208431"/>
            </a:xfrm>
            <a:custGeom>
              <a:avLst/>
              <a:gdLst/>
              <a:ahLst/>
              <a:cxnLst/>
              <a:rect l="l" t="t" r="r" b="b"/>
              <a:pathLst>
                <a:path w="1175422" h="208431">
                  <a:moveTo>
                    <a:pt x="104215" y="0"/>
                  </a:moveTo>
                  <a:lnTo>
                    <a:pt x="1071206" y="0"/>
                  </a:lnTo>
                  <a:cubicBezTo>
                    <a:pt x="1128763" y="0"/>
                    <a:pt x="1175422" y="46659"/>
                    <a:pt x="1175422" y="104215"/>
                  </a:cubicBezTo>
                  <a:lnTo>
                    <a:pt x="1175422" y="104215"/>
                  </a:lnTo>
                  <a:cubicBezTo>
                    <a:pt x="1175422" y="161772"/>
                    <a:pt x="1128763" y="208431"/>
                    <a:pt x="1071206" y="208431"/>
                  </a:cubicBezTo>
                  <a:lnTo>
                    <a:pt x="104215" y="208431"/>
                  </a:lnTo>
                  <a:cubicBezTo>
                    <a:pt x="46659" y="208431"/>
                    <a:pt x="0" y="161772"/>
                    <a:pt x="0" y="104215"/>
                  </a:cubicBezTo>
                  <a:lnTo>
                    <a:pt x="0" y="104215"/>
                  </a:lnTo>
                  <a:cubicBezTo>
                    <a:pt x="0" y="46659"/>
                    <a:pt x="46659" y="0"/>
                    <a:pt x="10421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rnd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id="16" name="TextBox 7"/>
            <p:cNvSpPr txBox="1"/>
            <p:nvPr/>
          </p:nvSpPr>
          <p:spPr>
            <a:xfrm>
              <a:off x="0" y="-48924"/>
              <a:ext cx="1175422" cy="27510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</a:pPr>
              <a:r>
                <a:rPr lang="en-US" sz="3000" dirty="0" smtClean="0">
                  <a:solidFill>
                    <a:srgbClr val="FFFFFF"/>
                  </a:solidFill>
                  <a:latin typeface="DM Sans"/>
                  <a:ea typeface="DM Sans"/>
                  <a:cs typeface="DM Sans"/>
                  <a:sym typeface="DM Sans"/>
                </a:rPr>
                <a:t>Learning Gaps</a:t>
              </a:r>
              <a:endParaRPr lang="en-US" sz="3000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17" name="Group 5"/>
          <p:cNvGrpSpPr/>
          <p:nvPr/>
        </p:nvGrpSpPr>
        <p:grpSpPr>
          <a:xfrm>
            <a:off x="8308572" y="6438900"/>
            <a:ext cx="4883964" cy="1044541"/>
            <a:chOff x="-12887" y="-66675"/>
            <a:chExt cx="1286312" cy="275106"/>
          </a:xfrm>
        </p:grpSpPr>
        <p:sp>
          <p:nvSpPr>
            <p:cNvPr id="18" name="Freeform 6"/>
            <p:cNvSpPr/>
            <p:nvPr/>
          </p:nvSpPr>
          <p:spPr>
            <a:xfrm>
              <a:off x="-12887" y="-52468"/>
              <a:ext cx="1286312" cy="260899"/>
            </a:xfrm>
            <a:custGeom>
              <a:avLst/>
              <a:gdLst/>
              <a:ahLst/>
              <a:cxnLst/>
              <a:rect l="l" t="t" r="r" b="b"/>
              <a:pathLst>
                <a:path w="1175422" h="208431">
                  <a:moveTo>
                    <a:pt x="104215" y="0"/>
                  </a:moveTo>
                  <a:lnTo>
                    <a:pt x="1071206" y="0"/>
                  </a:lnTo>
                  <a:cubicBezTo>
                    <a:pt x="1128763" y="0"/>
                    <a:pt x="1175422" y="46659"/>
                    <a:pt x="1175422" y="104215"/>
                  </a:cubicBezTo>
                  <a:lnTo>
                    <a:pt x="1175422" y="104215"/>
                  </a:lnTo>
                  <a:cubicBezTo>
                    <a:pt x="1175422" y="161772"/>
                    <a:pt x="1128763" y="208431"/>
                    <a:pt x="1071206" y="208431"/>
                  </a:cubicBezTo>
                  <a:lnTo>
                    <a:pt x="104215" y="208431"/>
                  </a:lnTo>
                  <a:cubicBezTo>
                    <a:pt x="46659" y="208431"/>
                    <a:pt x="0" y="161772"/>
                    <a:pt x="0" y="104215"/>
                  </a:cubicBezTo>
                  <a:lnTo>
                    <a:pt x="0" y="104215"/>
                  </a:lnTo>
                  <a:cubicBezTo>
                    <a:pt x="0" y="46659"/>
                    <a:pt x="46659" y="0"/>
                    <a:pt x="10421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rnd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id="19" name="TextBox 7"/>
            <p:cNvSpPr txBox="1"/>
            <p:nvPr/>
          </p:nvSpPr>
          <p:spPr>
            <a:xfrm>
              <a:off x="0" y="-66675"/>
              <a:ext cx="1175422" cy="27510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</a:pPr>
              <a:r>
                <a:rPr lang="en-US" sz="3000" dirty="0" smtClean="0">
                  <a:solidFill>
                    <a:srgbClr val="FFFFFF"/>
                  </a:solidFill>
                  <a:latin typeface="DM Sans"/>
                  <a:ea typeface="DM Sans"/>
                  <a:cs typeface="DM Sans"/>
                  <a:sym typeface="DM Sans"/>
                </a:rPr>
                <a:t>One-Size-Fits-All Learning</a:t>
              </a:r>
              <a:endParaRPr lang="en-US" sz="3000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sp>
        <p:nvSpPr>
          <p:cNvPr id="23" name="TextBox 11"/>
          <p:cNvSpPr txBox="1"/>
          <p:nvPr/>
        </p:nvSpPr>
        <p:spPr>
          <a:xfrm>
            <a:off x="8232328" y="7810500"/>
            <a:ext cx="8530628" cy="10002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02259" lvl="1" algn="l">
              <a:lnSpc>
                <a:spcPts val="3919"/>
              </a:lnSpc>
            </a:pPr>
            <a:r>
              <a:rPr lang="en-US" sz="2799" dirty="0" smtClean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Traditional teaching method fail to adopt to each student’s own learning pace and style</a:t>
            </a:r>
            <a:endParaRPr lang="en-US" sz="2799" dirty="0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400AD4">
                <a:alpha val="100000"/>
              </a:srgbClr>
            </a:gs>
            <a:gs pos="50000">
              <a:srgbClr val="5234A9">
                <a:alpha val="100000"/>
              </a:srgbClr>
            </a:gs>
            <a:gs pos="100000">
              <a:srgbClr val="1B1B1B">
                <a:alpha val="100000"/>
              </a:srgbClr>
            </a:gs>
          </a:gsLst>
          <a:lin ang="27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8010395" y="1562100"/>
            <a:ext cx="9220200" cy="73250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800" b="1" dirty="0">
                <a:solidFill>
                  <a:schemeClr val="bg1"/>
                </a:solidFill>
                <a:latin typeface="DM Sans" charset="0"/>
              </a:rPr>
              <a:t>Limited Access to Qualified Teachers</a:t>
            </a:r>
            <a:r>
              <a:rPr lang="en-US" sz="2800" dirty="0">
                <a:solidFill>
                  <a:schemeClr val="bg1"/>
                </a:solidFill>
                <a:latin typeface="DM Sans" charset="0"/>
              </a:rPr>
              <a:t/>
            </a:r>
            <a:br>
              <a:rPr lang="en-US" sz="2800" dirty="0">
                <a:solidFill>
                  <a:schemeClr val="bg1"/>
                </a:solidFill>
                <a:latin typeface="DM Sans" charset="0"/>
              </a:rPr>
            </a:br>
            <a:r>
              <a:rPr lang="en-US" sz="2800" dirty="0">
                <a:solidFill>
                  <a:schemeClr val="bg1"/>
                </a:solidFill>
                <a:latin typeface="DM Sans" charset="0"/>
              </a:rPr>
              <a:t>Rural and low-income areas often face teacher shortages and lack subject specialists</a:t>
            </a:r>
            <a:r>
              <a:rPr lang="en-US" sz="2800" dirty="0" smtClean="0">
                <a:solidFill>
                  <a:schemeClr val="bg1"/>
                </a:solidFill>
                <a:latin typeface="DM Sans" charset="0"/>
              </a:rPr>
              <a:t>.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DM Sans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sz="2800" b="1" dirty="0">
                <a:solidFill>
                  <a:schemeClr val="bg1"/>
                </a:solidFill>
                <a:latin typeface="DM Sans" charset="0"/>
              </a:rPr>
              <a:t>Inadequate Learning Resources</a:t>
            </a:r>
            <a:r>
              <a:rPr lang="en-US" sz="2800" dirty="0">
                <a:solidFill>
                  <a:schemeClr val="bg1"/>
                </a:solidFill>
                <a:latin typeface="DM Sans" charset="0"/>
              </a:rPr>
              <a:t/>
            </a:r>
            <a:br>
              <a:rPr lang="en-US" sz="2800" dirty="0">
                <a:solidFill>
                  <a:schemeClr val="bg1"/>
                </a:solidFill>
                <a:latin typeface="DM Sans" charset="0"/>
              </a:rPr>
            </a:br>
            <a:r>
              <a:rPr lang="en-US" sz="2800" dirty="0">
                <a:solidFill>
                  <a:schemeClr val="bg1"/>
                </a:solidFill>
                <a:latin typeface="DM Sans" charset="0"/>
              </a:rPr>
              <a:t>Outdated textbooks, no access to digital content, and limited library facilities</a:t>
            </a:r>
            <a:r>
              <a:rPr lang="en-US" sz="2800" dirty="0" smtClean="0">
                <a:solidFill>
                  <a:schemeClr val="bg1"/>
                </a:solidFill>
                <a:latin typeface="DM Sans" charset="0"/>
              </a:rPr>
              <a:t>.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DM Sans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sz="2800" b="1" dirty="0">
                <a:solidFill>
                  <a:schemeClr val="bg1"/>
                </a:solidFill>
                <a:latin typeface="DM Sans" charset="0"/>
              </a:rPr>
              <a:t>Time Constraints for Teachers</a:t>
            </a:r>
            <a:r>
              <a:rPr lang="en-US" sz="2800" dirty="0">
                <a:solidFill>
                  <a:schemeClr val="bg1"/>
                </a:solidFill>
                <a:latin typeface="DM Sans" charset="0"/>
              </a:rPr>
              <a:t/>
            </a:r>
            <a:br>
              <a:rPr lang="en-US" sz="2800" dirty="0">
                <a:solidFill>
                  <a:schemeClr val="bg1"/>
                </a:solidFill>
                <a:latin typeface="DM Sans" charset="0"/>
              </a:rPr>
            </a:br>
            <a:r>
              <a:rPr lang="en-US" sz="2800" dirty="0">
                <a:solidFill>
                  <a:schemeClr val="bg1"/>
                </a:solidFill>
                <a:latin typeface="DM Sans" charset="0"/>
              </a:rPr>
              <a:t>High student-to-teacher ratios mean teachers can’t address every student’s doubts</a:t>
            </a:r>
            <a:r>
              <a:rPr lang="en-US" sz="2800" dirty="0" smtClean="0">
                <a:solidFill>
                  <a:schemeClr val="bg1"/>
                </a:solidFill>
                <a:latin typeface="DM Sans" charset="0"/>
              </a:rPr>
              <a:t>.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DM Sans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sz="2800" b="1" dirty="0">
                <a:solidFill>
                  <a:schemeClr val="bg1"/>
                </a:solidFill>
                <a:latin typeface="DM Sans" charset="0"/>
              </a:rPr>
              <a:t>Lack of Personalization</a:t>
            </a:r>
            <a:r>
              <a:rPr lang="en-US" sz="2800" dirty="0">
                <a:solidFill>
                  <a:schemeClr val="bg1"/>
                </a:solidFill>
                <a:latin typeface="DM Sans" charset="0"/>
              </a:rPr>
              <a:t/>
            </a:r>
            <a:br>
              <a:rPr lang="en-US" sz="2800" dirty="0">
                <a:solidFill>
                  <a:schemeClr val="bg1"/>
                </a:solidFill>
                <a:latin typeface="DM Sans" charset="0"/>
              </a:rPr>
            </a:br>
            <a:r>
              <a:rPr lang="en-US" sz="2800" dirty="0">
                <a:solidFill>
                  <a:schemeClr val="bg1"/>
                </a:solidFill>
                <a:latin typeface="DM Sans" charset="0"/>
              </a:rPr>
              <a:t>Classroom teaching often uses a one-size-fits-all approach, ignoring individual pace and learning needs</a:t>
            </a:r>
            <a:r>
              <a:rPr lang="en-US" sz="2800" dirty="0" smtClean="0">
                <a:solidFill>
                  <a:schemeClr val="bg1"/>
                </a:solidFill>
                <a:latin typeface="DM Sans" charset="0"/>
              </a:rPr>
              <a:t>.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DM Sans" charset="0"/>
            </a:endParaRPr>
          </a:p>
        </p:txBody>
      </p:sp>
      <p:sp>
        <p:nvSpPr>
          <p:cNvPr id="4" name="Freeform 4"/>
          <p:cNvSpPr/>
          <p:nvPr/>
        </p:nvSpPr>
        <p:spPr>
          <a:xfrm rot="5385950">
            <a:off x="-1723694" y="1741178"/>
            <a:ext cx="10273125" cy="6790852"/>
          </a:xfrm>
          <a:custGeom>
            <a:avLst/>
            <a:gdLst/>
            <a:ahLst/>
            <a:cxnLst/>
            <a:rect l="l" t="t" r="r" b="b"/>
            <a:pathLst>
              <a:path w="10432873" h="6790852">
                <a:moveTo>
                  <a:pt x="0" y="0"/>
                </a:moveTo>
                <a:lnTo>
                  <a:pt x="10432873" y="0"/>
                </a:lnTo>
                <a:lnTo>
                  <a:pt x="10432873" y="6790852"/>
                </a:lnTo>
                <a:lnTo>
                  <a:pt x="0" y="679085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2" name="TextBox 2"/>
          <p:cNvSpPr txBox="1"/>
          <p:nvPr/>
        </p:nvSpPr>
        <p:spPr>
          <a:xfrm>
            <a:off x="470433" y="3924300"/>
            <a:ext cx="5884218" cy="24617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450"/>
              </a:lnSpc>
            </a:pPr>
            <a:r>
              <a:rPr lang="en-US" sz="9000" dirty="0" smtClean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Causes of Problem</a:t>
            </a:r>
            <a:endParaRPr lang="en-US" sz="9000" dirty="0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400AD4">
                <a:alpha val="100000"/>
              </a:srgbClr>
            </a:gs>
            <a:gs pos="50000">
              <a:srgbClr val="5234A9">
                <a:alpha val="100000"/>
              </a:srgbClr>
            </a:gs>
            <a:gs pos="100000">
              <a:srgbClr val="1B1B1B">
                <a:alpha val="100000"/>
              </a:srgbClr>
            </a:gs>
          </a:gsLst>
          <a:lin ang="27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300440" y="1"/>
            <a:ext cx="7478465" cy="10287000"/>
          </a:xfrm>
          <a:custGeom>
            <a:avLst/>
            <a:gdLst/>
            <a:ahLst/>
            <a:cxnLst/>
            <a:rect l="l" t="t" r="r" b="b"/>
            <a:pathLst>
              <a:path w="7478465" h="11489261">
                <a:moveTo>
                  <a:pt x="0" y="0"/>
                </a:moveTo>
                <a:lnTo>
                  <a:pt x="7478465" y="0"/>
                </a:lnTo>
                <a:lnTo>
                  <a:pt x="7478465" y="11489261"/>
                </a:lnTo>
                <a:lnTo>
                  <a:pt x="0" y="1148926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533400" y="4000500"/>
            <a:ext cx="7692821" cy="24617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450"/>
              </a:lnSpc>
            </a:pPr>
            <a:r>
              <a:rPr lang="en-US" sz="9000" dirty="0" smtClean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Proposed Solution</a:t>
            </a:r>
            <a:endParaRPr lang="en-US" sz="9000" dirty="0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7902879" y="1387893"/>
            <a:ext cx="9677400" cy="69249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3000" b="1" dirty="0">
                <a:solidFill>
                  <a:schemeClr val="bg1"/>
                </a:solidFill>
                <a:latin typeface="DM Sans" charset="0"/>
              </a:rPr>
              <a:t>AI-Powered Doubt Solver</a:t>
            </a:r>
            <a:r>
              <a:rPr lang="en-US" sz="3000" dirty="0">
                <a:solidFill>
                  <a:schemeClr val="bg1"/>
                </a:solidFill>
                <a:latin typeface="DM Sans" charset="0"/>
              </a:rPr>
              <a:t/>
            </a:r>
            <a:br>
              <a:rPr lang="en-US" sz="3000" dirty="0">
                <a:solidFill>
                  <a:schemeClr val="bg1"/>
                </a:solidFill>
                <a:latin typeface="DM Sans" charset="0"/>
              </a:rPr>
            </a:br>
            <a:r>
              <a:rPr lang="en-US" sz="3000" dirty="0">
                <a:solidFill>
                  <a:schemeClr val="bg1"/>
                </a:solidFill>
                <a:latin typeface="DM Sans" charset="0"/>
              </a:rPr>
              <a:t>Instantly answers students’ academic questions with clear, age-appropriate explanations</a:t>
            </a:r>
            <a:r>
              <a:rPr lang="en-US" sz="3000" dirty="0" smtClean="0">
                <a:solidFill>
                  <a:schemeClr val="bg1"/>
                </a:solidFill>
                <a:latin typeface="DM Sans" charset="0"/>
              </a:rPr>
              <a:t>.</a:t>
            </a:r>
          </a:p>
          <a:p>
            <a:endParaRPr lang="en-US" sz="3000" dirty="0">
              <a:solidFill>
                <a:schemeClr val="bg1"/>
              </a:solidFill>
              <a:latin typeface="DM Sans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sz="3000" b="1" dirty="0">
                <a:solidFill>
                  <a:schemeClr val="bg1"/>
                </a:solidFill>
                <a:latin typeface="DM Sans" charset="0"/>
              </a:rPr>
              <a:t>Personalized Quiz Generator</a:t>
            </a:r>
            <a:r>
              <a:rPr lang="en-US" sz="3000" dirty="0">
                <a:solidFill>
                  <a:schemeClr val="bg1"/>
                </a:solidFill>
                <a:latin typeface="DM Sans" charset="0"/>
              </a:rPr>
              <a:t/>
            </a:r>
            <a:br>
              <a:rPr lang="en-US" sz="3000" dirty="0">
                <a:solidFill>
                  <a:schemeClr val="bg1"/>
                </a:solidFill>
                <a:latin typeface="DM Sans" charset="0"/>
              </a:rPr>
            </a:br>
            <a:r>
              <a:rPr lang="en-US" sz="3000" dirty="0">
                <a:solidFill>
                  <a:schemeClr val="bg1"/>
                </a:solidFill>
                <a:latin typeface="DM Sans" charset="0"/>
              </a:rPr>
              <a:t>Creates quizzes tailored to the student’s subject, difficulty level, and learning progress</a:t>
            </a:r>
            <a:r>
              <a:rPr lang="en-US" sz="3000" dirty="0" smtClean="0">
                <a:solidFill>
                  <a:schemeClr val="bg1"/>
                </a:solidFill>
                <a:latin typeface="DM Sans" charset="0"/>
              </a:rPr>
              <a:t>.</a:t>
            </a:r>
          </a:p>
          <a:p>
            <a:endParaRPr lang="en-US" sz="3000" dirty="0">
              <a:solidFill>
                <a:schemeClr val="bg1"/>
              </a:solidFill>
              <a:latin typeface="DM Sans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sz="3000" b="1" dirty="0">
                <a:solidFill>
                  <a:schemeClr val="bg1"/>
                </a:solidFill>
                <a:latin typeface="DM Sans" charset="0"/>
              </a:rPr>
              <a:t>Available Anytime, Anywhere</a:t>
            </a:r>
            <a:r>
              <a:rPr lang="en-US" sz="3000" dirty="0">
                <a:solidFill>
                  <a:schemeClr val="bg1"/>
                </a:solidFill>
                <a:latin typeface="DM Sans" charset="0"/>
              </a:rPr>
              <a:t/>
            </a:r>
            <a:br>
              <a:rPr lang="en-US" sz="3000" dirty="0">
                <a:solidFill>
                  <a:schemeClr val="bg1"/>
                </a:solidFill>
                <a:latin typeface="DM Sans" charset="0"/>
              </a:rPr>
            </a:br>
            <a:r>
              <a:rPr lang="en-US" sz="3000" dirty="0">
                <a:solidFill>
                  <a:schemeClr val="bg1"/>
                </a:solidFill>
                <a:latin typeface="DM Sans" charset="0"/>
              </a:rPr>
              <a:t>Works 24/7 on web and mobile, reducing dependency on physical classroom hours</a:t>
            </a:r>
            <a:r>
              <a:rPr lang="en-US" sz="3000" dirty="0" smtClean="0">
                <a:solidFill>
                  <a:schemeClr val="bg1"/>
                </a:solidFill>
                <a:latin typeface="DM Sans" charset="0"/>
              </a:rPr>
              <a:t>.</a:t>
            </a:r>
          </a:p>
          <a:p>
            <a:endParaRPr lang="en-US" sz="3000" dirty="0">
              <a:solidFill>
                <a:schemeClr val="bg1"/>
              </a:solidFill>
              <a:latin typeface="DM Sans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sz="3000" b="1" dirty="0">
                <a:solidFill>
                  <a:schemeClr val="bg1"/>
                </a:solidFill>
                <a:latin typeface="DM Sans" charset="0"/>
              </a:rPr>
              <a:t>Lightweight &amp; Accessible</a:t>
            </a:r>
            <a:r>
              <a:rPr lang="en-US" sz="3000" dirty="0">
                <a:solidFill>
                  <a:schemeClr val="bg1"/>
                </a:solidFill>
                <a:latin typeface="DM Sans" charset="0"/>
              </a:rPr>
              <a:t/>
            </a:r>
            <a:br>
              <a:rPr lang="en-US" sz="3000" dirty="0">
                <a:solidFill>
                  <a:schemeClr val="bg1"/>
                </a:solidFill>
                <a:latin typeface="DM Sans" charset="0"/>
              </a:rPr>
            </a:br>
            <a:r>
              <a:rPr lang="en-US" sz="3000" dirty="0">
                <a:solidFill>
                  <a:schemeClr val="bg1"/>
                </a:solidFill>
                <a:latin typeface="DM Sans" charset="0"/>
              </a:rPr>
              <a:t>Designed to work even on low-end devices and slow internet connections.</a:t>
            </a:r>
          </a:p>
        </p:txBody>
      </p:sp>
    </p:spTree>
    <p:extLst>
      <p:ext uri="{BB962C8B-B14F-4D97-AF65-F5344CB8AC3E}">
        <p14:creationId xmlns:p14="http://schemas.microsoft.com/office/powerpoint/2010/main" val="1451704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0000">
                <a:alpha val="100000"/>
              </a:srgbClr>
            </a:gs>
            <a:gs pos="50000">
              <a:srgbClr val="5234A9">
                <a:alpha val="100000"/>
              </a:srgbClr>
            </a:gs>
            <a:gs pos="100000">
              <a:srgbClr val="400AD4">
                <a:alpha val="100000"/>
              </a:srgb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-15952" y="5739163"/>
            <a:ext cx="18303952" cy="3551"/>
          </a:xfrm>
          <a:prstGeom prst="line">
            <a:avLst/>
          </a:prstGeom>
          <a:ln w="38100" cap="flat">
            <a:solidFill>
              <a:srgbClr val="9B6AFF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3" name="Group 3"/>
          <p:cNvGrpSpPr/>
          <p:nvPr/>
        </p:nvGrpSpPr>
        <p:grpSpPr>
          <a:xfrm>
            <a:off x="1979586" y="5297200"/>
            <a:ext cx="838723" cy="838723"/>
            <a:chOff x="0" y="0"/>
            <a:chExt cx="812800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9B6AFF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469477" y="4211188"/>
            <a:ext cx="1858941" cy="791385"/>
            <a:chOff x="0" y="0"/>
            <a:chExt cx="489598" cy="208431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489598" cy="208431"/>
            </a:xfrm>
            <a:custGeom>
              <a:avLst/>
              <a:gdLst/>
              <a:ahLst/>
              <a:cxnLst/>
              <a:rect l="l" t="t" r="r" b="b"/>
              <a:pathLst>
                <a:path w="489598" h="208431">
                  <a:moveTo>
                    <a:pt x="104215" y="0"/>
                  </a:moveTo>
                  <a:lnTo>
                    <a:pt x="385382" y="0"/>
                  </a:lnTo>
                  <a:cubicBezTo>
                    <a:pt x="442939" y="0"/>
                    <a:pt x="489598" y="46659"/>
                    <a:pt x="489598" y="104215"/>
                  </a:cubicBezTo>
                  <a:lnTo>
                    <a:pt x="489598" y="104215"/>
                  </a:lnTo>
                  <a:cubicBezTo>
                    <a:pt x="489598" y="161772"/>
                    <a:pt x="442939" y="208431"/>
                    <a:pt x="385382" y="208431"/>
                  </a:cubicBezTo>
                  <a:lnTo>
                    <a:pt x="104215" y="208431"/>
                  </a:lnTo>
                  <a:cubicBezTo>
                    <a:pt x="46659" y="208431"/>
                    <a:pt x="0" y="161772"/>
                    <a:pt x="0" y="104215"/>
                  </a:cubicBezTo>
                  <a:lnTo>
                    <a:pt x="0" y="104215"/>
                  </a:lnTo>
                  <a:cubicBezTo>
                    <a:pt x="0" y="46659"/>
                    <a:pt x="46659" y="0"/>
                    <a:pt x="10421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rnd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id="8" name="TextBox 8"/>
            <p:cNvSpPr txBox="1"/>
            <p:nvPr/>
          </p:nvSpPr>
          <p:spPr>
            <a:xfrm>
              <a:off x="0" y="-66675"/>
              <a:ext cx="489598" cy="27510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</a:pPr>
              <a:r>
                <a:rPr lang="en-US" sz="3000" dirty="0" smtClean="0">
                  <a:solidFill>
                    <a:srgbClr val="FFFFFF"/>
                  </a:solidFill>
                  <a:latin typeface="DM Sans"/>
                  <a:ea typeface="DM Sans"/>
                  <a:cs typeface="DM Sans"/>
                  <a:sym typeface="DM Sans"/>
                </a:rPr>
                <a:t>Step 1</a:t>
              </a:r>
              <a:endParaRPr lang="en-US" sz="3000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6476288" y="5319801"/>
            <a:ext cx="838723" cy="838723"/>
            <a:chOff x="0" y="0"/>
            <a:chExt cx="812800" cy="812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9B6AFF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5966179" y="4233790"/>
            <a:ext cx="1858941" cy="791385"/>
            <a:chOff x="0" y="0"/>
            <a:chExt cx="489598" cy="208431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489598" cy="208431"/>
            </a:xfrm>
            <a:custGeom>
              <a:avLst/>
              <a:gdLst/>
              <a:ahLst/>
              <a:cxnLst/>
              <a:rect l="l" t="t" r="r" b="b"/>
              <a:pathLst>
                <a:path w="489598" h="208431">
                  <a:moveTo>
                    <a:pt x="104215" y="0"/>
                  </a:moveTo>
                  <a:lnTo>
                    <a:pt x="385382" y="0"/>
                  </a:lnTo>
                  <a:cubicBezTo>
                    <a:pt x="442939" y="0"/>
                    <a:pt x="489598" y="46659"/>
                    <a:pt x="489598" y="104215"/>
                  </a:cubicBezTo>
                  <a:lnTo>
                    <a:pt x="489598" y="104215"/>
                  </a:lnTo>
                  <a:cubicBezTo>
                    <a:pt x="489598" y="161772"/>
                    <a:pt x="442939" y="208431"/>
                    <a:pt x="385382" y="208431"/>
                  </a:cubicBezTo>
                  <a:lnTo>
                    <a:pt x="104215" y="208431"/>
                  </a:lnTo>
                  <a:cubicBezTo>
                    <a:pt x="46659" y="208431"/>
                    <a:pt x="0" y="161772"/>
                    <a:pt x="0" y="104215"/>
                  </a:cubicBezTo>
                  <a:lnTo>
                    <a:pt x="0" y="104215"/>
                  </a:lnTo>
                  <a:cubicBezTo>
                    <a:pt x="0" y="46659"/>
                    <a:pt x="46659" y="0"/>
                    <a:pt x="10421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rnd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id="14" name="TextBox 14"/>
            <p:cNvSpPr txBox="1"/>
            <p:nvPr/>
          </p:nvSpPr>
          <p:spPr>
            <a:xfrm>
              <a:off x="0" y="-66675"/>
              <a:ext cx="489598" cy="27510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</a:pPr>
              <a:r>
                <a:rPr lang="en-US" sz="3000" dirty="0" smtClean="0">
                  <a:solidFill>
                    <a:srgbClr val="FFFFFF"/>
                  </a:solidFill>
                  <a:latin typeface="DM Sans"/>
                  <a:ea typeface="DM Sans"/>
                  <a:cs typeface="DM Sans"/>
                  <a:sym typeface="DM Sans"/>
                </a:rPr>
                <a:t>Step 2</a:t>
              </a:r>
              <a:endParaRPr lang="en-US" sz="3000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10972989" y="5342403"/>
            <a:ext cx="838723" cy="838723"/>
            <a:chOff x="0" y="0"/>
            <a:chExt cx="812800" cy="812800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9B6AFF"/>
            </a:solidFill>
          </p:spPr>
        </p:sp>
        <p:sp>
          <p:nvSpPr>
            <p:cNvPr id="17" name="TextBox 1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10462880" y="4256391"/>
            <a:ext cx="1858941" cy="791385"/>
            <a:chOff x="0" y="0"/>
            <a:chExt cx="489598" cy="208431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489598" cy="208431"/>
            </a:xfrm>
            <a:custGeom>
              <a:avLst/>
              <a:gdLst/>
              <a:ahLst/>
              <a:cxnLst/>
              <a:rect l="l" t="t" r="r" b="b"/>
              <a:pathLst>
                <a:path w="489598" h="208431">
                  <a:moveTo>
                    <a:pt x="104215" y="0"/>
                  </a:moveTo>
                  <a:lnTo>
                    <a:pt x="385382" y="0"/>
                  </a:lnTo>
                  <a:cubicBezTo>
                    <a:pt x="442939" y="0"/>
                    <a:pt x="489598" y="46659"/>
                    <a:pt x="489598" y="104215"/>
                  </a:cubicBezTo>
                  <a:lnTo>
                    <a:pt x="489598" y="104215"/>
                  </a:lnTo>
                  <a:cubicBezTo>
                    <a:pt x="489598" y="161772"/>
                    <a:pt x="442939" y="208431"/>
                    <a:pt x="385382" y="208431"/>
                  </a:cubicBezTo>
                  <a:lnTo>
                    <a:pt x="104215" y="208431"/>
                  </a:lnTo>
                  <a:cubicBezTo>
                    <a:pt x="46659" y="208431"/>
                    <a:pt x="0" y="161772"/>
                    <a:pt x="0" y="104215"/>
                  </a:cubicBezTo>
                  <a:lnTo>
                    <a:pt x="0" y="104215"/>
                  </a:lnTo>
                  <a:cubicBezTo>
                    <a:pt x="0" y="46659"/>
                    <a:pt x="46659" y="0"/>
                    <a:pt x="10421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rnd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id="20" name="TextBox 20"/>
            <p:cNvSpPr txBox="1"/>
            <p:nvPr/>
          </p:nvSpPr>
          <p:spPr>
            <a:xfrm>
              <a:off x="0" y="-66675"/>
              <a:ext cx="489598" cy="27510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</a:pPr>
              <a:r>
                <a:rPr lang="en-US" sz="3000" dirty="0" smtClean="0">
                  <a:solidFill>
                    <a:srgbClr val="FFFFFF"/>
                  </a:solidFill>
                  <a:latin typeface="DM Sans"/>
                  <a:ea typeface="DM Sans"/>
                  <a:cs typeface="DM Sans"/>
                  <a:sym typeface="DM Sans"/>
                </a:rPr>
                <a:t>Step </a:t>
              </a:r>
              <a:r>
                <a:rPr lang="en-US" sz="3000" dirty="0">
                  <a:solidFill>
                    <a:srgbClr val="FFFFFF"/>
                  </a:solidFill>
                  <a:latin typeface="DM Sans"/>
                  <a:ea typeface="DM Sans"/>
                  <a:cs typeface="DM Sans"/>
                  <a:sym typeface="DM Sans"/>
                </a:rPr>
                <a:t>3</a:t>
              </a:r>
            </a:p>
          </p:txBody>
        </p:sp>
      </p:grpSp>
      <p:grpSp>
        <p:nvGrpSpPr>
          <p:cNvPr id="21" name="Group 21"/>
          <p:cNvGrpSpPr/>
          <p:nvPr/>
        </p:nvGrpSpPr>
        <p:grpSpPr>
          <a:xfrm>
            <a:off x="15469691" y="5365004"/>
            <a:ext cx="838723" cy="838723"/>
            <a:chOff x="0" y="0"/>
            <a:chExt cx="812800" cy="8128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9B6AFF"/>
            </a:solidFill>
          </p:spPr>
        </p:sp>
        <p:sp>
          <p:nvSpPr>
            <p:cNvPr id="23" name="TextBox 23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grpSp>
        <p:nvGrpSpPr>
          <p:cNvPr id="24" name="Group 24"/>
          <p:cNvGrpSpPr/>
          <p:nvPr/>
        </p:nvGrpSpPr>
        <p:grpSpPr>
          <a:xfrm>
            <a:off x="14959582" y="4278993"/>
            <a:ext cx="1858941" cy="791385"/>
            <a:chOff x="0" y="0"/>
            <a:chExt cx="489598" cy="208431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489598" cy="208431"/>
            </a:xfrm>
            <a:custGeom>
              <a:avLst/>
              <a:gdLst/>
              <a:ahLst/>
              <a:cxnLst/>
              <a:rect l="l" t="t" r="r" b="b"/>
              <a:pathLst>
                <a:path w="489598" h="208431">
                  <a:moveTo>
                    <a:pt x="104215" y="0"/>
                  </a:moveTo>
                  <a:lnTo>
                    <a:pt x="385382" y="0"/>
                  </a:lnTo>
                  <a:cubicBezTo>
                    <a:pt x="442939" y="0"/>
                    <a:pt x="489598" y="46659"/>
                    <a:pt x="489598" y="104215"/>
                  </a:cubicBezTo>
                  <a:lnTo>
                    <a:pt x="489598" y="104215"/>
                  </a:lnTo>
                  <a:cubicBezTo>
                    <a:pt x="489598" y="161772"/>
                    <a:pt x="442939" y="208431"/>
                    <a:pt x="385382" y="208431"/>
                  </a:cubicBezTo>
                  <a:lnTo>
                    <a:pt x="104215" y="208431"/>
                  </a:lnTo>
                  <a:cubicBezTo>
                    <a:pt x="46659" y="208431"/>
                    <a:pt x="0" y="161772"/>
                    <a:pt x="0" y="104215"/>
                  </a:cubicBezTo>
                  <a:lnTo>
                    <a:pt x="0" y="104215"/>
                  </a:lnTo>
                  <a:cubicBezTo>
                    <a:pt x="0" y="46659"/>
                    <a:pt x="46659" y="0"/>
                    <a:pt x="10421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rnd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id="26" name="TextBox 26"/>
            <p:cNvSpPr txBox="1"/>
            <p:nvPr/>
          </p:nvSpPr>
          <p:spPr>
            <a:xfrm>
              <a:off x="0" y="-66675"/>
              <a:ext cx="489598" cy="27510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</a:pPr>
              <a:r>
                <a:rPr lang="en-US" sz="3000" dirty="0" smtClean="0">
                  <a:solidFill>
                    <a:srgbClr val="FFFFFF"/>
                  </a:solidFill>
                  <a:latin typeface="DM Sans"/>
                  <a:ea typeface="DM Sans"/>
                  <a:cs typeface="DM Sans"/>
                  <a:sym typeface="DM Sans"/>
                </a:rPr>
                <a:t>Step </a:t>
              </a:r>
              <a:r>
                <a:rPr lang="en-US" sz="3000" dirty="0">
                  <a:solidFill>
                    <a:srgbClr val="FFFFFF"/>
                  </a:solidFill>
                  <a:latin typeface="DM Sans"/>
                  <a:ea typeface="DM Sans"/>
                  <a:cs typeface="DM Sans"/>
                  <a:sym typeface="DM Sans"/>
                </a:rPr>
                <a:t>4</a:t>
              </a:r>
            </a:p>
          </p:txBody>
        </p:sp>
      </p:grpSp>
      <p:sp>
        <p:nvSpPr>
          <p:cNvPr id="27" name="TextBox 27"/>
          <p:cNvSpPr txBox="1"/>
          <p:nvPr/>
        </p:nvSpPr>
        <p:spPr>
          <a:xfrm>
            <a:off x="1374787" y="6488279"/>
            <a:ext cx="2048321" cy="419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150"/>
              </a:lnSpc>
            </a:pPr>
            <a:r>
              <a:rPr lang="en-US" sz="3000" b="1" dirty="0" smtClean="0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Ask</a:t>
            </a:r>
            <a:endParaRPr lang="en-US" sz="3000" b="1" dirty="0">
              <a:solidFill>
                <a:srgbClr val="FFFFFF"/>
              </a:solidFill>
              <a:latin typeface="DM Sans Bold"/>
              <a:ea typeface="DM Sans Bold"/>
              <a:cs typeface="DM Sans Bold"/>
              <a:sym typeface="DM Sans Bold"/>
            </a:endParaRPr>
          </a:p>
        </p:txBody>
      </p:sp>
      <p:sp>
        <p:nvSpPr>
          <p:cNvPr id="28" name="TextBox 28"/>
          <p:cNvSpPr txBox="1"/>
          <p:nvPr/>
        </p:nvSpPr>
        <p:spPr>
          <a:xfrm>
            <a:off x="778517" y="7155029"/>
            <a:ext cx="3240861" cy="13465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499" dirty="0" smtClean="0">
                <a:solidFill>
                  <a:srgbClr val="BFA8EF"/>
                </a:solidFill>
                <a:latin typeface="DM Sans"/>
                <a:ea typeface="DM Sans"/>
                <a:cs typeface="DM Sans"/>
                <a:sym typeface="DM Sans"/>
              </a:rPr>
              <a:t>Students write a doubt or request a quiz</a:t>
            </a:r>
            <a:endParaRPr lang="en-US" sz="2499" dirty="0">
              <a:solidFill>
                <a:srgbClr val="BFA8EF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9" name="TextBox 29"/>
          <p:cNvSpPr txBox="1"/>
          <p:nvPr/>
        </p:nvSpPr>
        <p:spPr>
          <a:xfrm>
            <a:off x="5871488" y="6510881"/>
            <a:ext cx="2048321" cy="419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150"/>
              </a:lnSpc>
            </a:pPr>
            <a:r>
              <a:rPr lang="en-US" sz="3000" b="1" dirty="0" smtClean="0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Process</a:t>
            </a:r>
            <a:endParaRPr lang="en-US" sz="3000" b="1" dirty="0">
              <a:solidFill>
                <a:srgbClr val="FFFFFF"/>
              </a:solidFill>
              <a:latin typeface="DM Sans Bold"/>
              <a:ea typeface="DM Sans Bold"/>
              <a:cs typeface="DM Sans Bold"/>
              <a:sym typeface="DM Sans Bold"/>
            </a:endParaRPr>
          </a:p>
        </p:txBody>
      </p:sp>
      <p:sp>
        <p:nvSpPr>
          <p:cNvPr id="30" name="TextBox 30"/>
          <p:cNvSpPr txBox="1"/>
          <p:nvPr/>
        </p:nvSpPr>
        <p:spPr>
          <a:xfrm>
            <a:off x="5275219" y="7177631"/>
            <a:ext cx="3240861" cy="13465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499" dirty="0" smtClean="0">
                <a:solidFill>
                  <a:srgbClr val="BFA8EF"/>
                </a:solidFill>
                <a:latin typeface="DM Sans"/>
                <a:ea typeface="DM Sans"/>
                <a:cs typeface="DM Sans"/>
                <a:sym typeface="DM Sans"/>
              </a:rPr>
              <a:t>AI understands the request using IBM </a:t>
            </a:r>
            <a:r>
              <a:rPr lang="en-US" sz="2499" dirty="0" err="1" smtClean="0">
                <a:solidFill>
                  <a:srgbClr val="BFA8EF"/>
                </a:solidFill>
                <a:latin typeface="DM Sans"/>
                <a:ea typeface="DM Sans"/>
                <a:cs typeface="DM Sans"/>
                <a:sym typeface="DM Sans"/>
              </a:rPr>
              <a:t>Watsonx</a:t>
            </a:r>
            <a:r>
              <a:rPr lang="en-US" sz="2499" dirty="0" smtClean="0">
                <a:solidFill>
                  <a:srgbClr val="BFA8EF"/>
                </a:solidFill>
                <a:latin typeface="DM Sans"/>
                <a:ea typeface="DM Sans"/>
                <a:cs typeface="DM Sans"/>
                <a:sym typeface="DM Sans"/>
              </a:rPr>
              <a:t> and LLM</a:t>
            </a:r>
            <a:endParaRPr lang="en-US" sz="2499" dirty="0">
              <a:solidFill>
                <a:srgbClr val="BFA8EF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1" name="TextBox 31"/>
          <p:cNvSpPr txBox="1"/>
          <p:nvPr/>
        </p:nvSpPr>
        <p:spPr>
          <a:xfrm>
            <a:off x="10368190" y="6533482"/>
            <a:ext cx="2048321" cy="419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150"/>
              </a:lnSpc>
            </a:pPr>
            <a:r>
              <a:rPr lang="en-US" sz="3000" b="1" dirty="0" smtClean="0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Deliver</a:t>
            </a:r>
            <a:endParaRPr lang="en-US" sz="3000" b="1" dirty="0">
              <a:solidFill>
                <a:srgbClr val="FFFFFF"/>
              </a:solidFill>
              <a:latin typeface="DM Sans Bold"/>
              <a:ea typeface="DM Sans Bold"/>
              <a:cs typeface="DM Sans Bold"/>
              <a:sym typeface="DM Sans Bold"/>
            </a:endParaRPr>
          </a:p>
        </p:txBody>
      </p:sp>
      <p:sp>
        <p:nvSpPr>
          <p:cNvPr id="32" name="TextBox 32"/>
          <p:cNvSpPr txBox="1"/>
          <p:nvPr/>
        </p:nvSpPr>
        <p:spPr>
          <a:xfrm>
            <a:off x="9771920" y="7200232"/>
            <a:ext cx="3240861" cy="13465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499" dirty="0" smtClean="0">
                <a:solidFill>
                  <a:srgbClr val="BFA8EF"/>
                </a:solidFill>
                <a:latin typeface="DM Sans"/>
                <a:ea typeface="DM Sans"/>
                <a:cs typeface="DM Sans"/>
                <a:sym typeface="DM Sans"/>
              </a:rPr>
              <a:t>Provides a clear answer or personalized quiz</a:t>
            </a:r>
            <a:endParaRPr lang="en-US" sz="2499" dirty="0">
              <a:solidFill>
                <a:srgbClr val="BFA8EF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3" name="TextBox 33"/>
          <p:cNvSpPr txBox="1"/>
          <p:nvPr/>
        </p:nvSpPr>
        <p:spPr>
          <a:xfrm>
            <a:off x="14864892" y="6556084"/>
            <a:ext cx="2048321" cy="419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150"/>
              </a:lnSpc>
            </a:pPr>
            <a:r>
              <a:rPr lang="en-US" sz="3000" b="1" dirty="0" smtClean="0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Assess</a:t>
            </a:r>
            <a:endParaRPr lang="en-US" sz="3000" b="1" dirty="0">
              <a:solidFill>
                <a:srgbClr val="FFFFFF"/>
              </a:solidFill>
              <a:latin typeface="DM Sans Bold"/>
              <a:ea typeface="DM Sans Bold"/>
              <a:cs typeface="DM Sans Bold"/>
              <a:sym typeface="DM Sans Bold"/>
            </a:endParaRPr>
          </a:p>
        </p:txBody>
      </p:sp>
      <p:sp>
        <p:nvSpPr>
          <p:cNvPr id="34" name="TextBox 34"/>
          <p:cNvSpPr txBox="1"/>
          <p:nvPr/>
        </p:nvSpPr>
        <p:spPr>
          <a:xfrm>
            <a:off x="14268622" y="7222834"/>
            <a:ext cx="3240861" cy="13465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499" dirty="0" smtClean="0">
                <a:solidFill>
                  <a:srgbClr val="BFA8EF"/>
                </a:solidFill>
                <a:latin typeface="DM Sans"/>
                <a:ea typeface="DM Sans"/>
                <a:cs typeface="DM Sans"/>
                <a:sym typeface="DM Sans"/>
              </a:rPr>
              <a:t>Student check answer using answer keys</a:t>
            </a:r>
            <a:endParaRPr lang="en-US" sz="2499" dirty="0">
              <a:solidFill>
                <a:srgbClr val="BFA8EF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5" name="TextBox 35"/>
          <p:cNvSpPr txBox="1"/>
          <p:nvPr/>
        </p:nvSpPr>
        <p:spPr>
          <a:xfrm>
            <a:off x="4220022" y="80910"/>
            <a:ext cx="9810378" cy="11335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450"/>
              </a:lnSpc>
            </a:pPr>
            <a:r>
              <a:rPr lang="en-US" sz="6000" dirty="0" smtClean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How it works</a:t>
            </a:r>
            <a:endParaRPr lang="en-US" sz="6000" dirty="0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6" name="TextBox 36"/>
          <p:cNvSpPr txBox="1"/>
          <p:nvPr/>
        </p:nvSpPr>
        <p:spPr>
          <a:xfrm>
            <a:off x="1639652" y="1409700"/>
            <a:ext cx="14249400" cy="200054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919"/>
              </a:lnSpc>
              <a:spcBef>
                <a:spcPct val="0"/>
              </a:spcBef>
            </a:pPr>
            <a:r>
              <a:rPr lang="en-US" sz="3200" b="1" dirty="0" err="1">
                <a:solidFill>
                  <a:schemeClr val="bg1"/>
                </a:solidFill>
                <a:latin typeface="DM Sans" charset="0"/>
              </a:rPr>
              <a:t>InsightIQ</a:t>
            </a:r>
            <a:r>
              <a:rPr lang="en-US" sz="3200" dirty="0">
                <a:solidFill>
                  <a:schemeClr val="bg1"/>
                </a:solidFill>
                <a:latin typeface="DM Sans" charset="0"/>
              </a:rPr>
              <a:t> is an AI-powered assistant built on IBM </a:t>
            </a:r>
            <a:r>
              <a:rPr lang="en-US" sz="3200" dirty="0" err="1">
                <a:solidFill>
                  <a:schemeClr val="bg1"/>
                </a:solidFill>
                <a:latin typeface="DM Sans" charset="0"/>
              </a:rPr>
              <a:t>Watsonx</a:t>
            </a:r>
            <a:r>
              <a:rPr lang="en-US" sz="3200" dirty="0">
                <a:solidFill>
                  <a:schemeClr val="bg1"/>
                </a:solidFill>
                <a:latin typeface="DM Sans" charset="0"/>
              </a:rPr>
              <a:t> and </a:t>
            </a:r>
            <a:r>
              <a:rPr lang="en-US" sz="3200" dirty="0" err="1">
                <a:solidFill>
                  <a:schemeClr val="bg1"/>
                </a:solidFill>
                <a:latin typeface="DM Sans" charset="0"/>
              </a:rPr>
              <a:t>LLaMA</a:t>
            </a:r>
            <a:r>
              <a:rPr lang="en-US" sz="3200" dirty="0">
                <a:solidFill>
                  <a:schemeClr val="bg1"/>
                </a:solidFill>
                <a:latin typeface="DM Sans" charset="0"/>
              </a:rPr>
              <a:t> 3 Vision-Instruct (11B), designed for education and knowledge enhancement. It delivers high-context, intelligent answers and remains always available for students and learners.</a:t>
            </a:r>
            <a:endParaRPr lang="en-US" sz="3000" dirty="0">
              <a:solidFill>
                <a:schemeClr val="bg1"/>
              </a:solidFill>
              <a:latin typeface="DM Sans" charset="0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400AD4">
                <a:alpha val="100000"/>
              </a:srgbClr>
            </a:gs>
            <a:gs pos="50000">
              <a:srgbClr val="5234A9">
                <a:alpha val="100000"/>
              </a:srgbClr>
            </a:gs>
            <a:gs pos="100000">
              <a:srgbClr val="1B1B1B">
                <a:alpha val="100000"/>
              </a:srgbClr>
            </a:gs>
          </a:gsLst>
          <a:lin ang="27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8"/>
          <p:cNvSpPr/>
          <p:nvPr/>
        </p:nvSpPr>
        <p:spPr>
          <a:xfrm>
            <a:off x="12149917" y="2570984"/>
            <a:ext cx="5860359" cy="8017904"/>
          </a:xfrm>
          <a:custGeom>
            <a:avLst/>
            <a:gdLst/>
            <a:ahLst/>
            <a:cxnLst/>
            <a:rect l="l" t="t" r="r" b="b"/>
            <a:pathLst>
              <a:path w="5860359" h="8017904">
                <a:moveTo>
                  <a:pt x="0" y="0"/>
                </a:moveTo>
                <a:lnTo>
                  <a:pt x="5860360" y="0"/>
                </a:lnTo>
                <a:lnTo>
                  <a:pt x="5860360" y="8017904"/>
                </a:lnTo>
                <a:lnTo>
                  <a:pt x="0" y="801790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152400" y="992432"/>
            <a:ext cx="5860359" cy="8017904"/>
          </a:xfrm>
          <a:custGeom>
            <a:avLst/>
            <a:gdLst/>
            <a:ahLst/>
            <a:cxnLst/>
            <a:rect l="l" t="t" r="r" b="b"/>
            <a:pathLst>
              <a:path w="5860359" h="8017904">
                <a:moveTo>
                  <a:pt x="0" y="0"/>
                </a:moveTo>
                <a:lnTo>
                  <a:pt x="5860359" y="0"/>
                </a:lnTo>
                <a:lnTo>
                  <a:pt x="5860359" y="8017905"/>
                </a:lnTo>
                <a:lnTo>
                  <a:pt x="0" y="801790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2401900" y="992432"/>
            <a:ext cx="13484200" cy="1114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8000" b="1" dirty="0" smtClean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Unique Value Proposition</a:t>
            </a:r>
            <a:endParaRPr lang="en-US" sz="8000" b="1" dirty="0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1909579" y="3727292"/>
            <a:ext cx="14468842" cy="513986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3000" b="1" dirty="0">
                <a:solidFill>
                  <a:schemeClr val="bg1"/>
                </a:solidFill>
                <a:latin typeface="DM Sans" charset="0"/>
              </a:rPr>
              <a:t>Personalized Learning at Scale</a:t>
            </a:r>
            <a:r>
              <a:rPr lang="en-US" sz="3000" dirty="0">
                <a:solidFill>
                  <a:schemeClr val="bg1"/>
                </a:solidFill>
                <a:latin typeface="DM Sans" charset="0"/>
              </a:rPr>
              <a:t> – Adapts explanations and quizzes to each student’s level and pace</a:t>
            </a:r>
            <a:r>
              <a:rPr lang="en-US" sz="3000" dirty="0" smtClean="0">
                <a:solidFill>
                  <a:schemeClr val="bg1"/>
                </a:solidFill>
                <a:latin typeface="DM Sans" charset="0"/>
              </a:rPr>
              <a:t>.</a:t>
            </a:r>
          </a:p>
          <a:p>
            <a:endParaRPr lang="en-US" sz="3000" dirty="0">
              <a:solidFill>
                <a:schemeClr val="bg1"/>
              </a:solidFill>
              <a:latin typeface="DM Sans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sz="3000" b="1" dirty="0">
                <a:solidFill>
                  <a:schemeClr val="bg1"/>
                </a:solidFill>
                <a:latin typeface="DM Sans" charset="0"/>
              </a:rPr>
              <a:t>Instant Doubt Resolution</a:t>
            </a:r>
            <a:r>
              <a:rPr lang="en-US" sz="3000" dirty="0">
                <a:solidFill>
                  <a:schemeClr val="bg1"/>
                </a:solidFill>
                <a:latin typeface="DM Sans" charset="0"/>
              </a:rPr>
              <a:t> – Answers academic questions within seconds, anytime, anywhere</a:t>
            </a:r>
            <a:r>
              <a:rPr lang="en-US" sz="3000" dirty="0" smtClean="0">
                <a:solidFill>
                  <a:schemeClr val="bg1"/>
                </a:solidFill>
                <a:latin typeface="DM Sans" charset="0"/>
              </a:rPr>
              <a:t>.</a:t>
            </a:r>
          </a:p>
          <a:p>
            <a:endParaRPr lang="en-US" sz="3000" dirty="0">
              <a:solidFill>
                <a:schemeClr val="bg1"/>
              </a:solidFill>
              <a:latin typeface="DM Sans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sz="3000" b="1" dirty="0">
                <a:solidFill>
                  <a:schemeClr val="bg1"/>
                </a:solidFill>
                <a:latin typeface="DM Sans" charset="0"/>
              </a:rPr>
              <a:t>Accessible for All</a:t>
            </a:r>
            <a:r>
              <a:rPr lang="en-US" sz="3000" dirty="0">
                <a:solidFill>
                  <a:schemeClr val="bg1"/>
                </a:solidFill>
                <a:latin typeface="DM Sans" charset="0"/>
              </a:rPr>
              <a:t> – Optimized for low-bandwidth and basic devices, ensuring no student is left out</a:t>
            </a:r>
            <a:r>
              <a:rPr lang="en-US" sz="3000" dirty="0" smtClean="0">
                <a:solidFill>
                  <a:schemeClr val="bg1"/>
                </a:solidFill>
                <a:latin typeface="DM Sans" charset="0"/>
              </a:rPr>
              <a:t>.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3000" dirty="0" smtClean="0">
              <a:solidFill>
                <a:schemeClr val="bg1"/>
              </a:solidFill>
              <a:latin typeface="DM Sans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sz="3200" b="1" dirty="0">
                <a:solidFill>
                  <a:schemeClr val="bg1"/>
                </a:solidFill>
                <a:latin typeface="DM Sans" charset="0"/>
              </a:rPr>
              <a:t>Self-Assessment Driven</a:t>
            </a:r>
            <a:r>
              <a:rPr lang="en-US" sz="3200" dirty="0">
                <a:solidFill>
                  <a:schemeClr val="bg1"/>
                </a:solidFill>
                <a:latin typeface="DM Sans" charset="0"/>
              </a:rPr>
              <a:t> – Separate answer keys encourage independent learning and critical thinking.</a:t>
            </a:r>
            <a:endParaRPr lang="en-US" sz="3000" dirty="0">
              <a:solidFill>
                <a:schemeClr val="bg1"/>
              </a:solidFill>
              <a:latin typeface="DM Sans" charset="0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2819400" y="2160615"/>
            <a:ext cx="7391400" cy="82073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150"/>
              </a:lnSpc>
            </a:pPr>
            <a:r>
              <a:rPr lang="en-US" sz="3200" b="1" dirty="0">
                <a:solidFill>
                  <a:schemeClr val="bg1"/>
                </a:solidFill>
                <a:latin typeface="DM Sans" charset="0"/>
              </a:rPr>
              <a:t>“</a:t>
            </a:r>
            <a:r>
              <a:rPr lang="en-US" sz="3200" b="1" dirty="0" err="1">
                <a:solidFill>
                  <a:schemeClr val="bg1"/>
                </a:solidFill>
                <a:latin typeface="DM Sans" charset="0"/>
              </a:rPr>
              <a:t>InsightIQ</a:t>
            </a:r>
            <a:r>
              <a:rPr lang="en-US" sz="3200" b="1" dirty="0">
                <a:solidFill>
                  <a:schemeClr val="bg1"/>
                </a:solidFill>
                <a:latin typeface="DM Sans" charset="0"/>
              </a:rPr>
              <a:t> – Your 24/7 AI tutor that adapts to you.”</a:t>
            </a:r>
            <a:endParaRPr lang="en-US" sz="3000" b="1" dirty="0">
              <a:solidFill>
                <a:schemeClr val="bg1"/>
              </a:solidFill>
              <a:latin typeface="DM Sans" charset="0"/>
              <a:ea typeface="DM Sans Bold"/>
              <a:cs typeface="DM Sans Bold"/>
              <a:sym typeface="DM Sans Bol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0000">
                <a:alpha val="100000"/>
              </a:srgbClr>
            </a:gs>
            <a:gs pos="50000">
              <a:srgbClr val="5234A9">
                <a:alpha val="100000"/>
              </a:srgbClr>
            </a:gs>
            <a:gs pos="100000">
              <a:srgbClr val="400AD4">
                <a:alpha val="100000"/>
              </a:srgb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396658" y="3564186"/>
            <a:ext cx="6423519" cy="243656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9450"/>
              </a:lnSpc>
            </a:pPr>
            <a:r>
              <a:rPr lang="en-US" sz="7000" dirty="0" smtClean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SDG Alignment and Scope</a:t>
            </a:r>
            <a:endParaRPr lang="en-US" sz="7000" dirty="0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0439400" y="1570085"/>
            <a:ext cx="2792372" cy="41036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150"/>
              </a:lnSpc>
            </a:pPr>
            <a:r>
              <a:rPr lang="en-US" sz="3000" b="1" dirty="0" smtClean="0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SDG Alignment</a:t>
            </a:r>
            <a:endParaRPr lang="en-US" sz="3000" b="1" dirty="0">
              <a:solidFill>
                <a:srgbClr val="FFFFFF"/>
              </a:solidFill>
              <a:latin typeface="DM Sans Bold"/>
              <a:ea typeface="DM Sans Bold"/>
              <a:cs typeface="DM Sans Bold"/>
              <a:sym typeface="DM Sans Bold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0439400" y="2110996"/>
            <a:ext cx="7391400" cy="301621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DM Sans" charset="0"/>
              </a:rPr>
              <a:t>SDG 4 – Quality Education</a:t>
            </a:r>
            <a:endParaRPr lang="en-US" sz="2800" dirty="0">
              <a:solidFill>
                <a:schemeClr val="bg1"/>
              </a:solidFill>
              <a:latin typeface="DM Sans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DM Sans" charset="0"/>
              </a:rPr>
              <a:t>Ensures inclusive and equitable access to quality learning resources</a:t>
            </a:r>
            <a:r>
              <a:rPr lang="en-US" sz="2800" dirty="0" smtClean="0">
                <a:solidFill>
                  <a:schemeClr val="bg1"/>
                </a:solidFill>
                <a:latin typeface="DM Sans" charset="0"/>
              </a:rPr>
              <a:t>.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DM Sans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DM Sans" charset="0"/>
              </a:rPr>
              <a:t>Promotes lifelong learning through personalized and adaptive education tools</a:t>
            </a:r>
            <a:r>
              <a:rPr lang="en-US" sz="2800" dirty="0" smtClean="0">
                <a:solidFill>
                  <a:schemeClr val="bg1"/>
                </a:solidFill>
                <a:latin typeface="DM Sans" charset="0"/>
              </a:rPr>
              <a:t>.</a:t>
            </a:r>
            <a:endParaRPr lang="en-US" sz="2800" dirty="0">
              <a:solidFill>
                <a:schemeClr val="bg1"/>
              </a:solidFill>
              <a:latin typeface="DM Sans" charset="0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0439400" y="5791200"/>
            <a:ext cx="3151287" cy="419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150"/>
              </a:lnSpc>
            </a:pPr>
            <a:r>
              <a:rPr lang="en-US" sz="3000" b="1" dirty="0" smtClean="0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Scope</a:t>
            </a:r>
            <a:endParaRPr lang="en-US" sz="3000" b="1" dirty="0">
              <a:solidFill>
                <a:srgbClr val="FFFFFF"/>
              </a:solidFill>
              <a:latin typeface="DM Sans Bold"/>
              <a:ea typeface="DM Sans Bold"/>
              <a:cs typeface="DM Sans Bold"/>
              <a:sym typeface="DM Sans Bold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10439400" y="6374704"/>
            <a:ext cx="7391400" cy="301621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800" b="1" dirty="0">
                <a:solidFill>
                  <a:schemeClr val="bg1"/>
                </a:solidFill>
                <a:latin typeface="DM Sans" charset="0"/>
              </a:rPr>
              <a:t>Educational Reach:</a:t>
            </a:r>
            <a:r>
              <a:rPr lang="en-US" sz="2800" dirty="0">
                <a:solidFill>
                  <a:schemeClr val="bg1"/>
                </a:solidFill>
                <a:latin typeface="DM Sans" charset="0"/>
              </a:rPr>
              <a:t> From primary to higher education, adaptable for multiple subjects</a:t>
            </a:r>
            <a:r>
              <a:rPr lang="en-US" sz="2800" dirty="0" smtClean="0">
                <a:solidFill>
                  <a:schemeClr val="bg1"/>
                </a:solidFill>
                <a:latin typeface="DM Sans" charset="0"/>
              </a:rPr>
              <a:t>.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DM Sans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sz="2800" b="1" dirty="0" smtClean="0">
                <a:solidFill>
                  <a:schemeClr val="bg1"/>
                </a:solidFill>
                <a:latin typeface="DM Sans" charset="0"/>
              </a:rPr>
              <a:t>Scalability</a:t>
            </a:r>
            <a:r>
              <a:rPr lang="en-US" sz="2800" b="1" dirty="0">
                <a:solidFill>
                  <a:schemeClr val="bg1"/>
                </a:solidFill>
                <a:latin typeface="DM Sans" charset="0"/>
              </a:rPr>
              <a:t>:</a:t>
            </a:r>
            <a:r>
              <a:rPr lang="en-US" sz="2800" dirty="0">
                <a:solidFill>
                  <a:schemeClr val="bg1"/>
                </a:solidFill>
                <a:latin typeface="DM Sans" charset="0"/>
              </a:rPr>
              <a:t> Can be expanded to include voice support, multilingual explanations, and advanced analytics.</a:t>
            </a:r>
          </a:p>
        </p:txBody>
      </p:sp>
      <p:sp>
        <p:nvSpPr>
          <p:cNvPr id="13" name="AutoShape 13"/>
          <p:cNvSpPr/>
          <p:nvPr/>
        </p:nvSpPr>
        <p:spPr>
          <a:xfrm flipH="1">
            <a:off x="6934200" y="0"/>
            <a:ext cx="0" cy="10193162"/>
          </a:xfrm>
          <a:prstGeom prst="line">
            <a:avLst/>
          </a:prstGeom>
          <a:ln w="38100" cap="flat">
            <a:solidFill>
              <a:srgbClr val="9B6AFF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800" y="1570085"/>
            <a:ext cx="1693284" cy="150382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0" y="5770845"/>
            <a:ext cx="1693284" cy="172888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0000">
                <a:alpha val="100000"/>
              </a:srgbClr>
            </a:gs>
            <a:gs pos="50000">
              <a:srgbClr val="5234A9">
                <a:alpha val="100000"/>
              </a:srgbClr>
            </a:gs>
            <a:gs pos="100000">
              <a:srgbClr val="400AD4">
                <a:alpha val="100000"/>
              </a:srgb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/>
        </p:nvSpPr>
        <p:spPr>
          <a:xfrm>
            <a:off x="2587921" y="495300"/>
            <a:ext cx="12928476" cy="1247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450"/>
              </a:lnSpc>
            </a:pPr>
            <a:r>
              <a:rPr lang="en-US" sz="9000" dirty="0" smtClean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Result</a:t>
            </a:r>
            <a:endParaRPr lang="en-US" sz="9000" dirty="0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7216" y="2781300"/>
            <a:ext cx="13182600" cy="6705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0000">
                <a:alpha val="100000"/>
              </a:srgbClr>
            </a:gs>
            <a:gs pos="50000">
              <a:srgbClr val="5234A9">
                <a:alpha val="100000"/>
              </a:srgbClr>
            </a:gs>
            <a:gs pos="100000">
              <a:srgbClr val="400AD4">
                <a:alpha val="100000"/>
              </a:srgb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794352"/>
            <a:ext cx="7410450" cy="66008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7400" y="1794353"/>
            <a:ext cx="7772400" cy="644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0690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369</Words>
  <Application>Microsoft Office PowerPoint</Application>
  <PresentationFormat>Custom</PresentationFormat>
  <Paragraphs>73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DM Sans</vt:lpstr>
      <vt:lpstr>DM Sans Bold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Copy of Artificial Intelligence Seminar Slides</dc:title>
  <dc:creator>DEEPAK KUMAR YADAV</dc:creator>
  <cp:lastModifiedBy>DEEPAK KUMAR YADAV</cp:lastModifiedBy>
  <cp:revision>20</cp:revision>
  <dcterms:created xsi:type="dcterms:W3CDTF">2006-08-16T00:00:00Z</dcterms:created>
  <dcterms:modified xsi:type="dcterms:W3CDTF">2025-08-08T07:35:44Z</dcterms:modified>
  <dc:identifier>DAGvZ6_4pfY</dc:identifier>
</cp:coreProperties>
</file>