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419" r:id="rId2"/>
    <p:sldId id="512" r:id="rId3"/>
    <p:sldId id="500" r:id="rId4"/>
    <p:sldId id="501" r:id="rId5"/>
    <p:sldId id="532" r:id="rId6"/>
    <p:sldId id="502" r:id="rId7"/>
    <p:sldId id="503" r:id="rId8"/>
    <p:sldId id="505" r:id="rId9"/>
    <p:sldId id="529" r:id="rId10"/>
    <p:sldId id="528" r:id="rId11"/>
    <p:sldId id="530" r:id="rId12"/>
    <p:sldId id="531" r:id="rId13"/>
    <p:sldId id="470" r:id="rId14"/>
  </p:sldIdLst>
  <p:sldSz cx="9144000" cy="6858000" type="screen4x3"/>
  <p:notesSz cx="6818313" cy="9128125"/>
  <p:defaultTextStyle>
    <a:defPPr>
      <a:defRPr lang="en-US"/>
    </a:defPPr>
    <a:lvl1pPr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1pPr>
    <a:lvl2pPr marL="4572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2pPr>
    <a:lvl3pPr marL="9144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3pPr>
    <a:lvl4pPr marL="13716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4pPr>
    <a:lvl5pPr marL="18288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0033"/>
    <a:srgbClr val="000000"/>
    <a:srgbClr val="0099CC"/>
    <a:srgbClr val="FFCC66"/>
    <a:srgbClr val="FF9900"/>
    <a:srgbClr val="FF3300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424" autoAdjust="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48" y="212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5175" y="8715375"/>
            <a:ext cx="52800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&lt;Course name&gt; &lt;Lesson number&gt;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35E6A67C-5171-4676-ACF2-568C80EFCC45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84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6725" y="152400"/>
            <a:ext cx="5880100" cy="440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575" y="4765675"/>
            <a:ext cx="599598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Heading (Level 1) Arial 11pt Bold</a:t>
            </a:r>
          </a:p>
          <a:p>
            <a:pPr lvl="1"/>
            <a:r>
              <a:rPr lang="en-US" noProof="0"/>
              <a:t>Body Text (Level 2) Times New Roman 11pt</a:t>
            </a:r>
          </a:p>
          <a:p>
            <a:pPr lvl="2"/>
            <a:r>
              <a:rPr lang="en-US" noProof="0"/>
              <a:t>Bullet 1 (Level 3) Times New Roman 11pt</a:t>
            </a:r>
          </a:p>
          <a:p>
            <a:pPr lvl="3"/>
            <a:r>
              <a:rPr lang="en-US" noProof="0"/>
              <a:t>Bullet 2 (Level 4) Times New Roman 11pt</a:t>
            </a:r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r>
              <a:rPr lang="en-US" noProof="0"/>
              <a:t>Technical Note (Level 1) Arial 11pt Bold (CHANGE TO BLUE)</a:t>
            </a:r>
          </a:p>
          <a:p>
            <a:pPr lvl="0"/>
            <a:r>
              <a:rPr lang="en-US" noProof="0"/>
              <a:t>Class Management Note (Level 1) Arial 11pt Bold (CHANGE TO BLUE)</a:t>
            </a:r>
          </a:p>
          <a:p>
            <a:pPr lvl="1"/>
            <a:r>
              <a:rPr lang="en-US" noProof="0"/>
              <a:t>Body Text (Level 2) Times New Roman 11pt (CHANGE TO BLUE)</a:t>
            </a:r>
          </a:p>
          <a:p>
            <a:pPr lvl="2"/>
            <a:r>
              <a:rPr lang="en-US" noProof="0"/>
              <a:t>Bullet 1 (Level 3) Times New Roman 11pt (CHANGE TO BLUE)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712788" y="8593138"/>
            <a:ext cx="5270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Introduction to Oracle: SQL and PL/SQL  1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FB517E57-D154-464F-AB6B-48A81B16AB24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918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1143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439738" indent="-211138" algn="l" defTabSz="382588" rtl="0" eaLnBrk="0" fontAlgn="base" hangingPunct="0">
      <a:spcBef>
        <a:spcPct val="30000"/>
      </a:spcBef>
      <a:spcAft>
        <a:spcPct val="0"/>
      </a:spcAft>
      <a:buChar char="•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831850" indent="-212725" algn="l" defTabSz="382588" rtl="0" eaLnBrk="0" fontAlgn="base" hangingPunct="0">
      <a:spcBef>
        <a:spcPct val="30000"/>
      </a:spcBef>
      <a:spcAft>
        <a:spcPct val="0"/>
      </a:spcAft>
      <a:buChar char="–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60800" y="0"/>
            <a:ext cx="29591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-3175" y="0"/>
            <a:ext cx="29559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tabLst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4663" y="161925"/>
            <a:ext cx="5864225" cy="4397375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157163"/>
            <a:ext cx="5870575" cy="4402137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4765675"/>
            <a:ext cx="6110288" cy="3749675"/>
          </a:xfrm>
          <a:noFill/>
          <a:ln/>
        </p:spPr>
        <p:txBody>
          <a:bodyPr/>
          <a:lstStyle/>
          <a:p>
            <a:endParaRPr 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7538" y="6630988"/>
            <a:ext cx="5537200" cy="796925"/>
            <a:chOff x="389" y="4177"/>
            <a:chExt cx="3488" cy="502"/>
          </a:xfrm>
        </p:grpSpPr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389" y="4177"/>
              <a:ext cx="3488" cy="5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395" y="4194"/>
              <a:ext cx="344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l" defTabSz="86995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b="1" i="0">
                  <a:solidFill>
                    <a:srgbClr val="000000"/>
                  </a:solidFill>
                  <a:latin typeface="Courier New" pitchFamily="49" charset="0"/>
                </a:rPr>
                <a:t>SQL&gt; SELECT    employee.ename</a:t>
              </a:r>
              <a:br>
                <a:rPr lang="en-US" sz="1100" b="1" i="0">
                  <a:solidFill>
                    <a:srgbClr val="000000"/>
                  </a:solidFill>
                  <a:latin typeface="Courier New" pitchFamily="49" charset="0"/>
                </a:rPr>
              </a:br>
              <a:r>
                <a:rPr lang="en-US" sz="1100" b="1" i="0">
                  <a:solidFill>
                    <a:srgbClr val="000000"/>
                  </a:solidFill>
                  <a:latin typeface="Courier New" pitchFamily="49" charset="0"/>
                </a:rPr>
                <a:t>  2  FROM      emp employee</a:t>
              </a:r>
              <a:br>
                <a:rPr lang="en-US" sz="1100" b="1" i="0">
                  <a:solidFill>
                    <a:srgbClr val="000000"/>
                  </a:solidFill>
                  <a:latin typeface="Courier New" pitchFamily="49" charset="0"/>
                </a:rPr>
              </a:br>
              <a:r>
                <a:rPr lang="en-US" sz="1100" b="1" i="0">
                  <a:solidFill>
                    <a:srgbClr val="000000"/>
                  </a:solidFill>
                  <a:latin typeface="Courier New" pitchFamily="49" charset="0"/>
                </a:rPr>
                <a:t>  3  WHERE     employee.empno IN (SELECT manager.mgr</a:t>
              </a:r>
              <a:br>
                <a:rPr lang="en-US" sz="1100" b="1" i="0">
                  <a:solidFill>
                    <a:srgbClr val="000000"/>
                  </a:solidFill>
                  <a:latin typeface="Courier New" pitchFamily="49" charset="0"/>
                </a:rPr>
              </a:br>
              <a:r>
                <a:rPr lang="en-US" sz="1100" b="1" i="0">
                  <a:solidFill>
                    <a:srgbClr val="000000"/>
                  </a:solidFill>
                  <a:latin typeface="Courier New" pitchFamily="49" charset="0"/>
                </a:rPr>
                <a:t>  4	     		  FROM  emp manager);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17538" y="7508875"/>
            <a:ext cx="5537200" cy="1098550"/>
            <a:chOff x="389" y="4730"/>
            <a:chExt cx="3488" cy="692"/>
          </a:xfrm>
        </p:grpSpPr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389" y="4747"/>
              <a:ext cx="3488" cy="57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435" y="4730"/>
              <a:ext cx="1276" cy="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86995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i="0">
                  <a:solidFill>
                    <a:srgbClr val="000000"/>
                  </a:solidFill>
                  <a:latin typeface="Courier New" pitchFamily="49" charset="0"/>
                </a:rPr>
                <a:t>ENAME      </a:t>
              </a:r>
            </a:p>
            <a:p>
              <a:pPr algn="l" defTabSz="86995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i="0">
                  <a:solidFill>
                    <a:srgbClr val="000000"/>
                  </a:solidFill>
                  <a:latin typeface="Courier New" pitchFamily="49" charset="0"/>
                </a:rPr>
                <a:t>----------</a:t>
              </a:r>
            </a:p>
            <a:p>
              <a:pPr algn="l" defTabSz="86995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i="0">
                  <a:solidFill>
                    <a:srgbClr val="000000"/>
                  </a:solidFill>
                  <a:latin typeface="Courier New" pitchFamily="49" charset="0"/>
                </a:rPr>
                <a:t>KING      </a:t>
              </a:r>
            </a:p>
            <a:p>
              <a:pPr algn="l" defTabSz="86995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i="0">
                  <a:solidFill>
                    <a:srgbClr val="000000"/>
                  </a:solidFill>
                  <a:latin typeface="Courier New" pitchFamily="49" charset="0"/>
                </a:rPr>
                <a:t>... </a:t>
              </a:r>
            </a:p>
            <a:p>
              <a:pPr algn="l" defTabSz="86995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i="0">
                  <a:solidFill>
                    <a:srgbClr val="000000"/>
                  </a:solidFill>
                  <a:latin typeface="Courier New" pitchFamily="49" charset="0"/>
                </a:rPr>
                <a:t>6 rows selected.      </a:t>
              </a:r>
            </a:p>
            <a:p>
              <a:pPr algn="l" defTabSz="869950">
                <a:lnSpc>
                  <a:spcPct val="100000"/>
                </a:lnSpc>
                <a:spcBef>
                  <a:spcPct val="0"/>
                </a:spcBef>
              </a:pPr>
              <a:r>
                <a:rPr lang="en-US" sz="1100" i="0">
                  <a:solidFill>
                    <a:srgbClr val="000000"/>
                  </a:solidFill>
                  <a:latin typeface="Courier New" pitchFamily="49" charset="0"/>
                </a:rPr>
                <a:t>    </a:t>
              </a:r>
            </a:p>
          </p:txBody>
        </p:sp>
      </p:grp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4025" y="4762500"/>
            <a:ext cx="5981700" cy="3795713"/>
          </a:xfrm>
          <a:noFill/>
          <a:ln/>
        </p:spPr>
        <p:txBody>
          <a:bodyPr lIns="0" tIns="0" rIns="0" bIns="0"/>
          <a:lstStyle/>
          <a:p>
            <a:pPr defTabSz="468313">
              <a:tabLst>
                <a:tab pos="444500" algn="l"/>
              </a:tabLst>
            </a:pPr>
            <a:endParaRPr lang="en-US" dirty="0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9738" y="168275"/>
            <a:ext cx="5929312" cy="4446588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EXISTS operator</a:t>
            </a:r>
            <a:r>
              <a:rPr lang="en-US" dirty="0"/>
              <a:t> is used to test for the existence of any record in a </a:t>
            </a:r>
            <a:r>
              <a:rPr lang="en-US" dirty="0" err="1"/>
              <a:t>subquery</a:t>
            </a:r>
            <a:r>
              <a:rPr lang="en-US" dirty="0"/>
              <a:t>. The </a:t>
            </a:r>
            <a:r>
              <a:rPr lang="en-US" b="1" dirty="0"/>
              <a:t>EXISTS operator</a:t>
            </a:r>
            <a:r>
              <a:rPr lang="en-US" dirty="0"/>
              <a:t> returns true if the </a:t>
            </a:r>
            <a:r>
              <a:rPr lang="en-US" dirty="0" err="1"/>
              <a:t>subquery</a:t>
            </a:r>
            <a:r>
              <a:rPr lang="en-US" dirty="0"/>
              <a:t> returns one or more records.</a:t>
            </a:r>
          </a:p>
        </p:txBody>
      </p:sp>
    </p:spTree>
    <p:extLst>
      <p:ext uri="{BB962C8B-B14F-4D97-AF65-F5344CB8AC3E}">
        <p14:creationId xmlns:p14="http://schemas.microsoft.com/office/powerpoint/2010/main" val="536242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SQL NOT EXISTS Operator</a:t>
            </a:r>
            <a:r>
              <a:rPr lang="en-US" dirty="0"/>
              <a:t> will act quite opposite to </a:t>
            </a:r>
            <a:r>
              <a:rPr lang="en-US" b="1" dirty="0"/>
              <a:t>EXISTS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86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9900" y="152400"/>
            <a:ext cx="5873750" cy="44069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62388" y="8670925"/>
            <a:ext cx="2954337" cy="455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10" tIns="45555" rIns="91110" bIns="45555"/>
          <a:lstStyle/>
          <a:p>
            <a:fld id="{0C407F45-0339-4FDF-92C1-48833CA8D8BE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9E1EBF1-7C23-4048-A44E-855059E8AE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54AB1-19D3-4A17-B870-F9167AC37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9810C-8979-4CEC-96CD-E0D5E02B56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A8632-7304-4A16-9764-8BED3D3E81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284A096-A90C-42DE-8201-C22ACB1D99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6F95D-D1BF-4989-BFB8-18CC4B2BA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D84E620-21EC-41E1-9377-F5C9298EEA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49DEA-2E1C-4FF1-AB61-5AE86F21F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806F43-B017-4AA9-811C-22CDF613F5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790B897-255A-49BE-A496-951493819A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648DA-3415-4D65-937C-1C2C32B369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3B0FDF8-656D-4688-8D8A-F09712EA80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086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8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 Database Management System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05: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Advanced Subqueries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Using Correlated UPDATE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95463"/>
            <a:ext cx="8229600" cy="4148137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ALTER TABLE </a:t>
            </a:r>
            <a:r>
              <a:rPr lang="en-US" dirty="0" err="1"/>
              <a:t>emp</a:t>
            </a:r>
            <a:r>
              <a:rPr lang="en-US" dirty="0"/>
              <a:t> ADD(</a:t>
            </a:r>
            <a:r>
              <a:rPr lang="en-US" dirty="0" err="1"/>
              <a:t>department_name</a:t>
            </a:r>
            <a:r>
              <a:rPr lang="en-US" dirty="0"/>
              <a:t> VARCHAR2(25));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UPDATE </a:t>
            </a:r>
            <a:r>
              <a:rPr lang="en-US" dirty="0" err="1"/>
              <a:t>emp</a:t>
            </a:r>
            <a:r>
              <a:rPr lang="en-US" dirty="0"/>
              <a:t> e SET </a:t>
            </a:r>
            <a:r>
              <a:rPr lang="en-US" dirty="0" err="1"/>
              <a:t>department_name</a:t>
            </a:r>
            <a:r>
              <a:rPr lang="en-US" dirty="0"/>
              <a:t> =(SELECT </a:t>
            </a:r>
            <a:r>
              <a:rPr lang="en-US" dirty="0" err="1"/>
              <a:t>dname</a:t>
            </a:r>
            <a:r>
              <a:rPr lang="en-US" dirty="0"/>
              <a:t> FROM dept d WHERE </a:t>
            </a:r>
            <a:r>
              <a:rPr lang="en-US" dirty="0" err="1"/>
              <a:t>e.deptno</a:t>
            </a:r>
            <a:r>
              <a:rPr lang="en-US" dirty="0"/>
              <a:t> = </a:t>
            </a:r>
            <a:r>
              <a:rPr lang="en-US" dirty="0" err="1"/>
              <a:t>d.deptno</a:t>
            </a:r>
            <a:r>
              <a:rPr lang="en-US" dirty="0"/>
              <a:t>); 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A8632-7304-4A16-9764-8BED3D3E819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534400" cy="7588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Correlated DELETE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795463"/>
            <a:ext cx="7385050" cy="2016125"/>
          </a:xfrm>
        </p:spPr>
        <p:txBody>
          <a:bodyPr/>
          <a:lstStyle/>
          <a:p>
            <a:r>
              <a:rPr lang="en-US" dirty="0"/>
              <a:t> Use a correlated </a:t>
            </a:r>
            <a:r>
              <a:rPr lang="en-US" dirty="0" err="1"/>
              <a:t>subquery</a:t>
            </a:r>
            <a:r>
              <a:rPr lang="en-US" dirty="0"/>
              <a:t> to delete rows in one table based on</a:t>
            </a:r>
            <a:br>
              <a:rPr lang="en-US" dirty="0"/>
            </a:br>
            <a:r>
              <a:rPr lang="en-US" dirty="0"/>
              <a:t>rows from another table.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A8632-7304-4A16-9764-8BED3D3E819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581400"/>
            <a:ext cx="52197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8534400" cy="7588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Using Correlated DELETE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795463"/>
            <a:ext cx="7385050" cy="4148137"/>
          </a:xfrm>
        </p:spPr>
        <p:txBody>
          <a:bodyPr/>
          <a:lstStyle/>
          <a:p>
            <a:pPr>
              <a:buNone/>
            </a:pPr>
            <a:br>
              <a:rPr lang="en-US" dirty="0"/>
            </a:br>
            <a:r>
              <a:rPr lang="en-US" dirty="0"/>
              <a:t> DELETE FROM </a:t>
            </a:r>
            <a:r>
              <a:rPr lang="en-US" dirty="0" err="1"/>
              <a:t>emp</a:t>
            </a:r>
            <a:r>
              <a:rPr lang="en-US" dirty="0"/>
              <a:t> e where </a:t>
            </a:r>
            <a:r>
              <a:rPr lang="en-US" dirty="0" err="1"/>
              <a:t>dname</a:t>
            </a:r>
            <a:r>
              <a:rPr lang="en-US" dirty="0"/>
              <a:t> =(SELECT </a:t>
            </a:r>
            <a:r>
              <a:rPr lang="en-US" dirty="0" err="1"/>
              <a:t>dname</a:t>
            </a:r>
            <a:r>
              <a:rPr lang="en-US" dirty="0"/>
              <a:t> FROM dept d WHERE </a:t>
            </a:r>
            <a:r>
              <a:rPr lang="en-US" dirty="0" err="1"/>
              <a:t>e.deptno</a:t>
            </a:r>
            <a:r>
              <a:rPr lang="en-US" dirty="0"/>
              <a:t> = </a:t>
            </a:r>
            <a:r>
              <a:rPr lang="en-US" dirty="0" err="1"/>
              <a:t>d.deptno</a:t>
            </a:r>
            <a:r>
              <a:rPr lang="en-US" dirty="0"/>
              <a:t>); 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A8632-7304-4A16-9764-8BED3D3E819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FA578-6CA6-42C0-840A-1CC104BF0A30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algn="l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THANK 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Learning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A3A2-DD09-4C12-9A4D-77F31FE6E1F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60425" y="1795463"/>
            <a:ext cx="7385050" cy="3940175"/>
          </a:xfrm>
          <a:noFill/>
          <a:ln/>
        </p:spPr>
        <p:txBody>
          <a:bodyPr/>
          <a:lstStyle/>
          <a:p>
            <a:pPr>
              <a:buNone/>
            </a:pPr>
            <a:r>
              <a:rPr lang="en-US" dirty="0"/>
              <a:t>To know about:</a:t>
            </a:r>
          </a:p>
          <a:p>
            <a:pPr lvl="1">
              <a:buClr>
                <a:srgbClr val="FF0000"/>
              </a:buClr>
              <a:buSzPct val="105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Null Values in a Subquery</a:t>
            </a:r>
          </a:p>
          <a:p>
            <a:pPr lvl="1">
              <a:buClr>
                <a:srgbClr val="FF0000"/>
              </a:buClr>
              <a:buSzPct val="105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Using a Subquery in the FROM Clause</a:t>
            </a:r>
          </a:p>
          <a:p>
            <a:pPr lvl="1">
              <a:buClr>
                <a:srgbClr val="FF0000"/>
              </a:buClr>
              <a:buSzPct val="105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Correlated Subquery</a:t>
            </a:r>
            <a:r>
              <a:rPr lang="en-US" dirty="0"/>
              <a:t>	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FF0000"/>
              </a:buClr>
              <a:buSzPct val="105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blackWhite">
          <a:xfrm>
            <a:off x="927100" y="2168525"/>
            <a:ext cx="7489825" cy="1876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b="1" i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Null Values in a </a:t>
            </a:r>
            <a:r>
              <a:rPr lang="en-US" b="1" dirty="0" err="1">
                <a:solidFill>
                  <a:schemeClr val="tx1"/>
                </a:solidFill>
              </a:rPr>
              <a:t>Subquery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545013" y="3097213"/>
            <a:ext cx="3371850" cy="617537"/>
          </a:xfrm>
          <a:prstGeom prst="rect">
            <a:avLst/>
          </a:prstGeom>
          <a:gradFill rotWithShape="0">
            <a:gsLst>
              <a:gs pos="0">
                <a:srgbClr val="FF9966"/>
              </a:gs>
              <a:gs pos="100000">
                <a:srgbClr val="FF9966">
                  <a:gamma/>
                  <a:shade val="10000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blackWhite">
          <a:xfrm>
            <a:off x="971550" y="2174875"/>
            <a:ext cx="7180263" cy="19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b="1" i="0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sz="1800" b="1" i="0" dirty="0" err="1">
                <a:solidFill>
                  <a:srgbClr val="000000"/>
                </a:solidFill>
                <a:latin typeface="Courier New" pitchFamily="49" charset="0"/>
              </a:rPr>
              <a:t>employee.ename</a:t>
            </a:r>
            <a:endParaRPr lang="en-US" sz="1800" b="1" i="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b="1" i="0" dirty="0">
                <a:solidFill>
                  <a:srgbClr val="000000"/>
                </a:solidFill>
                <a:latin typeface="Courier New" pitchFamily="49" charset="0"/>
              </a:rPr>
              <a:t>  2  FROM 	</a:t>
            </a:r>
            <a:r>
              <a:rPr lang="en-US" sz="1800" b="1" i="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b="1" i="0" dirty="0">
                <a:solidFill>
                  <a:srgbClr val="000000"/>
                </a:solidFill>
                <a:latin typeface="Courier New" pitchFamily="49" charset="0"/>
              </a:rPr>
              <a:t> employee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b="1" i="0" dirty="0">
                <a:solidFill>
                  <a:srgbClr val="000000"/>
                </a:solidFill>
                <a:latin typeface="Courier New" pitchFamily="49" charset="0"/>
              </a:rPr>
              <a:t>  3  WHERE 	</a:t>
            </a:r>
            <a:r>
              <a:rPr lang="en-US" sz="1800" b="1" i="0" dirty="0" err="1">
                <a:solidFill>
                  <a:srgbClr val="000000"/>
                </a:solidFill>
                <a:latin typeface="Courier New" pitchFamily="49" charset="0"/>
              </a:rPr>
              <a:t>employee.empno</a:t>
            </a:r>
            <a:r>
              <a:rPr lang="en-US" sz="1800" b="1" i="0" dirty="0">
                <a:solidFill>
                  <a:srgbClr val="000000"/>
                </a:solidFill>
                <a:latin typeface="Courier New" pitchFamily="49" charset="0"/>
              </a:rPr>
              <a:t> NOT IN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b="1" i="0" dirty="0">
                <a:solidFill>
                  <a:srgbClr val="000000"/>
                </a:solidFill>
                <a:latin typeface="Courier New" pitchFamily="49" charset="0"/>
              </a:rPr>
              <a:t>  4				(SELECT manager.mgr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b="1" i="0" dirty="0">
                <a:solidFill>
                  <a:srgbClr val="000000"/>
                </a:solidFill>
                <a:latin typeface="Courier New" pitchFamily="49" charset="0"/>
              </a:rPr>
              <a:t>  5				 FROM   </a:t>
            </a:r>
            <a:r>
              <a:rPr lang="en-US" sz="1800" b="1" i="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lang="en-US" sz="1800" b="1" i="0" dirty="0">
                <a:solidFill>
                  <a:srgbClr val="000000"/>
                </a:solidFill>
                <a:latin typeface="Courier New" pitchFamily="49" charset="0"/>
              </a:rPr>
              <a:t> manager);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b="1" i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no rows selected.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A8632-7304-4A16-9764-8BED3D3E819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blackWhite">
          <a:xfrm>
            <a:off x="935038" y="1689100"/>
            <a:ext cx="7491412" cy="19748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b="1" i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b="1" i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752850" y="2049463"/>
            <a:ext cx="4591050" cy="884237"/>
          </a:xfrm>
          <a:prstGeom prst="rect">
            <a:avLst/>
          </a:prstGeom>
          <a:gradFill rotWithShape="0">
            <a:gsLst>
              <a:gs pos="0">
                <a:srgbClr val="FF9966"/>
              </a:gs>
              <a:gs pos="100000">
                <a:srgbClr val="FF9966">
                  <a:gamma/>
                  <a:shade val="10000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382000" cy="881063"/>
          </a:xfrm>
          <a:noFill/>
          <a:ln/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Using a </a:t>
            </a:r>
            <a:r>
              <a:rPr lang="en-US" b="1" dirty="0" err="1">
                <a:solidFill>
                  <a:schemeClr val="tx1"/>
                </a:solidFill>
              </a:rPr>
              <a:t>Subquery</a:t>
            </a:r>
            <a:r>
              <a:rPr lang="en-US" b="1" dirty="0">
                <a:solidFill>
                  <a:schemeClr val="tx1"/>
                </a:solidFill>
              </a:rPr>
              <a:t> in the FROM Clause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blackWhite">
          <a:xfrm>
            <a:off x="935038" y="3875088"/>
            <a:ext cx="7491412" cy="2055812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b="1" i="0">
                <a:solidFill>
                  <a:srgbClr val="000000"/>
                </a:solidFill>
                <a:latin typeface="Courier New" pitchFamily="49" charset="0"/>
              </a:rPr>
              <a:t>ENAME            SAL    DEPTNO     SALAVG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b="1" i="0">
                <a:solidFill>
                  <a:srgbClr val="000000"/>
                </a:solidFill>
                <a:latin typeface="Courier New" pitchFamily="49" charset="0"/>
              </a:rPr>
              <a:t>---------- --------- --------- 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b="1" i="0">
                <a:solidFill>
                  <a:srgbClr val="000000"/>
                </a:solidFill>
                <a:latin typeface="Courier New" pitchFamily="49" charset="0"/>
              </a:rPr>
              <a:t>KING            5000        10  2916.6667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b="1" i="0">
                <a:solidFill>
                  <a:srgbClr val="000000"/>
                </a:solidFill>
                <a:latin typeface="Courier New" pitchFamily="49" charset="0"/>
              </a:rPr>
              <a:t>JONES           2975        20       2175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b="1" i="0">
                <a:solidFill>
                  <a:srgbClr val="000000"/>
                </a:solidFill>
                <a:latin typeface="Courier New" pitchFamily="49" charset="0"/>
              </a:rPr>
              <a:t>SCOTT           3000        20       2175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b="1" i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b="1" i="0">
                <a:solidFill>
                  <a:srgbClr val="000000"/>
                </a:solidFill>
                <a:latin typeface="Courier New" pitchFamily="49" charset="0"/>
              </a:rPr>
              <a:t>6 rows selected.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blackWhite">
          <a:xfrm>
            <a:off x="922338" y="1851025"/>
            <a:ext cx="7180262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b="1" i="0">
                <a:solidFill>
                  <a:srgbClr val="000000"/>
                </a:solidFill>
                <a:latin typeface="Courier New" pitchFamily="49" charset="0"/>
              </a:rPr>
              <a:t>SQL&gt; SELECT  a.ename, a.sal, a.deptno, b.salavg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b="1" i="0">
                <a:solidFill>
                  <a:srgbClr val="000000"/>
                </a:solidFill>
                <a:latin typeface="Courier New" pitchFamily="49" charset="0"/>
              </a:rPr>
              <a:t>  2  FROM    emp a, (SELECT   deptno, avg(sal) salavg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b="1" i="0">
                <a:solidFill>
                  <a:srgbClr val="000000"/>
                </a:solidFill>
                <a:latin typeface="Courier New" pitchFamily="49" charset="0"/>
              </a:rPr>
              <a:t>  3                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b="1" i="0">
                <a:solidFill>
                  <a:srgbClr val="000000"/>
                </a:solidFill>
                <a:latin typeface="Courier New" pitchFamily="49" charset="0"/>
              </a:rPr>
              <a:t>  4                  GROUP BY deptno) 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b="1" i="0">
                <a:solidFill>
                  <a:srgbClr val="000000"/>
                </a:solidFill>
                <a:latin typeface="Courier New" pitchFamily="49" charset="0"/>
              </a:rPr>
              <a:t>  5  WHERE   a.deptno = b.deptno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b="1" i="0">
                <a:solidFill>
                  <a:srgbClr val="000000"/>
                </a:solidFill>
                <a:latin typeface="Courier New" pitchFamily="49" charset="0"/>
              </a:rPr>
              <a:t>  6  AND     a.sal &gt; b.salavg;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A8632-7304-4A16-9764-8BED3D3E819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Correlated </a:t>
            </a:r>
            <a:r>
              <a:rPr lang="en-US" b="1" dirty="0" err="1">
                <a:solidFill>
                  <a:schemeClr val="tx1"/>
                </a:solidFill>
              </a:rPr>
              <a:t>Subquery</a:t>
            </a:r>
            <a:r>
              <a:rPr lang="en-US" dirty="0"/>
              <a:t>	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385050" cy="434657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subquery</a:t>
            </a:r>
            <a:r>
              <a:rPr lang="en-US" dirty="0"/>
              <a:t> references a column from a table in the parent query.</a:t>
            </a:r>
          </a:p>
          <a:p>
            <a:pPr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A8632-7304-4A16-9764-8BED3D3E819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747963"/>
            <a:ext cx="5657850" cy="334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Correlated </a:t>
            </a:r>
            <a:r>
              <a:rPr lang="en-US" b="1" dirty="0" err="1">
                <a:solidFill>
                  <a:schemeClr val="tx1"/>
                </a:solidFill>
              </a:rPr>
              <a:t>Subquery</a:t>
            </a:r>
            <a:r>
              <a:rPr lang="en-US" dirty="0"/>
              <a:t>	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385050" cy="4346575"/>
          </a:xfrm>
        </p:spPr>
        <p:txBody>
          <a:bodyPr/>
          <a:lstStyle/>
          <a:p>
            <a:r>
              <a:rPr lang="en-US" dirty="0"/>
              <a:t>The outer Query is executed first and then the inner query is executed.</a:t>
            </a:r>
          </a:p>
          <a:p>
            <a:r>
              <a:rPr lang="en-US" dirty="0"/>
              <a:t>Find the employee list who earn more than the  </a:t>
            </a:r>
            <a:r>
              <a:rPr lang="en-US" dirty="0" err="1"/>
              <a:t>avg</a:t>
            </a:r>
            <a:r>
              <a:rPr lang="en-US" dirty="0"/>
              <a:t> salary of their own department</a:t>
            </a:r>
          </a:p>
          <a:p>
            <a:r>
              <a:rPr lang="en-US" dirty="0"/>
              <a:t>Example:</a:t>
            </a:r>
          </a:p>
          <a:p>
            <a:pPr>
              <a:buNone/>
            </a:pPr>
            <a:r>
              <a:rPr lang="en-US" b="1" i="1" dirty="0"/>
              <a:t>Select * from </a:t>
            </a:r>
            <a:r>
              <a:rPr lang="en-US" b="1" i="1" dirty="0" err="1"/>
              <a:t>emp</a:t>
            </a:r>
            <a:r>
              <a:rPr lang="en-US" b="1" i="1" dirty="0"/>
              <a:t> x</a:t>
            </a:r>
          </a:p>
          <a:p>
            <a:pPr>
              <a:buNone/>
            </a:pPr>
            <a:r>
              <a:rPr lang="en-US" b="1" i="1" dirty="0"/>
              <a:t>Where </a:t>
            </a:r>
            <a:r>
              <a:rPr lang="en-US" b="1" i="1" dirty="0" err="1"/>
              <a:t>sal</a:t>
            </a:r>
            <a:r>
              <a:rPr lang="en-US" b="1" i="1" dirty="0"/>
              <a:t> &gt; (Select </a:t>
            </a:r>
            <a:r>
              <a:rPr lang="en-US" b="1" i="1" dirty="0" err="1"/>
              <a:t>avg</a:t>
            </a:r>
            <a:r>
              <a:rPr lang="en-US" b="1" i="1" dirty="0"/>
              <a:t>(</a:t>
            </a:r>
            <a:r>
              <a:rPr lang="en-US" b="1" i="1" dirty="0" err="1"/>
              <a:t>sal</a:t>
            </a:r>
            <a:r>
              <a:rPr lang="en-US" b="1" i="1" dirty="0"/>
              <a:t>) from </a:t>
            </a:r>
            <a:r>
              <a:rPr lang="en-US" b="1" i="1" dirty="0" err="1"/>
              <a:t>emp</a:t>
            </a:r>
            <a:r>
              <a:rPr lang="en-US" b="1" i="1" dirty="0"/>
              <a:t> where </a:t>
            </a:r>
            <a:r>
              <a:rPr lang="en-US" b="1" i="1" dirty="0" err="1"/>
              <a:t>x.deptno</a:t>
            </a:r>
            <a:r>
              <a:rPr lang="en-US" b="1" i="1" dirty="0"/>
              <a:t>=</a:t>
            </a:r>
            <a:r>
              <a:rPr lang="en-US" b="1" i="1" dirty="0" err="1"/>
              <a:t>deptno</a:t>
            </a:r>
            <a:r>
              <a:rPr lang="en-US" b="1" i="1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A8632-7304-4A16-9764-8BED3D3E819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Exists operator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Find the list of employees who has subordinates.</a:t>
            </a:r>
          </a:p>
          <a:p>
            <a:pPr>
              <a:buNone/>
            </a:pPr>
            <a:r>
              <a:rPr lang="en-US" b="1" i="1" dirty="0"/>
              <a:t>Select * from </a:t>
            </a:r>
            <a:r>
              <a:rPr lang="en-US" b="1" i="1" dirty="0" err="1"/>
              <a:t>emp</a:t>
            </a:r>
            <a:r>
              <a:rPr lang="en-US" b="1" i="1" dirty="0"/>
              <a:t> e</a:t>
            </a:r>
          </a:p>
          <a:p>
            <a:pPr>
              <a:buNone/>
            </a:pPr>
            <a:r>
              <a:rPr lang="en-US" b="1" i="1" dirty="0"/>
              <a:t>Where exists(select 1 from </a:t>
            </a:r>
            <a:r>
              <a:rPr lang="en-US" b="1" i="1" dirty="0" err="1"/>
              <a:t>emp</a:t>
            </a:r>
            <a:endParaRPr lang="en-US" b="1" i="1" dirty="0"/>
          </a:p>
          <a:p>
            <a:pPr>
              <a:buNone/>
            </a:pPr>
            <a:r>
              <a:rPr lang="en-US" b="1" i="1" dirty="0"/>
              <a:t>Where mgr=</a:t>
            </a:r>
            <a:r>
              <a:rPr lang="en-US" b="1" i="1" dirty="0" err="1"/>
              <a:t>e.empno</a:t>
            </a:r>
            <a:r>
              <a:rPr lang="en-US" b="1" i="1" dirty="0"/>
              <a:t>);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Alternative</a:t>
            </a:r>
          </a:p>
          <a:p>
            <a:pPr>
              <a:buNone/>
            </a:pPr>
            <a:r>
              <a:rPr lang="en-US" b="1" i="1" dirty="0"/>
              <a:t>Select * from </a:t>
            </a:r>
            <a:r>
              <a:rPr lang="en-US" b="1" i="1" dirty="0" err="1"/>
              <a:t>emp</a:t>
            </a:r>
            <a:endParaRPr lang="en-US" b="1" i="1" dirty="0"/>
          </a:p>
          <a:p>
            <a:pPr>
              <a:buNone/>
            </a:pPr>
            <a:r>
              <a:rPr lang="en-US" b="1" i="1" dirty="0"/>
              <a:t>Where </a:t>
            </a:r>
            <a:r>
              <a:rPr lang="en-US" b="1" i="1" dirty="0" err="1"/>
              <a:t>empno</a:t>
            </a:r>
            <a:r>
              <a:rPr lang="en-US" b="1" i="1" dirty="0"/>
              <a:t> in (select mgr from </a:t>
            </a:r>
            <a:r>
              <a:rPr lang="en-US" b="1" i="1" dirty="0" err="1"/>
              <a:t>emp</a:t>
            </a:r>
            <a:r>
              <a:rPr lang="en-US" b="1" i="1" dirty="0"/>
              <a:t> where mgr is not null);</a:t>
            </a:r>
          </a:p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A8632-7304-4A16-9764-8BED3D3E819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Not Exists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Find the list of employees who has manager</a:t>
            </a:r>
          </a:p>
          <a:p>
            <a:pPr>
              <a:buNone/>
            </a:pPr>
            <a:r>
              <a:rPr lang="en-US" b="1" i="1" dirty="0"/>
              <a:t>Select * from </a:t>
            </a:r>
            <a:r>
              <a:rPr lang="en-US" b="1" i="1" dirty="0" err="1"/>
              <a:t>emp</a:t>
            </a:r>
            <a:r>
              <a:rPr lang="en-US" b="1" i="1" dirty="0"/>
              <a:t> e</a:t>
            </a:r>
          </a:p>
          <a:p>
            <a:pPr>
              <a:buNone/>
            </a:pPr>
            <a:r>
              <a:rPr lang="en-US" b="1" i="1" dirty="0"/>
              <a:t>Where not exists(select 1 from </a:t>
            </a:r>
            <a:r>
              <a:rPr lang="en-US" b="1" i="1" dirty="0" err="1"/>
              <a:t>emp</a:t>
            </a:r>
            <a:endParaRPr lang="en-US" b="1" i="1" dirty="0"/>
          </a:p>
          <a:p>
            <a:pPr>
              <a:buNone/>
            </a:pPr>
            <a:r>
              <a:rPr lang="en-US" b="1" i="1" dirty="0"/>
              <a:t>Where mgr=</a:t>
            </a:r>
            <a:r>
              <a:rPr lang="en-US" b="1" i="1" dirty="0" err="1"/>
              <a:t>e.empno</a:t>
            </a:r>
            <a:r>
              <a:rPr lang="en-US" b="1" i="1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Alternative</a:t>
            </a:r>
          </a:p>
          <a:p>
            <a:pPr>
              <a:buNone/>
            </a:pPr>
            <a:r>
              <a:rPr lang="en-US" b="1" i="1" dirty="0"/>
              <a:t>Select * from </a:t>
            </a:r>
            <a:r>
              <a:rPr lang="en-US" b="1" i="1" dirty="0" err="1"/>
              <a:t>emp</a:t>
            </a:r>
            <a:endParaRPr lang="en-US" b="1" i="1" dirty="0"/>
          </a:p>
          <a:p>
            <a:pPr>
              <a:buNone/>
            </a:pPr>
            <a:r>
              <a:rPr lang="en-US" b="1" i="1" dirty="0"/>
              <a:t>Where </a:t>
            </a:r>
            <a:r>
              <a:rPr lang="en-US" b="1" i="1" dirty="0" err="1"/>
              <a:t>empno</a:t>
            </a:r>
            <a:r>
              <a:rPr lang="en-US" b="1" i="1" dirty="0"/>
              <a:t> not in (select mgr from </a:t>
            </a:r>
            <a:r>
              <a:rPr lang="en-US" b="1" i="1" dirty="0" err="1"/>
              <a:t>emp</a:t>
            </a:r>
            <a:r>
              <a:rPr lang="en-US" b="1" i="1" dirty="0"/>
              <a:t> where mgr is not null)</a:t>
            </a:r>
          </a:p>
          <a:p>
            <a:pPr>
              <a:buNone/>
            </a:pPr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A8632-7304-4A16-9764-8BED3D3E819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534400" cy="7588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Correlated UPDATE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/>
            </a:b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795463"/>
            <a:ext cx="7385050" cy="2016125"/>
          </a:xfrm>
        </p:spPr>
        <p:txBody>
          <a:bodyPr/>
          <a:lstStyle/>
          <a:p>
            <a:r>
              <a:rPr lang="en-US" dirty="0"/>
              <a:t> Use a correlated </a:t>
            </a:r>
            <a:r>
              <a:rPr lang="en-US" dirty="0" err="1"/>
              <a:t>subquery</a:t>
            </a:r>
            <a:r>
              <a:rPr lang="en-US" dirty="0"/>
              <a:t> to update rows in one table based on rows from another table.</a:t>
            </a:r>
          </a:p>
          <a:p>
            <a:pPr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7A8632-7304-4A16-9764-8BED3D3E819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943224"/>
            <a:ext cx="53625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4860</TotalTime>
  <Words>584</Words>
  <Application>Microsoft Office PowerPoint</Application>
  <PresentationFormat>On-screen Show (4:3)</PresentationFormat>
  <Paragraphs>93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Courier New</vt:lpstr>
      <vt:lpstr>Georgia</vt:lpstr>
      <vt:lpstr>Times New Roman</vt:lpstr>
      <vt:lpstr>Wingdings</vt:lpstr>
      <vt:lpstr>Wingdings 2</vt:lpstr>
      <vt:lpstr>Civic</vt:lpstr>
      <vt:lpstr>Advance Database Management System Lecture 05: Advanced Subqueries </vt:lpstr>
      <vt:lpstr>Learning Objectives</vt:lpstr>
      <vt:lpstr>Null Values in a Subquery</vt:lpstr>
      <vt:lpstr>Using a Subquery in the FROM Clause</vt:lpstr>
      <vt:lpstr>Correlated Subquery </vt:lpstr>
      <vt:lpstr>Correlated Subquery </vt:lpstr>
      <vt:lpstr>Exists operator</vt:lpstr>
      <vt:lpstr>Not Exists</vt:lpstr>
      <vt:lpstr>Correlated UPDATE  </vt:lpstr>
      <vt:lpstr>Using Correlated UPDATE</vt:lpstr>
      <vt:lpstr>Correlated DELETE  </vt:lpstr>
      <vt:lpstr>Using Correlated DELETE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subject>Advance Database Management System</dc:subject>
  <dc:creator>Juena Ahmed Noshin</dc:creator>
  <cp:lastModifiedBy>Juena Ahmed Noshin</cp:lastModifiedBy>
  <cp:revision>395</cp:revision>
  <cp:lastPrinted>1998-06-30T18:28:36Z</cp:lastPrinted>
  <dcterms:created xsi:type="dcterms:W3CDTF">1995-06-17T23:31:02Z</dcterms:created>
  <dcterms:modified xsi:type="dcterms:W3CDTF">2021-04-13T01:34:41Z</dcterms:modified>
</cp:coreProperties>
</file>