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ublic Sans Bold" charset="1" panose="00000000000000000000"/>
      <p:regular r:id="rId19"/>
    </p:embeddedFont>
    <p:embeddedFont>
      <p:font typeface="Playfair Display" charset="1" panose="00000500000000000000"/>
      <p:regular r:id="rId20"/>
    </p:embeddedFont>
    <p:embeddedFont>
      <p:font typeface="Public Sans" charset="1" panose="00000000000000000000"/>
      <p:regular r:id="rId21"/>
    </p:embeddedFont>
    <p:embeddedFont>
      <p:font typeface="Playfair Display Italics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embeddings/oleObject1.bin" Type="http://schemas.openxmlformats.org/officeDocument/2006/relationships/oleObjec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embeddings/oleObject2.bin" Type="http://schemas.openxmlformats.org/officeDocument/2006/relationships/oleObjec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888175" y="8558584"/>
            <a:ext cx="698615" cy="785441"/>
          </a:xfrm>
          <a:custGeom>
            <a:avLst/>
            <a:gdLst/>
            <a:ahLst/>
            <a:cxnLst/>
            <a:rect r="r" b="b" t="t" l="l"/>
            <a:pathLst>
              <a:path h="785441" w="698615">
                <a:moveTo>
                  <a:pt x="0" y="0"/>
                </a:moveTo>
                <a:lnTo>
                  <a:pt x="698615" y="0"/>
                </a:lnTo>
                <a:lnTo>
                  <a:pt x="698615" y="785441"/>
                </a:lnTo>
                <a:lnTo>
                  <a:pt x="0" y="785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82" y="4728792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WE PUT THE EASY IN 3D, SO YOU CAN FOCUS ON CREATING, NOT CALIBRATING.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3D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407" y="8041005"/>
            <a:ext cx="14815518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Nathan Pugh, Founder &amp; CEO</a:t>
            </a:r>
            <a:r>
              <a:rPr lang="en-US" sz="23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 - 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I founded Easy 3D because I saw too many creators, students, hobbyists, entrepreneurs get discouraged by how complicated and expensive 3D printing could be.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90680" y="8630746"/>
            <a:ext cx="1682491" cy="71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</a:t>
            </a:r>
          </a:p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PRODUCT OVERVIEW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888175" y="8558584"/>
            <a:ext cx="698615" cy="785441"/>
          </a:xfrm>
          <a:custGeom>
            <a:avLst/>
            <a:gdLst/>
            <a:ahLst/>
            <a:cxnLst/>
            <a:rect r="r" b="b" t="t" l="l"/>
            <a:pathLst>
              <a:path h="785441" w="698615">
                <a:moveTo>
                  <a:pt x="0" y="0"/>
                </a:moveTo>
                <a:lnTo>
                  <a:pt x="698615" y="0"/>
                </a:lnTo>
                <a:lnTo>
                  <a:pt x="698615" y="785441"/>
                </a:lnTo>
                <a:lnTo>
                  <a:pt x="0" y="785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990680" y="8630746"/>
            <a:ext cx="1682491" cy="71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</a:t>
            </a:r>
          </a:p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8220" y="2229802"/>
            <a:ext cx="16199251" cy="626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Some of our per print items are:</a:t>
            </a:r>
          </a:p>
          <a:p>
            <a:pPr algn="l">
              <a:lnSpc>
                <a:spcPts val="4199"/>
              </a:lnSpc>
            </a:pP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Keychain Charm - Custom keychain charms with a 2D version of the Easy 3D logo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Cable Holders - Keeps wires tidy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Phone Stands - Holds your phone upright on a desk or any flat surface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Bag Clips - Snap on clips for food bags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Bookmarks - Custom bookmarks with a 2D version of the Easy 3D logo left in void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Coasters - Flat surface with the Easy 3D logo embedded on its underside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Mini Planters - Tiny plant holders for succulents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Tool Holders - For organizing small tools or pens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Dice - Basic 6 sided die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Whistles - Simple mechanical objects that make sound when blown into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INVESTMENT OPPURTUNITY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7641829" y="4749723"/>
            <a:ext cx="3086100" cy="3594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Hope to have achieved:</a:t>
            </a:r>
          </a:p>
          <a:p>
            <a:pPr algn="l" marL="388628" indent="-194314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50+</a:t>
            </a: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 subscribers</a:t>
            </a:r>
          </a:p>
          <a:p>
            <a:pPr algn="l" marL="388628" indent="-194314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$500 raised from early customers</a:t>
            </a:r>
          </a:p>
          <a:p>
            <a:pPr algn="l" marL="388628" indent="-194314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Built custom design intake process</a:t>
            </a:r>
          </a:p>
          <a:p>
            <a:pPr algn="l">
              <a:lnSpc>
                <a:spcPts val="2880"/>
              </a:lnSpc>
            </a:pP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We are requesting $5,000–$15,000</a:t>
            </a:r>
          </a:p>
          <a:p>
            <a:pPr algn="l">
              <a:lnSpc>
                <a:spcPts val="288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620000" y="3216198"/>
            <a:ext cx="421217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i="true">
                <a:solidFill>
                  <a:srgbClr val="2E2E2E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Traction &amp; Growth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20000" y="3797223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December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749723"/>
            <a:ext cx="3086100" cy="323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8" indent="-194314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Identified</a:t>
            </a:r>
            <a:r>
              <a:rPr lang="en-US" sz="1800" u="none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 market need for accessible 3D printing</a:t>
            </a:r>
          </a:p>
          <a:p>
            <a:pPr algn="l" marL="388628" indent="-194314" lvl="1">
              <a:lnSpc>
                <a:spcPts val="2880"/>
              </a:lnSpc>
              <a:buFont typeface="Arial"/>
              <a:buChar char="•"/>
            </a:pPr>
            <a:r>
              <a:rPr lang="en-US" sz="1800" u="none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Devel</a:t>
            </a:r>
            <a:r>
              <a:rPr lang="en-US" sz="1800" u="none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oped concept and early branding</a:t>
            </a:r>
          </a:p>
          <a:p>
            <a:pPr algn="l">
              <a:lnSpc>
                <a:spcPts val="2880"/>
              </a:lnSpc>
            </a:pPr>
          </a:p>
          <a:p>
            <a:pPr algn="l">
              <a:lnSpc>
                <a:spcPts val="2880"/>
              </a:lnSpc>
            </a:pPr>
          </a:p>
          <a:p>
            <a:pPr algn="l">
              <a:lnSpc>
                <a:spcPts val="2880"/>
              </a:lnSpc>
            </a:pPr>
            <a:r>
              <a:rPr lang="en-US" sz="1800" u="none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We are requesting $500–$1,500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66800" y="3216198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i="true">
                <a:solidFill>
                  <a:srgbClr val="2E2E2E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Idea &amp; Planning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6800" y="3797223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May 2025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65229" y="4749723"/>
            <a:ext cx="3086100" cy="323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8" indent="-194314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Website live</a:t>
            </a:r>
          </a:p>
          <a:p>
            <a:pPr algn="l" marL="388628" indent="-194314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First</a:t>
            </a: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 featured products added</a:t>
            </a:r>
          </a:p>
          <a:p>
            <a:pPr algn="l" marL="388628" indent="-194314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Initial marketing to early adopters</a:t>
            </a:r>
          </a:p>
          <a:p>
            <a:pPr algn="l">
              <a:lnSpc>
                <a:spcPts val="2880"/>
              </a:lnSpc>
            </a:pPr>
          </a:p>
          <a:p>
            <a:pPr algn="l">
              <a:lnSpc>
                <a:spcPts val="2880"/>
              </a:lnSpc>
            </a:pPr>
          </a:p>
          <a:p>
            <a:pPr algn="l">
              <a:lnSpc>
                <a:spcPts val="2880"/>
              </a:lnSpc>
            </a:pPr>
            <a:r>
              <a:rPr lang="en-US" sz="1800" u="none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We are requesting $2,000–$5,000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43400" y="3216198"/>
            <a:ext cx="308610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i="true">
                <a:solidFill>
                  <a:srgbClr val="2E2E2E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Company Launch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43400" y="3797223"/>
            <a:ext cx="2946382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October 2025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18429" y="4749723"/>
            <a:ext cx="3086100" cy="323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8" indent="-194314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Launched custom design service</a:t>
            </a:r>
          </a:p>
          <a:p>
            <a:pPr algn="l" marL="388628" indent="-194314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Added 5+ new featured items</a:t>
            </a:r>
          </a:p>
          <a:p>
            <a:pPr algn="l" marL="388628" indent="-194314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B</a:t>
            </a: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egan prototyping education kits</a:t>
            </a:r>
          </a:p>
          <a:p>
            <a:pPr algn="l">
              <a:lnSpc>
                <a:spcPts val="2880"/>
              </a:lnSpc>
            </a:pP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We are requesting $15,000–$40,000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96600" y="3216198"/>
            <a:ext cx="327660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i="true">
                <a:solidFill>
                  <a:srgbClr val="2E2E2E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Product Expansion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96600" y="3797223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2026 - 2030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195029" y="4749723"/>
            <a:ext cx="3086100" cy="3594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8" indent="-194314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Preparing subscription model</a:t>
            </a:r>
          </a:p>
          <a:p>
            <a:pPr algn="l" marL="388628" indent="-194314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Targ</a:t>
            </a: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eting school contracts</a:t>
            </a:r>
          </a:p>
          <a:p>
            <a:pPr algn="l" marL="388628" indent="-194314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Enhancing fulfillment workflow</a:t>
            </a:r>
          </a:p>
          <a:p>
            <a:pPr algn="l">
              <a:lnSpc>
                <a:spcPts val="2880"/>
              </a:lnSpc>
            </a:pP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We are requesting  $50,000–$150,000+</a:t>
            </a:r>
          </a:p>
          <a:p>
            <a:pPr algn="l">
              <a:lnSpc>
                <a:spcPts val="288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173200" y="3216198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i="true">
                <a:solidFill>
                  <a:srgbClr val="2E2E2E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Scaling Up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173200" y="3797223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2030+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4343400" y="2756663"/>
            <a:ext cx="138677" cy="13867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28700" y="2756663"/>
            <a:ext cx="138677" cy="13867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620000" y="2756663"/>
            <a:ext cx="138677" cy="13867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896600" y="2756663"/>
            <a:ext cx="138677" cy="138677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173200" y="2756663"/>
            <a:ext cx="138677" cy="13867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sp>
        <p:nvSpPr>
          <p:cNvPr name="AutoShape 34" id="34"/>
          <p:cNvSpPr/>
          <p:nvPr/>
        </p:nvSpPr>
        <p:spPr>
          <a:xfrm>
            <a:off x="1127760" y="2821239"/>
            <a:ext cx="17396401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16888175" y="8558584"/>
            <a:ext cx="698615" cy="785441"/>
          </a:xfrm>
          <a:custGeom>
            <a:avLst/>
            <a:gdLst/>
            <a:ahLst/>
            <a:cxnLst/>
            <a:rect r="r" b="b" t="t" l="l"/>
            <a:pathLst>
              <a:path h="785441" w="698615">
                <a:moveTo>
                  <a:pt x="0" y="0"/>
                </a:moveTo>
                <a:lnTo>
                  <a:pt x="698615" y="0"/>
                </a:lnTo>
                <a:lnTo>
                  <a:pt x="698615" y="785441"/>
                </a:lnTo>
                <a:lnTo>
                  <a:pt x="0" y="785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4990680" y="8630746"/>
            <a:ext cx="1682491" cy="71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</a:t>
            </a:r>
          </a:p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8175" y="8558584"/>
            <a:ext cx="698615" cy="785441"/>
          </a:xfrm>
          <a:custGeom>
            <a:avLst/>
            <a:gdLst/>
            <a:ahLst/>
            <a:cxnLst/>
            <a:rect r="r" b="b" t="t" l="l"/>
            <a:pathLst>
              <a:path h="785441" w="698615">
                <a:moveTo>
                  <a:pt x="0" y="0"/>
                </a:moveTo>
                <a:lnTo>
                  <a:pt x="698615" y="0"/>
                </a:lnTo>
                <a:lnTo>
                  <a:pt x="698615" y="785441"/>
                </a:lnTo>
                <a:lnTo>
                  <a:pt x="0" y="785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90680" y="8630746"/>
            <a:ext cx="1682491" cy="71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</a:t>
            </a:r>
          </a:p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8220" y="2753677"/>
            <a:ext cx="8105780" cy="41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Nathan Pugh – Founder &amp; CEO:</a:t>
            </a:r>
          </a:p>
          <a:p>
            <a:pPr algn="l">
              <a:lnSpc>
                <a:spcPts val="4199"/>
              </a:lnSpc>
            </a:pP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Built Easy 3D from idea to launch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M</a:t>
            </a: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anages product development, customer experience, and operations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Passionate about making 3D printing accessible to creators, students, and entrepreneurs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OUR TEAM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82" y="4728792"/>
            <a:ext cx="16230600" cy="196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THANKS YOU FOR LISTENING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DONT LET FEAR LIMIT YOUR CREATIVITY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3D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6407" y="8479155"/>
            <a:ext cx="7862435" cy="86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Nathan Pugh, Founder &amp; CEO</a:t>
            </a:r>
            <a:r>
              <a:rPr lang="en-US" sz="23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31 June</a:t>
            </a:r>
            <a:r>
              <a:rPr lang="en-US" sz="2300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, 2025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888175" y="8558584"/>
            <a:ext cx="698615" cy="785441"/>
          </a:xfrm>
          <a:custGeom>
            <a:avLst/>
            <a:gdLst/>
            <a:ahLst/>
            <a:cxnLst/>
            <a:rect r="r" b="b" t="t" l="l"/>
            <a:pathLst>
              <a:path h="785441" w="698615">
                <a:moveTo>
                  <a:pt x="0" y="0"/>
                </a:moveTo>
                <a:lnTo>
                  <a:pt x="698615" y="0"/>
                </a:lnTo>
                <a:lnTo>
                  <a:pt x="698615" y="785441"/>
                </a:lnTo>
                <a:lnTo>
                  <a:pt x="0" y="785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90680" y="8630746"/>
            <a:ext cx="1682491" cy="71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</a:t>
            </a:r>
          </a:p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907225" y="8558584"/>
            <a:ext cx="698615" cy="785441"/>
          </a:xfrm>
          <a:custGeom>
            <a:avLst/>
            <a:gdLst/>
            <a:ahLst/>
            <a:cxnLst/>
            <a:rect r="r" b="b" t="t" l="l"/>
            <a:pathLst>
              <a:path h="785441" w="698615">
                <a:moveTo>
                  <a:pt x="0" y="0"/>
                </a:moveTo>
                <a:lnTo>
                  <a:pt x="698615" y="0"/>
                </a:lnTo>
                <a:lnTo>
                  <a:pt x="698615" y="785441"/>
                </a:lnTo>
                <a:lnTo>
                  <a:pt x="0" y="785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09730" y="8630746"/>
            <a:ext cx="1682491" cy="71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</a:t>
            </a:r>
          </a:p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407" y="2152970"/>
            <a:ext cx="16242893" cy="592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3D printing technology is powerful but expensive and hard to manage. Many individuals and small teams are discouraged by the cost of buying a printer and the steep learning curve of setup, calibration, and maintenance.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8236" y="2607564"/>
            <a:ext cx="8105764" cy="565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75"/>
              </a:lnSpc>
            </a:pPr>
            <a:r>
              <a:rPr lang="en-US" sz="3029" spc="15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mission is to empower creators, makers, and businesses to bring their ideas to life through high-quality 3D printing services eliminating the barriers of traditional manufacturing with fast turnaround and tailored solutions.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THE SOLUTION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888175" y="8558584"/>
            <a:ext cx="698615" cy="785441"/>
          </a:xfrm>
          <a:custGeom>
            <a:avLst/>
            <a:gdLst/>
            <a:ahLst/>
            <a:cxnLst/>
            <a:rect r="r" b="b" t="t" l="l"/>
            <a:pathLst>
              <a:path h="785441" w="698615">
                <a:moveTo>
                  <a:pt x="0" y="0"/>
                </a:moveTo>
                <a:lnTo>
                  <a:pt x="698615" y="0"/>
                </a:lnTo>
                <a:lnTo>
                  <a:pt x="698615" y="785441"/>
                </a:lnTo>
                <a:lnTo>
                  <a:pt x="0" y="785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990680" y="8630746"/>
            <a:ext cx="1682491" cy="71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</a:t>
            </a:r>
          </a:p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81026" y="2126552"/>
            <a:ext cx="8105764" cy="6614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75"/>
              </a:lnSpc>
            </a:pPr>
            <a:r>
              <a:rPr lang="en-US" sz="3029" spc="15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What we Offer:</a:t>
            </a:r>
          </a:p>
          <a:p>
            <a:pPr algn="l" marL="654177" indent="-327088" lvl="1">
              <a:lnSpc>
                <a:spcPts val="7575"/>
              </a:lnSpc>
              <a:buFont typeface="Arial"/>
              <a:buChar char="•"/>
            </a:pPr>
            <a:r>
              <a:rPr lang="en-US" sz="3029" spc="15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Upload to Print: Customers upload 3D files or submit an idea</a:t>
            </a:r>
          </a:p>
          <a:p>
            <a:pPr algn="l" marL="654177" indent="-327088" lvl="1">
              <a:lnSpc>
                <a:spcPts val="7575"/>
              </a:lnSpc>
              <a:buFont typeface="Arial"/>
              <a:buChar char="•"/>
            </a:pPr>
            <a:r>
              <a:rPr lang="en-US" sz="3029" spc="15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Custom Design Requests: CAD/design support for customers without 3D files</a:t>
            </a:r>
          </a:p>
          <a:p>
            <a:pPr algn="l" marL="654177" indent="-327088" lvl="1">
              <a:lnSpc>
                <a:spcPts val="7575"/>
              </a:lnSpc>
              <a:buFont typeface="Arial"/>
              <a:buChar char="•"/>
            </a:pPr>
            <a:r>
              <a:rPr lang="en-US" sz="3029" spc="15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Fast Turnaround: Orders processed and shipped in 1–2 weeks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888175" y="8558584"/>
            <a:ext cx="698615" cy="785441"/>
          </a:xfrm>
          <a:custGeom>
            <a:avLst/>
            <a:gdLst/>
            <a:ahLst/>
            <a:cxnLst/>
            <a:rect r="r" b="b" t="t" l="l"/>
            <a:pathLst>
              <a:path h="785441" w="698615">
                <a:moveTo>
                  <a:pt x="0" y="0"/>
                </a:moveTo>
                <a:lnTo>
                  <a:pt x="698615" y="0"/>
                </a:lnTo>
                <a:lnTo>
                  <a:pt x="698615" y="785441"/>
                </a:lnTo>
                <a:lnTo>
                  <a:pt x="0" y="785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Object 4" id="4"/>
          <p:cNvGraphicFramePr/>
          <p:nvPr/>
        </p:nvGraphicFramePr>
        <p:xfrm>
          <a:off x="1557843" y="5432694"/>
          <a:ext cx="7586157" cy="4274588"/>
        </p:xfrm>
        <a:graphic>
          <a:graphicData uri="http://schemas.openxmlformats.org/presentationml/2006/ole">
            <p:oleObj imgW="9105900" imgH="57912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MARKET OPPURTUNITY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990680" y="8630746"/>
            <a:ext cx="1682491" cy="71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</a:t>
            </a:r>
          </a:p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22489"/>
            <a:ext cx="15365798" cy="181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683" indent="-322342" lvl="1">
              <a:lnSpc>
                <a:spcPts val="4180"/>
              </a:lnSpc>
              <a:spcBef>
                <a:spcPct val="0"/>
              </a:spcBef>
              <a:buFont typeface="Arial"/>
              <a:buChar char="•"/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$21 Billi</a:t>
            </a: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on market size in 2024</a:t>
            </a:r>
          </a:p>
          <a:p>
            <a:pPr algn="l" marL="644683" indent="-322342" lvl="1">
              <a:lnSpc>
                <a:spcPts val="4180"/>
              </a:lnSpc>
              <a:spcBef>
                <a:spcPct val="0"/>
              </a:spcBef>
              <a:buFont typeface="Arial"/>
              <a:buChar char="•"/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Projected to grow to $57 Billion by 2029</a:t>
            </a:r>
          </a:p>
          <a:p>
            <a:pPr algn="l" marL="644683" indent="-322342" lvl="1">
              <a:lnSpc>
                <a:spcPts val="4180"/>
              </a:lnSpc>
              <a:spcBef>
                <a:spcPct val="0"/>
              </a:spcBef>
              <a:buFont typeface="Arial"/>
              <a:buChar char="•"/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CAGR: 22–24%, one of the fastest-growing tech sector</a:t>
            </a:r>
          </a:p>
          <a:p>
            <a:pPr algn="l">
              <a:lnSpc>
                <a:spcPts val="2071"/>
              </a:lnSpc>
              <a:spcBef>
                <a:spcPct val="0"/>
              </a:spcBef>
            </a:pPr>
            <a:r>
              <a:rPr lang="en-US" sz="1479" spc="7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</a:t>
            </a:r>
            <a:r>
              <a:rPr lang="en-US" sz="1479" spc="7">
                <a:solidFill>
                  <a:srgbClr val="0000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https://www.marketsandmarkets.com/Market-Reports/3d-printing-market-1276.html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888175" y="8558584"/>
            <a:ext cx="698615" cy="785441"/>
          </a:xfrm>
          <a:custGeom>
            <a:avLst/>
            <a:gdLst/>
            <a:ahLst/>
            <a:cxnLst/>
            <a:rect r="r" b="b" t="t" l="l"/>
            <a:pathLst>
              <a:path h="785441" w="698615">
                <a:moveTo>
                  <a:pt x="0" y="0"/>
                </a:moveTo>
                <a:lnTo>
                  <a:pt x="698615" y="0"/>
                </a:lnTo>
                <a:lnTo>
                  <a:pt x="698615" y="785441"/>
                </a:lnTo>
                <a:lnTo>
                  <a:pt x="0" y="785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Object 4" id="4"/>
          <p:cNvGraphicFramePr/>
          <p:nvPr/>
        </p:nvGraphicFramePr>
        <p:xfrm>
          <a:off x="9769008" y="2454568"/>
          <a:ext cx="7586157" cy="4274588"/>
        </p:xfrm>
        <a:graphic>
          <a:graphicData uri="http://schemas.openxmlformats.org/presentationml/2006/ole">
            <p:oleObj imgW="9105900" imgH="57912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TARGET MARKET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8220" y="3516630"/>
            <a:ext cx="8105780" cy="574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Hobbyists &amp; Creators 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DIY makers, Etsy sellers, artists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Need: Fast, affordable custom prints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    2. Entrepreneurs &amp; Startups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Inventors, product designers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Need: Low-volume prototyping without setup costs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    3. </a:t>
            </a: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Designers Without Printers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3D artists, architects, engineers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Need: Physical models from digital files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4990680" y="8630746"/>
            <a:ext cx="1682491" cy="71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</a:t>
            </a:r>
          </a:p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8175" y="8558584"/>
            <a:ext cx="698615" cy="785441"/>
          </a:xfrm>
          <a:custGeom>
            <a:avLst/>
            <a:gdLst/>
            <a:ahLst/>
            <a:cxnLst/>
            <a:rect r="r" b="b" t="t" l="l"/>
            <a:pathLst>
              <a:path h="785441" w="698615">
                <a:moveTo>
                  <a:pt x="0" y="0"/>
                </a:moveTo>
                <a:lnTo>
                  <a:pt x="698615" y="0"/>
                </a:lnTo>
                <a:lnTo>
                  <a:pt x="698615" y="785441"/>
                </a:lnTo>
                <a:lnTo>
                  <a:pt x="0" y="785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90680" y="8630746"/>
            <a:ext cx="1682491" cy="71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</a:t>
            </a:r>
          </a:p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3D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957815" y="2551342"/>
            <a:ext cx="5246370" cy="52463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3940" y="0"/>
                  </a:moveTo>
                  <a:lnTo>
                    <a:pt x="778860" y="0"/>
                  </a:lnTo>
                  <a:cubicBezTo>
                    <a:pt x="797604" y="0"/>
                    <a:pt x="812800" y="15196"/>
                    <a:pt x="812800" y="33940"/>
                  </a:cubicBezTo>
                  <a:lnTo>
                    <a:pt x="812800" y="778860"/>
                  </a:lnTo>
                  <a:cubicBezTo>
                    <a:pt x="812800" y="797604"/>
                    <a:pt x="797604" y="812800"/>
                    <a:pt x="778860" y="812800"/>
                  </a:cubicBezTo>
                  <a:lnTo>
                    <a:pt x="33940" y="812800"/>
                  </a:lnTo>
                  <a:cubicBezTo>
                    <a:pt x="15196" y="812800"/>
                    <a:pt x="0" y="797604"/>
                    <a:pt x="0" y="778860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MEET - ALEX CARTER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781412"/>
            <a:ext cx="9029087" cy="574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Age: 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28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Location: 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Ventura, California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Occupation/</a:t>
            </a: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Education Level: 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Software Developer with an interest</a:t>
            </a: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 in DIY and 3D mod</a:t>
            </a:r>
            <a:r>
              <a:rPr lang="en-US" sz="27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eling, graduated with in BA in Software Engineering from California State University Channel Islands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888175" y="8558584"/>
            <a:ext cx="698615" cy="785441"/>
          </a:xfrm>
          <a:custGeom>
            <a:avLst/>
            <a:gdLst/>
            <a:ahLst/>
            <a:cxnLst/>
            <a:rect r="r" b="b" t="t" l="l"/>
            <a:pathLst>
              <a:path h="785441" w="698615">
                <a:moveTo>
                  <a:pt x="0" y="0"/>
                </a:moveTo>
                <a:lnTo>
                  <a:pt x="698615" y="0"/>
                </a:lnTo>
                <a:lnTo>
                  <a:pt x="698615" y="785441"/>
                </a:lnTo>
                <a:lnTo>
                  <a:pt x="0" y="785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990680" y="8630746"/>
            <a:ext cx="1682491" cy="71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Easy </a:t>
            </a:r>
          </a:p>
          <a:p>
            <a:pPr algn="r">
              <a:lnSpc>
                <a:spcPts val="2717"/>
              </a:lnSpc>
            </a:pPr>
            <a:r>
              <a:rPr lang="en-US" sz="2986" spc="14">
                <a:solidFill>
                  <a:srgbClr val="2E2E2E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30997" y="1997461"/>
            <a:ext cx="13781005" cy="7283740"/>
            <a:chOff x="0" y="0"/>
            <a:chExt cx="18374673" cy="97116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00" y="0"/>
              <a:ext cx="18323873" cy="9711653"/>
            </a:xfrm>
            <a:custGeom>
              <a:avLst/>
              <a:gdLst/>
              <a:ahLst/>
              <a:cxnLst/>
              <a:rect r="r" b="b" t="t" l="l"/>
              <a:pathLst>
                <a:path h="9711653" w="18323873">
                  <a:moveTo>
                    <a:pt x="0" y="0"/>
                  </a:moveTo>
                  <a:lnTo>
                    <a:pt x="18323873" y="0"/>
                  </a:lnTo>
                  <a:lnTo>
                    <a:pt x="18323873" y="9711653"/>
                  </a:lnTo>
                  <a:lnTo>
                    <a:pt x="0" y="97116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AutoShape 7" id="7"/>
            <p:cNvSpPr/>
            <p:nvPr/>
          </p:nvSpPr>
          <p:spPr>
            <a:xfrm flipV="true">
              <a:off x="25400" y="0"/>
              <a:ext cx="0" cy="9791113"/>
            </a:xfrm>
            <a:prstGeom prst="line">
              <a:avLst/>
            </a:prstGeom>
            <a:ln cap="flat" w="50800">
              <a:solidFill>
                <a:srgbClr val="2B2C3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18323873" y="91941"/>
              <a:ext cx="0" cy="9402339"/>
            </a:xfrm>
            <a:prstGeom prst="line">
              <a:avLst/>
            </a:prstGeom>
            <a:ln cap="flat" w="50800">
              <a:solidFill>
                <a:srgbClr val="2B2C3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OUR WEBSITE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5E6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12905" y="2140909"/>
            <a:ext cx="5146395" cy="7117391"/>
            <a:chOff x="0" y="0"/>
            <a:chExt cx="6861860" cy="948985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6675"/>
              <a:ext cx="6861860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2E2E2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Custom Design Services: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743374"/>
              <a:ext cx="6861860" cy="2196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E2E2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Upload a sketch, idea, or file</a:t>
              </a:r>
            </a:p>
            <a:p>
              <a:pPr algn="l" marL="820419" indent="-273473" lvl="2">
                <a:lnSpc>
                  <a:spcPts val="2659"/>
                </a:lnSpc>
                <a:buFont typeface="Arial"/>
                <a:buChar char="⚬"/>
              </a:pPr>
              <a:r>
                <a:rPr lang="en-US" sz="1899">
                  <a:solidFill>
                    <a:srgbClr val="2E2E2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We create the 3D model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E2E2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Starting at $15/model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E2E2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Ideal for entrepreneurs and small businesses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430689"/>
              <a:ext cx="6861860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2E2E2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Subscriptions: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240738"/>
              <a:ext cx="6861860" cy="2196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E2E2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Starter Pack: 5 prints/month – $25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E2E2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Prototype Pack: 10 prints/month – $45</a:t>
              </a:r>
            </a:p>
            <a:p>
              <a:pPr algn="l" marL="820419" indent="-273473" lvl="2">
                <a:lnSpc>
                  <a:spcPts val="2659"/>
                </a:lnSpc>
                <a:buFont typeface="Arial"/>
                <a:buChar char="⚬"/>
              </a:pPr>
              <a:r>
                <a:rPr lang="en-US" sz="1899">
                  <a:solidFill>
                    <a:srgbClr val="2E2E2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Includes priority printing + </a:t>
              </a:r>
              <a:r>
                <a:rPr lang="en-US" sz="1899">
                  <a:solidFill>
                    <a:srgbClr val="2E2E2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file repair support</a:t>
              </a:r>
            </a:p>
            <a:p>
              <a:pPr algn="l">
                <a:lnSpc>
                  <a:spcPts val="2659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6928053"/>
              <a:ext cx="6861860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2E2E2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Per Print: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738101"/>
              <a:ext cx="6861860" cy="1751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E2E2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Based on material used (PLA, ABS, PETG, TPU, ect...) size, and complexity of the print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E2E2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Great for hobbyists and first-time users</a:t>
              </a: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PRICING MODEL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102505" y="2260635"/>
            <a:ext cx="11309601" cy="1130960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2197" y="4535268"/>
            <a:ext cx="9000196" cy="900019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260382" y="7254536"/>
            <a:ext cx="6583826" cy="658382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037715" y="4755927"/>
            <a:ext cx="7029161" cy="306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9"/>
              </a:lnSpc>
            </a:pPr>
            <a:r>
              <a:rPr lang="en-US" b="true" sz="8537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Subscriptions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27792" y="8063722"/>
            <a:ext cx="5849007" cy="161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9"/>
              </a:lnSpc>
            </a:pPr>
            <a:r>
              <a:rPr lang="en-US" b="true" sz="8537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Per Print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4246" y="2281420"/>
            <a:ext cx="10656099" cy="4688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9"/>
              </a:lnSpc>
            </a:pPr>
            <a:r>
              <a:rPr lang="en-US" b="true" sz="8537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Custom Design Services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5E6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78399" y="2140909"/>
            <a:ext cx="11309601" cy="1130960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133102" y="4415543"/>
            <a:ext cx="9000196" cy="900019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341286" y="7134810"/>
            <a:ext cx="6583826" cy="658382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341286" y="4706084"/>
            <a:ext cx="6551155" cy="2815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9"/>
              </a:lnSpc>
            </a:pPr>
            <a:r>
              <a:rPr lang="en-US" b="true" sz="8537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Creator Plus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08696" y="8286655"/>
            <a:ext cx="5849007" cy="161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9"/>
              </a:lnSpc>
            </a:pPr>
            <a:r>
              <a:rPr lang="en-US" b="true" sz="8537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Maker Lite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64187" y="2275261"/>
            <a:ext cx="7738025" cy="2868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9"/>
              </a:lnSpc>
            </a:pPr>
            <a:r>
              <a:rPr lang="en-US" b="true" sz="8537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Prototyper Pro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6871" y="2074234"/>
            <a:ext cx="514639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Maker Lite – $9/month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6871" y="2688914"/>
            <a:ext cx="5146395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1 free print per mon</a:t>
            </a: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th (up to 2in x 2in)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10% off all standard products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Access to monthly featured design file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Priority email support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6871" y="4107504"/>
            <a:ext cx="514639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Creator Plus – $19/month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6871" y="4722184"/>
            <a:ext cx="5146395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2 free prints/month (up </a:t>
            </a: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to 3in x 3in)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15% off all products &amp; custom orders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Access to model review + file prep assistance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Quarterly surprise bonus (keychain, </a:t>
            </a: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filament swatch, etc.)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Faster support via Discord or email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6871" y="7140900"/>
            <a:ext cx="514639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Prototyper Pro – $39/month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06871" y="7755580"/>
            <a:ext cx="5146395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4 free prints/month (up to 4in x 4in)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20% off sitewide + bulk print discounts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Priority production queue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1-on-1 custom consult per month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Free reprint insurance on failed files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E2E2E"/>
                </a:solidFill>
                <a:latin typeface="Public Sans"/>
                <a:ea typeface="Public Sans"/>
                <a:cs typeface="Public Sans"/>
                <a:sym typeface="Public Sans"/>
              </a:rPr>
              <a:t>Free shipping on all orders</a:t>
            </a:r>
          </a:p>
          <a:p>
            <a:pPr algn="l">
              <a:lnSpc>
                <a:spcPts val="2659"/>
              </a:lnSpc>
            </a:pPr>
          </a:p>
        </p:txBody>
      </p:sp>
      <p:sp>
        <p:nvSpPr>
          <p:cNvPr name="AutoShape 20" id="20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E2E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SUBSCRIPTIONS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DAGrayR7tMQ</dc:identifier>
  <dcterms:modified xsi:type="dcterms:W3CDTF">2011-08-01T06:04:30Z</dcterms:modified>
  <cp:revision>1</cp:revision>
  <dc:title>Easy 3D Pitch Deck</dc:title>
</cp:coreProperties>
</file>