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70"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86" y="7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new1\Downloads\Naan%20mudhalvan%20(employee%20data)%20SUSHMITHA%202004.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manualLayout>
          <c:layoutTarget val="inner"/>
          <c:xMode val="edge"/>
          <c:yMode val="edge"/>
          <c:x val="4.5652799088445384E-2"/>
          <c:y val="0.23406982346384789"/>
          <c:w val="0.64198381452318465"/>
          <c:h val="0.56695902595508896"/>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c:v>
                </c:pt>
                <c:pt idx="3">
                  <c:v>2</c:v>
                </c:pt>
                <c:pt idx="4">
                  <c:v>2</c:v>
                </c:pt>
                <c:pt idx="5">
                  <c:v>1</c:v>
                </c:pt>
                <c:pt idx="7">
                  <c:v>1</c:v>
                </c:pt>
                <c:pt idx="8">
                  <c:v>1</c:v>
                </c:pt>
                <c:pt idx="9">
                  <c:v>1</c:v>
                </c:pt>
              </c:numCache>
            </c:numRef>
          </c:val>
          <c:extLst>
            <c:ext xmlns:c16="http://schemas.microsoft.com/office/drawing/2014/chart" uri="{C3380CC4-5D6E-409C-BE32-E72D297353CC}">
              <c16:uniqueId val="{00000000-01B7-4A38-9F07-5456C7D746DC}"/>
            </c:ext>
          </c:extLst>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5</c:v>
                </c:pt>
                <c:pt idx="2">
                  <c:v>4</c:v>
                </c:pt>
                <c:pt idx="3">
                  <c:v>4</c:v>
                </c:pt>
                <c:pt idx="4">
                  <c:v>7</c:v>
                </c:pt>
                <c:pt idx="5">
                  <c:v>1</c:v>
                </c:pt>
                <c:pt idx="7">
                  <c:v>3</c:v>
                </c:pt>
                <c:pt idx="8">
                  <c:v>2</c:v>
                </c:pt>
                <c:pt idx="9">
                  <c:v>6</c:v>
                </c:pt>
              </c:numCache>
            </c:numRef>
          </c:val>
          <c:extLst>
            <c:ext xmlns:c16="http://schemas.microsoft.com/office/drawing/2014/chart" uri="{C3380CC4-5D6E-409C-BE32-E72D297353CC}">
              <c16:uniqueId val="{00000001-01B7-4A38-9F07-5456C7D746DC}"/>
            </c:ext>
          </c:extLst>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2">
                  <c:v>1</c:v>
                </c:pt>
                <c:pt idx="3">
                  <c:v>1</c:v>
                </c:pt>
                <c:pt idx="5">
                  <c:v>1</c:v>
                </c:pt>
                <c:pt idx="6">
                  <c:v>1</c:v>
                </c:pt>
              </c:numCache>
            </c:numRef>
          </c:val>
          <c:extLst>
            <c:ext xmlns:c16="http://schemas.microsoft.com/office/drawing/2014/chart" uri="{C3380CC4-5D6E-409C-BE32-E72D297353CC}">
              <c16:uniqueId val="{00000002-01B7-4A38-9F07-5456C7D746DC}"/>
            </c:ext>
          </c:extLst>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c:v>
                </c:pt>
              </c:numCache>
            </c:numRef>
          </c:val>
          <c:extLst>
            <c:ext xmlns:c16="http://schemas.microsoft.com/office/drawing/2014/chart" uri="{C3380CC4-5D6E-409C-BE32-E72D297353CC}">
              <c16:uniqueId val="{00000003-01B7-4A38-9F07-5456C7D746DC}"/>
            </c:ext>
          </c:extLst>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4"/>
          <c:y val="0.36053113152522598"/>
          <c:w val="0.21295730496644227"/>
          <c:h val="0.299652968036529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066800" y="2798304"/>
            <a:ext cx="10098342" cy="2308324"/>
          </a:xfrm>
          <a:prstGeom prst="rect">
            <a:avLst/>
          </a:prstGeom>
          <a:noFill/>
        </p:spPr>
        <p:txBody>
          <a:bodyPr wrap="square" rtlCol="0">
            <a:spAutoFit/>
          </a:bodyPr>
          <a:lstStyle/>
          <a:p>
            <a:r>
              <a:rPr lang="en-US" sz="2400" b="1" dirty="0">
                <a:solidFill>
                  <a:srgbClr val="002060"/>
                </a:solidFill>
              </a:rPr>
              <a:t>STUDENT </a:t>
            </a:r>
            <a:r>
              <a:rPr lang="en-US" sz="2400" b="1" dirty="0" smtClean="0">
                <a:solidFill>
                  <a:srgbClr val="002060"/>
                </a:solidFill>
              </a:rPr>
              <a:t>NAME: NATHISHA. R </a:t>
            </a:r>
            <a:endParaRPr lang="en-US" sz="2400" b="1" dirty="0">
              <a:solidFill>
                <a:srgbClr val="002060"/>
              </a:solidFill>
            </a:endParaRPr>
          </a:p>
          <a:p>
            <a:r>
              <a:rPr lang="en-US" sz="2400" b="1" dirty="0">
                <a:solidFill>
                  <a:srgbClr val="002060"/>
                </a:solidFill>
              </a:rPr>
              <a:t>REGISTER </a:t>
            </a:r>
            <a:r>
              <a:rPr lang="en-US" sz="2400" b="1" dirty="0" smtClean="0">
                <a:solidFill>
                  <a:srgbClr val="002060"/>
                </a:solidFill>
              </a:rPr>
              <a:t>NO:31221720</a:t>
            </a:r>
            <a:endParaRPr lang="en-US" sz="2400" b="1" dirty="0" smtClean="0">
              <a:solidFill>
                <a:srgbClr val="002060"/>
              </a:solidFill>
            </a:endParaRPr>
          </a:p>
          <a:p>
            <a:r>
              <a:rPr lang="en-US" sz="2400" b="1" dirty="0" smtClean="0">
                <a:solidFill>
                  <a:srgbClr val="002060"/>
                </a:solidFill>
              </a:rPr>
              <a:t>NM ID (username</a:t>
            </a:r>
            <a:r>
              <a:rPr lang="en-US" sz="2400" b="1" dirty="0">
                <a:solidFill>
                  <a:srgbClr val="002060"/>
                </a:solidFill>
              </a:rPr>
              <a:t>):F7BDE97F5E7B2A099DA45BDE17F7B2B6</a:t>
            </a:r>
            <a:endParaRPr lang="en-US" sz="2400" b="1" dirty="0">
              <a:solidFill>
                <a:srgbClr val="002060"/>
              </a:solidFill>
            </a:endParaRPr>
          </a:p>
          <a:p>
            <a:r>
              <a:rPr lang="en-US" sz="2400" b="1" dirty="0" smtClean="0">
                <a:solidFill>
                  <a:srgbClr val="002060"/>
                </a:solidFill>
              </a:rPr>
              <a:t>DEPARTMENT:B.COM(GENERAL)</a:t>
            </a:r>
            <a:endParaRPr lang="en-US" sz="2400" b="1" dirty="0">
              <a:solidFill>
                <a:srgbClr val="002060"/>
              </a:solidFill>
            </a:endParaRPr>
          </a:p>
          <a:p>
            <a:r>
              <a:rPr lang="en-US" sz="2400" b="1" dirty="0" smtClean="0">
                <a:solidFill>
                  <a:srgbClr val="002060"/>
                </a:solidFill>
              </a:rPr>
              <a:t>COLLEGE: SHRI KRISHNASWAMY COLLEGE FOR WOMEN</a:t>
            </a:r>
            <a:endParaRPr lang="en-US" sz="2400" b="1" dirty="0">
              <a:solidFill>
                <a:srgbClr val="002060"/>
              </a:solidFill>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602332011"/>
              </p:ext>
            </p:extLst>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2521268" cy="758190"/>
          </a:xfrm>
        </p:spPr>
        <p:txBody>
          <a:bodyPr/>
          <a:lstStyle/>
          <a:p>
            <a:r>
              <a:rPr lang="en-IN" dirty="0" smtClean="0"/>
              <a:t>RESULTS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387369101"/>
              </p:ext>
            </p:extLst>
          </p:nvPr>
        </p:nvGraphicFramePr>
        <p:xfrm>
          <a:off x="381000" y="1600200"/>
          <a:ext cx="6248401" cy="3962395"/>
        </p:xfrm>
        <a:graphic>
          <a:graphicData uri="http://schemas.openxmlformats.org/drawingml/2006/table">
            <a:tbl>
              <a:tblPr>
                <a:tableStyleId>{5C22544A-7EE6-4342-B048-85BDC9FD1C3A}</a:tableStyleId>
              </a:tblPr>
              <a:tblGrid>
                <a:gridCol w="1424429">
                  <a:extLst>
                    <a:ext uri="{9D8B030D-6E8A-4147-A177-3AD203B41FA5}">
                      <a16:colId xmlns:a16="http://schemas.microsoft.com/office/drawing/2014/main" val="1923043929"/>
                    </a:ext>
                  </a:extLst>
                </a:gridCol>
                <a:gridCol w="1262897">
                  <a:extLst>
                    <a:ext uri="{9D8B030D-6E8A-4147-A177-3AD203B41FA5}">
                      <a16:colId xmlns:a16="http://schemas.microsoft.com/office/drawing/2014/main" val="2899847802"/>
                    </a:ext>
                  </a:extLst>
                </a:gridCol>
                <a:gridCol w="881091">
                  <a:extLst>
                    <a:ext uri="{9D8B030D-6E8A-4147-A177-3AD203B41FA5}">
                      <a16:colId xmlns:a16="http://schemas.microsoft.com/office/drawing/2014/main" val="3402199660"/>
                    </a:ext>
                  </a:extLst>
                </a:gridCol>
                <a:gridCol w="1512539">
                  <a:extLst>
                    <a:ext uri="{9D8B030D-6E8A-4147-A177-3AD203B41FA5}">
                      <a16:colId xmlns:a16="http://schemas.microsoft.com/office/drawing/2014/main" val="243895702"/>
                    </a:ext>
                  </a:extLst>
                </a:gridCol>
                <a:gridCol w="297368">
                  <a:extLst>
                    <a:ext uri="{9D8B030D-6E8A-4147-A177-3AD203B41FA5}">
                      <a16:colId xmlns:a16="http://schemas.microsoft.com/office/drawing/2014/main" val="2270799355"/>
                    </a:ext>
                  </a:extLst>
                </a:gridCol>
                <a:gridCol w="870077">
                  <a:extLst>
                    <a:ext uri="{9D8B030D-6E8A-4147-A177-3AD203B41FA5}">
                      <a16:colId xmlns:a16="http://schemas.microsoft.com/office/drawing/2014/main" val="4048946228"/>
                    </a:ext>
                  </a:extLst>
                </a:gridCol>
              </a:tblGrid>
              <a:tr h="258980">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1819376"/>
                  </a:ext>
                </a:extLst>
              </a:tr>
              <a:tr h="25898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0809751"/>
                  </a:ext>
                </a:extLst>
              </a:tr>
              <a:tr h="258980">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9589056"/>
                  </a:ext>
                </a:extLst>
              </a:tr>
              <a:tr h="336675">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764716"/>
                  </a:ext>
                </a:extLst>
              </a:tr>
              <a:tr h="25898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162051"/>
                  </a:ext>
                </a:extLst>
              </a:tr>
              <a:tr h="25898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2503809"/>
                  </a:ext>
                </a:extLst>
              </a:tr>
              <a:tr h="25898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4357959"/>
                  </a:ext>
                </a:extLst>
              </a:tr>
              <a:tr h="25898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093883"/>
                  </a:ext>
                </a:extLst>
              </a:tr>
              <a:tr h="25898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977119"/>
                  </a:ext>
                </a:extLst>
              </a:tr>
              <a:tr h="25898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3439558"/>
                  </a:ext>
                </a:extLst>
              </a:tr>
              <a:tr h="25898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8830728"/>
                  </a:ext>
                </a:extLst>
              </a:tr>
              <a:tr h="25898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8490797"/>
                  </a:ext>
                </a:extLst>
              </a:tr>
              <a:tr h="25898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153749"/>
                  </a:ext>
                </a:extLst>
              </a:tr>
              <a:tr h="25898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550128"/>
                  </a:ext>
                </a:extLst>
              </a:tr>
              <a:tr h="2589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51</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179411"/>
                  </a:ext>
                </a:extLst>
              </a:tr>
            </a:tbl>
          </a:graphicData>
        </a:graphic>
      </p:graphicFrame>
      <p:pic>
        <p:nvPicPr>
          <p:cNvPr id="4" name="Picture 3"/>
          <p:cNvPicPr>
            <a:picLocks noChangeAspect="1"/>
          </p:cNvPicPr>
          <p:nvPr/>
        </p:nvPicPr>
        <p:blipFill>
          <a:blip r:embed="rId2"/>
          <a:stretch>
            <a:fillRect/>
          </a:stretch>
        </p:blipFill>
        <p:spPr>
          <a:xfrm>
            <a:off x="7010400" y="1600200"/>
            <a:ext cx="2743200" cy="3505200"/>
          </a:xfrm>
          <a:prstGeom prst="rect">
            <a:avLst/>
          </a:prstGeom>
        </p:spPr>
      </p:pic>
    </p:spTree>
    <p:extLst>
      <p:ext uri="{BB962C8B-B14F-4D97-AF65-F5344CB8AC3E}">
        <p14:creationId xmlns:p14="http://schemas.microsoft.com/office/powerpoint/2010/main" val="3001129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609600" y="1295400"/>
            <a:ext cx="8915400" cy="923330"/>
          </a:xfrm>
          <a:prstGeom prst="rect">
            <a:avLst/>
          </a:prstGeom>
          <a:noFill/>
        </p:spPr>
        <p:txBody>
          <a:bodyPr wrap="square" rtlCol="0">
            <a:spAutoFit/>
          </a:bodyPr>
          <a:lstStyle/>
          <a:p>
            <a:r>
              <a:rPr lang="en-US" dirty="0" smtClean="0"/>
              <a:t>Concluding </a:t>
            </a:r>
            <a:r>
              <a:rPr lang="en-US" dirty="0"/>
              <a:t>an employee attrition analysis using Excel dashboards, you'll want to summarize the key insights, trends, and recommendations based on the data visualized in your dashboards. Here's a structured approach to help you frame your conclusion:</a:t>
            </a:r>
            <a:endParaRPr lang="en-IN" dirty="0"/>
          </a:p>
        </p:txBody>
      </p:sp>
      <p:sp>
        <p:nvSpPr>
          <p:cNvPr id="5" name="TextBox 4"/>
          <p:cNvSpPr txBox="1"/>
          <p:nvPr/>
        </p:nvSpPr>
        <p:spPr>
          <a:xfrm flipH="1">
            <a:off x="609600" y="2286000"/>
            <a:ext cx="8534400" cy="3139321"/>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Overall Attrition Rate:</a:t>
            </a:r>
            <a:r>
              <a:rPr lang="en-US" altLang="en-US" dirty="0">
                <a:latin typeface="Arial" panose="020B0604020202020204" pitchFamily="34" charset="0"/>
              </a:rPr>
              <a:t> Provide the percentage of employees leaving the organization over a specific period</a:t>
            </a:r>
            <a:r>
              <a:rPr lang="en-US" altLang="en-US" dirty="0" smtClean="0">
                <a:latin typeface="Arial" panose="020B0604020202020204" pitchFamily="34" charset="0"/>
              </a:rPr>
              <a:t>.</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Trends Over Time:</a:t>
            </a:r>
            <a:r>
              <a:rPr lang="en-US" altLang="en-US" dirty="0">
                <a:latin typeface="Arial" panose="020B0604020202020204" pitchFamily="34" charset="0"/>
              </a:rPr>
              <a:t> Highlight any noticeable trends in attrition rates—whether they are increasing, decreasing, or stable</a:t>
            </a:r>
            <a:r>
              <a:rPr lang="en-US" altLang="en-US" dirty="0" smtClean="0">
                <a:latin typeface="Arial" panose="020B0604020202020204" pitchFamily="34" charset="0"/>
              </a:rPr>
              <a:t>.</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Departmental Insights:</a:t>
            </a:r>
            <a:r>
              <a:rPr lang="en-US" altLang="en-US" dirty="0">
                <a:latin typeface="Arial" panose="020B0604020202020204" pitchFamily="34" charset="0"/>
              </a:rPr>
              <a:t> Identify which departments or teams have the highest or lowest attrition rates</a:t>
            </a:r>
            <a:r>
              <a:rPr lang="en-US" altLang="en-US" dirty="0" smtClean="0">
                <a:latin typeface="Arial" panose="020B0604020202020204" pitchFamily="34" charset="0"/>
              </a:rPr>
              <a:t>.</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Demographic Analysis:</a:t>
            </a:r>
            <a:r>
              <a:rPr lang="en-US" altLang="en-US" dirty="0">
                <a:latin typeface="Arial" panose="020B0604020202020204" pitchFamily="34" charset="0"/>
              </a:rPr>
              <a:t> Summarize attrition rates by factors such as age, gender, tenure, or job role.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836" y="10083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330842" y="2236600"/>
            <a:ext cx="8593228" cy="2123658"/>
          </a:xfrm>
          <a:prstGeom prst="rect">
            <a:avLst/>
          </a:prstGeom>
          <a:noFill/>
        </p:spPr>
        <p:txBody>
          <a:bodyPr wrap="square" rtlCol="0">
            <a:spAutoFit/>
          </a:bodyPr>
          <a:lstStyle/>
          <a:p>
            <a:r>
              <a:rPr lang="en-US" sz="4400" b="1" dirty="0" smtClean="0">
                <a:solidFill>
                  <a:srgbClr val="002060"/>
                </a:solidFill>
                <a:latin typeface="Arial Rounded MT Bold" pitchFamily="34" charset="0"/>
                <a:cs typeface="Times New Roman" panose="02020603050405020304" pitchFamily="18" charset="0"/>
              </a:rPr>
              <a:t>EMPLOYEE ATTRITION ANALYSIS USING EXCEL DASHBOARD</a:t>
            </a:r>
            <a:endParaRPr lang="en-IN" sz="4400" dirty="0">
              <a:solidFill>
                <a:srgbClr val="002060"/>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5043" y="-86765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28353" y="1032807"/>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02060"/>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02060"/>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02060"/>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0" dirty="0">
                <a:solidFill>
                  <a:srgbClr val="002060"/>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dirty="0">
                <a:solidFill>
                  <a:srgbClr val="002060"/>
                </a:solidFill>
                <a:latin typeface="Times New Roman" panose="02020603050405020304" pitchFamily="18" charset="0"/>
                <a:cs typeface="Times New Roman" panose="02020603050405020304" pitchFamily="18" charset="0"/>
              </a:rPr>
              <a:t>Dataset Description</a:t>
            </a:r>
            <a:endParaRPr lang="en-US" sz="2800" b="1" i="0" dirty="0">
              <a:solidFill>
                <a:srgbClr val="00206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02060"/>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0" dirty="0">
                <a:solidFill>
                  <a:srgbClr val="002060"/>
                </a:solidFill>
                <a:effectLst/>
                <a:latin typeface="Times New Roman" panose="02020603050405020304" pitchFamily="18" charset="0"/>
                <a:cs typeface="Times New Roman" panose="02020603050405020304" pitchFamily="18" charset="0"/>
              </a:rPr>
              <a:t>Results and </a:t>
            </a:r>
            <a:r>
              <a:rPr lang="en-US" sz="2800" b="1" dirty="0">
                <a:solidFill>
                  <a:srgbClr val="002060"/>
                </a:solidFill>
                <a:latin typeface="Times New Roman" panose="02020603050405020304" pitchFamily="18" charset="0"/>
                <a:cs typeface="Times New Roman" panose="02020603050405020304" pitchFamily="18" charset="0"/>
              </a:rPr>
              <a:t>Discussion</a:t>
            </a:r>
            <a:endParaRPr lang="en-US" sz="2800" b="1" i="0" dirty="0">
              <a:solidFill>
                <a:srgbClr val="00206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02060"/>
                </a:solidFill>
                <a:effectLst/>
                <a:latin typeface="Times New Roman" panose="02020603050405020304" pitchFamily="18" charset="0"/>
                <a:cs typeface="Times New Roman" panose="02020603050405020304" pitchFamily="18" charset="0"/>
              </a:rPr>
              <a:t>Conclusion</a:t>
            </a:r>
          </a:p>
          <a:p>
            <a:endParaRPr lang="en-IN" sz="28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2933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p:cNvSpPr txBox="1"/>
          <p:nvPr/>
        </p:nvSpPr>
        <p:spPr>
          <a:xfrm>
            <a:off x="381000" y="1356360"/>
            <a:ext cx="7467600" cy="5632311"/>
          </a:xfrm>
          <a:prstGeom prst="rect">
            <a:avLst/>
          </a:prstGeom>
          <a:noFill/>
        </p:spPr>
        <p:txBody>
          <a:bodyPr wrap="square" rtlCol="0">
            <a:spAutoFit/>
          </a:bodyPr>
          <a:lstStyle/>
          <a:p>
            <a:r>
              <a:rPr lang="en-IN" sz="2000" b="1" dirty="0" smtClean="0">
                <a:solidFill>
                  <a:srgbClr val="002060"/>
                </a:solidFill>
              </a:rPr>
              <a:t>We have to prepare employee performance analysis using </a:t>
            </a:r>
          </a:p>
          <a:p>
            <a:r>
              <a:rPr lang="en-IN" sz="2000" b="1" dirty="0" smtClean="0">
                <a:solidFill>
                  <a:srgbClr val="002060"/>
                </a:solidFill>
              </a:rPr>
              <a:t>excel because:</a:t>
            </a:r>
          </a:p>
          <a:p>
            <a:endParaRPr lang="en-IN" sz="2000" dirty="0"/>
          </a:p>
          <a:p>
            <a:pPr marL="285750" indent="-285750">
              <a:buFont typeface="Wingdings" panose="05000000000000000000" pitchFamily="2" charset="2"/>
              <a:buChar char="§"/>
            </a:pPr>
            <a:r>
              <a:rPr lang="en-IN" sz="2000" dirty="0" smtClean="0"/>
              <a:t> </a:t>
            </a:r>
            <a:r>
              <a:rPr lang="en-IN" sz="2000" dirty="0" smtClean="0">
                <a:latin typeface="Arial Rounded MT Bold" panose="020F0704030504030204" pitchFamily="34" charset="0"/>
              </a:rPr>
              <a:t>TO IDENTIFY AREAS TO BE DEVELOPED: </a:t>
            </a:r>
            <a:r>
              <a:rPr lang="en-IN" sz="2000" b="1" dirty="0" smtClean="0">
                <a:solidFill>
                  <a:srgbClr val="002060"/>
                </a:solidFill>
              </a:rPr>
              <a:t>This is possible when we are using excel we can identify the area to be developed.</a:t>
            </a:r>
          </a:p>
          <a:p>
            <a:pPr marL="285750" indent="-285750">
              <a:buFont typeface="Wingdings" panose="05000000000000000000" pitchFamily="2" charset="2"/>
              <a:buChar char="§"/>
            </a:pPr>
            <a:endParaRPr lang="en-IN" sz="2000" dirty="0" smtClean="0"/>
          </a:p>
          <a:p>
            <a:pPr marL="285750" indent="-285750">
              <a:buFont typeface="Wingdings" panose="05000000000000000000" pitchFamily="2" charset="2"/>
              <a:buChar char="§"/>
            </a:pPr>
            <a:r>
              <a:rPr lang="en-IN" sz="2000" dirty="0" smtClean="0">
                <a:latin typeface="Arial Rounded MT Bold" panose="020F0704030504030204" pitchFamily="34" charset="0"/>
              </a:rPr>
              <a:t>TO IMPROVE PRODUCTIVITY:</a:t>
            </a:r>
            <a:r>
              <a:rPr lang="en-IN" sz="2000" b="1" dirty="0" smtClean="0">
                <a:solidFill>
                  <a:srgbClr val="002060"/>
                </a:solidFill>
                <a:latin typeface="Arial Rounded MT Bold" panose="020F0704030504030204" pitchFamily="34" charset="0"/>
              </a:rPr>
              <a:t> </a:t>
            </a:r>
            <a:r>
              <a:rPr lang="en-IN" sz="2000" b="1" dirty="0" smtClean="0">
                <a:solidFill>
                  <a:srgbClr val="002060"/>
                </a:solidFill>
              </a:rPr>
              <a:t>By using excel we can easily identify the improvement of productivity in an organisation.</a:t>
            </a:r>
          </a:p>
          <a:p>
            <a:pPr marL="285750" indent="-285750">
              <a:buFont typeface="Wingdings" panose="05000000000000000000" pitchFamily="2" charset="2"/>
              <a:buChar char="§"/>
            </a:pPr>
            <a:endParaRPr lang="en-IN" sz="2000" dirty="0" smtClean="0"/>
          </a:p>
          <a:p>
            <a:pPr marL="285750" indent="-285750">
              <a:buFont typeface="Wingdings" panose="05000000000000000000" pitchFamily="2" charset="2"/>
              <a:buChar char="§"/>
            </a:pPr>
            <a:r>
              <a:rPr lang="en-IN" sz="2000" dirty="0" smtClean="0">
                <a:latin typeface="Arial Rounded MT Bold" panose="020F0704030504030204" pitchFamily="34" charset="0"/>
              </a:rPr>
              <a:t>DETERMINATION OF GOAL:</a:t>
            </a:r>
            <a:r>
              <a:rPr lang="en-IN" sz="2000" b="1" dirty="0" smtClean="0">
                <a:solidFill>
                  <a:srgbClr val="002060"/>
                </a:solidFill>
                <a:latin typeface="Arial Rounded MT Bold" panose="020F0704030504030204" pitchFamily="34" charset="0"/>
              </a:rPr>
              <a:t> </a:t>
            </a:r>
            <a:r>
              <a:rPr lang="en-IN" sz="2000" b="1" dirty="0" smtClean="0">
                <a:solidFill>
                  <a:srgbClr val="002060"/>
                </a:solidFill>
              </a:rPr>
              <a:t>The company will be using this analysis to determine the short term goal as well as long term goal of the company whether it going as per they have planned or not.</a:t>
            </a:r>
          </a:p>
          <a:p>
            <a:pPr marL="285750" indent="-285750">
              <a:buFont typeface="Wingdings" panose="05000000000000000000" pitchFamily="2" charset="2"/>
              <a:buChar char="§"/>
            </a:pPr>
            <a:endParaRPr lang="en-IN" sz="2000" b="1" dirty="0" smtClean="0">
              <a:solidFill>
                <a:srgbClr val="002060"/>
              </a:solidFill>
            </a:endParaRPr>
          </a:p>
          <a:p>
            <a:pPr marL="285750" indent="-285750">
              <a:buFont typeface="Wingdings" panose="05000000000000000000" pitchFamily="2" charset="2"/>
              <a:buChar char="§"/>
            </a:pPr>
            <a:r>
              <a:rPr lang="en-IN" sz="2000" dirty="0" smtClean="0">
                <a:latin typeface="Arial Rounded MT Bold" panose="020F0704030504030204" pitchFamily="34" charset="0"/>
              </a:rPr>
              <a:t>TO RECOGNITION AND REWARD:</a:t>
            </a:r>
            <a:r>
              <a:rPr lang="en-IN" sz="2000" b="1" dirty="0" smtClean="0">
                <a:solidFill>
                  <a:srgbClr val="002060"/>
                </a:solidFill>
                <a:latin typeface="Arial Rounded MT Bold" panose="020F0704030504030204" pitchFamily="34" charset="0"/>
              </a:rPr>
              <a:t> </a:t>
            </a:r>
            <a:r>
              <a:rPr lang="en-IN" sz="2000" b="1" dirty="0" smtClean="0">
                <a:solidFill>
                  <a:srgbClr val="002060"/>
                </a:solidFill>
              </a:rPr>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228600" y="1600200"/>
            <a:ext cx="8077200" cy="5632311"/>
          </a:xfrm>
          <a:prstGeom prst="rect">
            <a:avLst/>
          </a:prstGeom>
          <a:noFill/>
        </p:spPr>
        <p:txBody>
          <a:bodyPr wrap="square" rtlCol="0">
            <a:spAutoFit/>
          </a:bodyPr>
          <a:lstStyle/>
          <a:p>
            <a:pPr marL="285750" indent="-285750">
              <a:buFont typeface="Wingdings" panose="05000000000000000000" pitchFamily="2" charset="2"/>
              <a:buChar char="§"/>
            </a:pPr>
            <a:r>
              <a:rPr lang="en-IN" sz="2000" dirty="0" smtClean="0">
                <a:latin typeface="Arial Rounded MT Bold" panose="020F0704030504030204" pitchFamily="34" charset="0"/>
              </a:rPr>
              <a:t>COMMUNICATION TOOLS: </a:t>
            </a:r>
            <a:r>
              <a:rPr lang="en-IN" sz="2000" b="1" dirty="0" smtClean="0">
                <a:solidFill>
                  <a:srgbClr val="002060"/>
                </a:solidFill>
              </a:rPr>
              <a:t>This project  overview serve as a highlights to the important details  of the employees like  employees ID, First name ,Last name ,Gender, Business unit, Employees type, Employees Status, Performance score and employees current rating etc</a:t>
            </a:r>
            <a:r>
              <a:rPr lang="en-IN" sz="2000" b="1" dirty="0" smtClean="0">
                <a:solidFill>
                  <a:srgbClr val="002060"/>
                </a:solidFill>
              </a:rPr>
              <a:t>.</a:t>
            </a:r>
          </a:p>
          <a:p>
            <a:pPr marL="285750" indent="-285750">
              <a:buFont typeface="Wingdings" panose="05000000000000000000" pitchFamily="2" charset="2"/>
              <a:buChar char="§"/>
            </a:pPr>
            <a:endParaRPr lang="en-IN" sz="2000" b="1" dirty="0" smtClean="0">
              <a:solidFill>
                <a:srgbClr val="002060"/>
              </a:solidFill>
            </a:endParaRPr>
          </a:p>
          <a:p>
            <a:pPr marL="285750" indent="-285750">
              <a:buFont typeface="Wingdings" panose="05000000000000000000" pitchFamily="2" charset="2"/>
              <a:buChar char="§"/>
            </a:pPr>
            <a:r>
              <a:rPr lang="en-IN" sz="2000" dirty="0" smtClean="0">
                <a:latin typeface="Arial Rounded MT Bold" panose="020F0704030504030204" pitchFamily="34" charset="0"/>
              </a:rPr>
              <a:t>PROJECT OBJECTIVES: </a:t>
            </a:r>
            <a:r>
              <a:rPr lang="en-IN" sz="2000" b="1" dirty="0" smtClean="0">
                <a:solidFill>
                  <a:srgbClr val="002060"/>
                </a:solidFill>
              </a:rPr>
              <a:t>A clear statement and data of the employees details of what the project aims to achieve. This includes the goal, expected outcomes, and any specific targets</a:t>
            </a:r>
            <a:r>
              <a:rPr lang="en-IN" sz="2000" b="1" dirty="0" smtClean="0">
                <a:solidFill>
                  <a:srgbClr val="002060"/>
                </a:solidFill>
              </a:rPr>
              <a:t>.</a:t>
            </a:r>
          </a:p>
          <a:p>
            <a:pPr marL="285750" indent="-285750">
              <a:buFont typeface="Wingdings" panose="05000000000000000000" pitchFamily="2" charset="2"/>
              <a:buChar char="§"/>
            </a:pPr>
            <a:endParaRPr lang="en-IN" sz="2000" b="1" dirty="0" smtClean="0">
              <a:solidFill>
                <a:srgbClr val="002060"/>
              </a:solidFill>
            </a:endParaRPr>
          </a:p>
          <a:p>
            <a:pPr marL="285750" indent="-285750">
              <a:buFont typeface="Wingdings" panose="05000000000000000000" pitchFamily="2" charset="2"/>
              <a:buChar char="§"/>
            </a:pPr>
            <a:r>
              <a:rPr lang="en-IN" sz="2000" dirty="0" smtClean="0">
                <a:latin typeface="Arial Rounded MT Bold" panose="020F0704030504030204" pitchFamily="34" charset="0"/>
              </a:rPr>
              <a:t>OVER VIEW OF THE PROJECTS: </a:t>
            </a:r>
            <a:r>
              <a:rPr lang="en-IN" sz="2000" b="1" dirty="0" smtClean="0">
                <a:solidFill>
                  <a:srgbClr val="002060"/>
                </a:solidFill>
              </a:rPr>
              <a:t>The over view of the project is a concise summary that provides key information about employees data is helps to identify the persons details and rating there performance of the employees </a:t>
            </a:r>
            <a:r>
              <a:rPr lang="en-IN" sz="2000" b="1" dirty="0" smtClean="0">
                <a:solidFill>
                  <a:srgbClr val="002060"/>
                </a:solidFill>
              </a:rPr>
              <a:t>.</a:t>
            </a:r>
          </a:p>
          <a:p>
            <a:pPr marL="285750" indent="-285750">
              <a:buFont typeface="Wingdings" panose="05000000000000000000" pitchFamily="2" charset="2"/>
              <a:buChar char="§"/>
            </a:pPr>
            <a:endParaRPr lang="en-IN" sz="2000" b="1" dirty="0" smtClean="0">
              <a:solidFill>
                <a:srgbClr val="002060"/>
              </a:solidFill>
            </a:endParaRPr>
          </a:p>
          <a:p>
            <a:pPr marL="285750" indent="-285750">
              <a:buFont typeface="Wingdings" panose="05000000000000000000" pitchFamily="2" charset="2"/>
              <a:buChar char="§"/>
            </a:pPr>
            <a:r>
              <a:rPr lang="en-IN" sz="2000" dirty="0" smtClean="0">
                <a:latin typeface="Arial Rounded MT Bold" panose="020F0704030504030204" pitchFamily="34" charset="0"/>
              </a:rPr>
              <a:t>DOCUMENTARY </a:t>
            </a:r>
            <a:r>
              <a:rPr lang="en-IN" sz="2000" dirty="0" smtClean="0">
                <a:latin typeface="Arial Rounded MT Bold" panose="020F0704030504030204" pitchFamily="34" charset="0"/>
              </a:rPr>
              <a:t>:</a:t>
            </a:r>
            <a:r>
              <a:rPr lang="en-IN" sz="2000" b="1" dirty="0" smtClean="0">
                <a:solidFill>
                  <a:srgbClr val="002060"/>
                </a:solidFill>
              </a:rPr>
              <a:t>It is the documentary details about the employees its helps to highlights the details of the employees detailed documentary in the employees data document and sored in the company documents.</a:t>
            </a:r>
            <a:endParaRPr lang="en-IN" sz="2000" b="1" dirty="0">
              <a:solidFill>
                <a:srgbClr val="0020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914400" y="1981200"/>
            <a:ext cx="7162800" cy="2862322"/>
          </a:xfrm>
          <a:prstGeom prst="rect">
            <a:avLst/>
          </a:prstGeom>
          <a:noFill/>
        </p:spPr>
        <p:txBody>
          <a:bodyPr wrap="square" rtlCol="0">
            <a:spAutoFit/>
          </a:bodyPr>
          <a:lstStyle/>
          <a:p>
            <a:pPr marL="285750" indent="-285750">
              <a:buFont typeface="Wingdings" panose="05000000000000000000" pitchFamily="2" charset="2"/>
              <a:buChar char="§"/>
            </a:pPr>
            <a:r>
              <a:rPr lang="en-IN" sz="2000" b="1" dirty="0" smtClean="0">
                <a:solidFill>
                  <a:srgbClr val="002060"/>
                </a:solidFill>
              </a:rPr>
              <a:t>Data management  team</a:t>
            </a:r>
          </a:p>
          <a:p>
            <a:pPr marL="285750" indent="-285750">
              <a:buFont typeface="Wingdings" panose="05000000000000000000" pitchFamily="2" charset="2"/>
              <a:buChar char="§"/>
            </a:pPr>
            <a:endParaRPr lang="en-IN" sz="2000" b="1" dirty="0">
              <a:solidFill>
                <a:srgbClr val="002060"/>
              </a:solidFill>
            </a:endParaRPr>
          </a:p>
          <a:p>
            <a:pPr marL="285750" indent="-285750">
              <a:buFont typeface="Wingdings" panose="05000000000000000000" pitchFamily="2" charset="2"/>
              <a:buChar char="§"/>
            </a:pPr>
            <a:r>
              <a:rPr lang="en-IN" sz="2000" b="1" dirty="0" smtClean="0">
                <a:solidFill>
                  <a:srgbClr val="002060"/>
                </a:solidFill>
              </a:rPr>
              <a:t>Human resource management department team</a:t>
            </a:r>
          </a:p>
          <a:p>
            <a:pPr marL="285750" indent="-285750">
              <a:buFont typeface="Wingdings" panose="05000000000000000000" pitchFamily="2" charset="2"/>
              <a:buChar char="§"/>
            </a:pPr>
            <a:endParaRPr lang="en-IN" sz="2000" b="1" dirty="0">
              <a:solidFill>
                <a:srgbClr val="002060"/>
              </a:solidFill>
            </a:endParaRPr>
          </a:p>
          <a:p>
            <a:pPr marL="285750" indent="-285750">
              <a:buFont typeface="Wingdings" panose="05000000000000000000" pitchFamily="2" charset="2"/>
              <a:buChar char="§"/>
            </a:pPr>
            <a:r>
              <a:rPr lang="en-IN" sz="2000" b="1" dirty="0" smtClean="0">
                <a:solidFill>
                  <a:srgbClr val="002060"/>
                </a:solidFill>
              </a:rPr>
              <a:t>Employee department team</a:t>
            </a:r>
          </a:p>
          <a:p>
            <a:pPr marL="285750" indent="-285750">
              <a:buFont typeface="Wingdings" panose="05000000000000000000" pitchFamily="2" charset="2"/>
              <a:buChar char="§"/>
            </a:pPr>
            <a:endParaRPr lang="en-IN" sz="2000" b="1" dirty="0">
              <a:solidFill>
                <a:srgbClr val="002060"/>
              </a:solidFill>
            </a:endParaRPr>
          </a:p>
          <a:p>
            <a:pPr marL="285750" indent="-285750">
              <a:buFont typeface="Wingdings" panose="05000000000000000000" pitchFamily="2" charset="2"/>
              <a:buChar char="§"/>
            </a:pPr>
            <a:r>
              <a:rPr lang="en-IN" sz="2000" b="1" dirty="0" smtClean="0">
                <a:solidFill>
                  <a:srgbClr val="002060"/>
                </a:solidFill>
              </a:rPr>
              <a:t>Managers</a:t>
            </a:r>
          </a:p>
          <a:p>
            <a:pPr marL="285750" indent="-285750">
              <a:buFont typeface="Wingdings" panose="05000000000000000000" pitchFamily="2" charset="2"/>
              <a:buChar char="§"/>
            </a:pPr>
            <a:endParaRPr lang="en-IN" sz="2000" b="1" dirty="0">
              <a:solidFill>
                <a:srgbClr val="002060"/>
              </a:solidFill>
            </a:endParaRPr>
          </a:p>
          <a:p>
            <a:pPr marL="285750" indent="-285750">
              <a:buFont typeface="Wingdings" panose="05000000000000000000" pitchFamily="2" charset="2"/>
              <a:buChar char="§"/>
            </a:pPr>
            <a:r>
              <a:rPr lang="en-IN" sz="2000" b="1" dirty="0" smtClean="0">
                <a:solidFill>
                  <a:srgbClr val="002060"/>
                </a:solidFill>
              </a:rPr>
              <a:t>IT Department</a:t>
            </a:r>
            <a:endParaRPr lang="en-IN" sz="2000" b="1" dirty="0">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2971800" y="1828800"/>
            <a:ext cx="7010400" cy="4401205"/>
          </a:xfrm>
          <a:prstGeom prst="rect">
            <a:avLst/>
          </a:prstGeom>
          <a:noFill/>
        </p:spPr>
        <p:txBody>
          <a:bodyPr wrap="square" rtlCol="0">
            <a:spAutoFit/>
          </a:bodyPr>
          <a:lstStyle/>
          <a:p>
            <a:pPr marL="285750" indent="-285750">
              <a:buFont typeface="Wingdings" panose="05000000000000000000" pitchFamily="2" charset="2"/>
              <a:buChar char="§"/>
            </a:pPr>
            <a:r>
              <a:rPr lang="en-IN" sz="2000" dirty="0" smtClean="0">
                <a:latin typeface="Arial Rounded MT Bold" panose="020F0704030504030204" pitchFamily="34" charset="0"/>
              </a:rPr>
              <a:t>CONDITIONAL FORMAT: </a:t>
            </a:r>
            <a:r>
              <a:rPr lang="en-IN" sz="2000" b="1" dirty="0" smtClean="0">
                <a:solidFill>
                  <a:srgbClr val="002060"/>
                </a:solidFill>
              </a:rPr>
              <a:t>Using this conditional format </a:t>
            </a:r>
          </a:p>
          <a:p>
            <a:r>
              <a:rPr lang="en-IN" sz="2000" b="1" dirty="0" smtClean="0">
                <a:solidFill>
                  <a:srgbClr val="002060"/>
                </a:solidFill>
              </a:rPr>
              <a:t>     applies a gradient colours in the blank space in the employees </a:t>
            </a:r>
          </a:p>
          <a:p>
            <a:r>
              <a:rPr lang="en-IN" sz="2000" b="1" dirty="0" smtClean="0">
                <a:solidFill>
                  <a:srgbClr val="002060"/>
                </a:solidFill>
              </a:rPr>
              <a:t>      data. This features is particularly useful for making data              </a:t>
            </a:r>
          </a:p>
          <a:p>
            <a:r>
              <a:rPr lang="en-IN" sz="2000" b="1" dirty="0" smtClean="0">
                <a:solidFill>
                  <a:srgbClr val="002060"/>
                </a:solidFill>
              </a:rPr>
              <a:t>      analysis more Intuitive and easier to interpret</a:t>
            </a:r>
            <a:r>
              <a:rPr lang="en-IN" sz="2000" b="1" dirty="0" smtClean="0">
                <a:solidFill>
                  <a:srgbClr val="002060"/>
                </a:solidFill>
              </a:rPr>
              <a:t>.</a:t>
            </a:r>
          </a:p>
          <a:p>
            <a:endParaRPr lang="en-IN" sz="2000" b="1" dirty="0" smtClean="0">
              <a:solidFill>
                <a:srgbClr val="002060"/>
              </a:solidFill>
            </a:endParaRPr>
          </a:p>
          <a:p>
            <a:pPr marL="285750" indent="-285750">
              <a:buFont typeface="Wingdings" panose="05000000000000000000" pitchFamily="2" charset="2"/>
              <a:buChar char="§"/>
            </a:pPr>
            <a:r>
              <a:rPr lang="en-IN" sz="2000" dirty="0" smtClean="0">
                <a:latin typeface="Arial Rounded MT Bold" panose="020F0704030504030204" pitchFamily="34" charset="0"/>
              </a:rPr>
              <a:t>FILTER: </a:t>
            </a:r>
            <a:r>
              <a:rPr lang="en-IN" sz="2000" b="1" dirty="0" smtClean="0">
                <a:solidFill>
                  <a:srgbClr val="002060"/>
                </a:solidFill>
              </a:rPr>
              <a:t>It is using to remove the blank boxes .Filter the blank boxes and it saves time to records or trends without manually searching through large datasets</a:t>
            </a:r>
            <a:r>
              <a:rPr lang="en-IN" sz="2000" b="1" dirty="0" smtClean="0">
                <a:solidFill>
                  <a:srgbClr val="002060"/>
                </a:solidFill>
              </a:rPr>
              <a:t>.</a:t>
            </a:r>
          </a:p>
          <a:p>
            <a:pPr marL="285750" indent="-285750">
              <a:buFont typeface="Wingdings" panose="05000000000000000000" pitchFamily="2" charset="2"/>
              <a:buChar char="§"/>
            </a:pPr>
            <a:endParaRPr lang="en-IN" sz="2000" b="1" dirty="0" smtClean="0">
              <a:solidFill>
                <a:srgbClr val="002060"/>
              </a:solidFill>
            </a:endParaRPr>
          </a:p>
          <a:p>
            <a:pPr marL="285750" indent="-285750">
              <a:buFont typeface="Wingdings" panose="05000000000000000000" pitchFamily="2" charset="2"/>
              <a:buChar char="§"/>
            </a:pPr>
            <a:r>
              <a:rPr lang="en-IN" sz="2000" dirty="0" smtClean="0">
                <a:latin typeface="Arial Rounded MT Bold" panose="020F0704030504030204" pitchFamily="34" charset="0"/>
              </a:rPr>
              <a:t>PIVOT TABLE :</a:t>
            </a:r>
            <a:r>
              <a:rPr lang="en-IN" sz="2000" b="1" dirty="0" smtClean="0">
                <a:solidFill>
                  <a:srgbClr val="002060"/>
                </a:solidFill>
              </a:rPr>
              <a:t>It is the powerful tool used to summarise, analyse, explore, and present large amount of data. It filtering the data dynamically.</a:t>
            </a:r>
          </a:p>
          <a:p>
            <a:pPr marL="285750" indent="-285750">
              <a:buFont typeface="Wingdings" panose="05000000000000000000" pitchFamily="2" charset="2"/>
              <a:buChar char="§"/>
            </a:pPr>
            <a:r>
              <a:rPr lang="en-IN" sz="2000" dirty="0" smtClean="0">
                <a:latin typeface="Arial Rounded MT Bold" panose="020F0704030504030204" pitchFamily="34" charset="0"/>
              </a:rPr>
              <a:t>PIE-CHART</a:t>
            </a:r>
            <a:r>
              <a:rPr lang="en-IN" sz="2000" b="1" dirty="0" smtClean="0">
                <a:solidFill>
                  <a:srgbClr val="002060"/>
                </a:solidFill>
                <a:latin typeface="Arial Rounded MT Bold" panose="020F0704030504030204" pitchFamily="34" charset="0"/>
              </a:rPr>
              <a:t>: </a:t>
            </a:r>
            <a:r>
              <a:rPr lang="en-IN" sz="2000" b="1" dirty="0" smtClean="0">
                <a:solidFill>
                  <a:srgbClr val="002060"/>
                </a:solidFill>
              </a:rPr>
              <a:t>It is used to visually represents the proportions or percentages of a whole data set. </a:t>
            </a:r>
            <a:endParaRPr lang="en-IN" sz="2000" b="1" dirty="0">
              <a:solidFill>
                <a:srgbClr val="00206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67000" y="2667000"/>
            <a:ext cx="6553200" cy="830997"/>
          </a:xfrm>
          <a:prstGeom prst="rect">
            <a:avLst/>
          </a:prstGeom>
          <a:noFill/>
        </p:spPr>
        <p:txBody>
          <a:bodyPr wrap="square" rtlCol="0">
            <a:spAutoFit/>
          </a:bodyPr>
          <a:lstStyle/>
          <a:p>
            <a:r>
              <a:rPr lang="en-IN" sz="2400" dirty="0" smtClean="0">
                <a:solidFill>
                  <a:srgbClr val="002060"/>
                </a:solidFill>
                <a:latin typeface="Arial Black" panose="020B0A04020102020204" pitchFamily="34" charset="0"/>
              </a:rPr>
              <a:t>=IFS(Z8&gt;5,”VERYHIGH”Z8&gt;=4,”HIGH”,Z8&gt;=3”MED”,TRUE,”LOW”)</a:t>
            </a:r>
            <a:endParaRPr lang="en-IN" sz="2400" dirty="0">
              <a:solidFill>
                <a:srgbClr val="00206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0" y="1752600"/>
            <a:ext cx="8077200" cy="4247317"/>
          </a:xfrm>
          <a:prstGeom prst="rect">
            <a:avLst/>
          </a:prstGeom>
          <a:noFill/>
        </p:spPr>
        <p:txBody>
          <a:bodyPr wrap="square" rtlCol="0">
            <a:spAutoFit/>
          </a:bodyPr>
          <a:lstStyle/>
          <a:p>
            <a:r>
              <a:rPr lang="en-US" sz="1600" dirty="0" smtClean="0">
                <a:latin typeface="Arial Rounded MT Bold" pitchFamily="34" charset="0"/>
              </a:rPr>
              <a:t>SCIENTIFIC MODELLING:</a:t>
            </a:r>
            <a:r>
              <a:rPr lang="en-US" sz="1600" b="1" dirty="0" smtClean="0">
                <a:solidFill>
                  <a:srgbClr val="002060"/>
                </a:solidFill>
                <a:latin typeface="Arial Rounded MT Bold" pitchFamily="34" charset="0"/>
              </a:rPr>
              <a:t> </a:t>
            </a:r>
            <a:r>
              <a:rPr lang="en-US" b="1" dirty="0" smtClean="0">
                <a:solidFill>
                  <a:srgbClr val="002060"/>
                </a:solidFill>
              </a:rPr>
              <a:t>Used in science to simulate and understand complex system</a:t>
            </a:r>
          </a:p>
          <a:p>
            <a:r>
              <a:rPr lang="en-US" b="1" dirty="0" smtClean="0">
                <a:solidFill>
                  <a:srgbClr val="002060"/>
                </a:solidFill>
              </a:rPr>
              <a:t>like climate, ecosystem, or chemical reactions</a:t>
            </a:r>
            <a:r>
              <a:rPr lang="en-US" b="1" dirty="0" smtClean="0">
                <a:solidFill>
                  <a:srgbClr val="002060"/>
                </a:solidFill>
              </a:rPr>
              <a:t>.</a:t>
            </a:r>
          </a:p>
          <a:p>
            <a:endParaRPr lang="en-US" b="1" dirty="0" smtClean="0">
              <a:solidFill>
                <a:srgbClr val="002060"/>
              </a:solidFill>
            </a:endParaRPr>
          </a:p>
          <a:p>
            <a:r>
              <a:rPr lang="en-US" sz="1600" dirty="0" smtClean="0">
                <a:latin typeface="Arial Rounded MT Bold" pitchFamily="34" charset="0"/>
              </a:rPr>
              <a:t>MATHEMATICAL MODELLING:</a:t>
            </a:r>
            <a:r>
              <a:rPr lang="en-US" sz="1600" b="1" dirty="0" smtClean="0">
                <a:solidFill>
                  <a:srgbClr val="002060"/>
                </a:solidFill>
                <a:latin typeface="Arial Rounded MT Bold" pitchFamily="34" charset="0"/>
              </a:rPr>
              <a:t> </a:t>
            </a:r>
            <a:r>
              <a:rPr lang="en-US" b="1" dirty="0" smtClean="0">
                <a:solidFill>
                  <a:srgbClr val="002060"/>
                </a:solidFill>
              </a:rPr>
              <a:t>Involves using mathematical equations to represent relationship between different variable within a system, often used in physical, economic, and engineering</a:t>
            </a:r>
            <a:r>
              <a:rPr lang="en-US" b="1" dirty="0" smtClean="0">
                <a:solidFill>
                  <a:srgbClr val="002060"/>
                </a:solidFill>
              </a:rPr>
              <a:t>.</a:t>
            </a:r>
          </a:p>
          <a:p>
            <a:endParaRPr lang="en-US" b="1" dirty="0" smtClean="0">
              <a:solidFill>
                <a:srgbClr val="002060"/>
              </a:solidFill>
            </a:endParaRPr>
          </a:p>
          <a:p>
            <a:r>
              <a:rPr lang="en-US" sz="1600" dirty="0" smtClean="0">
                <a:latin typeface="Arial Rounded MT Bold" pitchFamily="34" charset="0"/>
              </a:rPr>
              <a:t>STATISTICAL MODELLING:</a:t>
            </a:r>
            <a:r>
              <a:rPr lang="en-US" sz="1600" b="1" dirty="0" smtClean="0">
                <a:solidFill>
                  <a:srgbClr val="002060"/>
                </a:solidFill>
                <a:latin typeface="Arial Rounded MT Bold" pitchFamily="34" charset="0"/>
              </a:rPr>
              <a:t> </a:t>
            </a:r>
            <a:r>
              <a:rPr lang="en-US" b="1" dirty="0" smtClean="0">
                <a:solidFill>
                  <a:srgbClr val="002060"/>
                </a:solidFill>
              </a:rPr>
              <a:t>Involves using statistical methods to analyses and make predictions based on data, commonly used in fields like economics, biology, and social sciences</a:t>
            </a:r>
            <a:r>
              <a:rPr lang="en-US" b="1" dirty="0" smtClean="0">
                <a:solidFill>
                  <a:srgbClr val="002060"/>
                </a:solidFill>
              </a:rPr>
              <a:t>.</a:t>
            </a:r>
          </a:p>
          <a:p>
            <a:endParaRPr lang="en-US" b="1" dirty="0" smtClean="0">
              <a:solidFill>
                <a:srgbClr val="002060"/>
              </a:solidFill>
            </a:endParaRPr>
          </a:p>
          <a:p>
            <a:r>
              <a:rPr lang="en-US" sz="1600" dirty="0" smtClean="0">
                <a:latin typeface="Arial Rounded MT Bold" pitchFamily="34" charset="0"/>
              </a:rPr>
              <a:t>BUSINESS MODELLING: </a:t>
            </a:r>
            <a:r>
              <a:rPr lang="en-US" b="1" dirty="0" smtClean="0">
                <a:solidFill>
                  <a:srgbClr val="002060"/>
                </a:solidFill>
              </a:rPr>
              <a:t>Involves creating representations of business processers or strategies, often to analyses financial performance or develop business plans.</a:t>
            </a:r>
          </a:p>
          <a:p>
            <a:endParaRPr lang="en-US" dirty="0">
              <a:solidFill>
                <a:srgbClr val="00206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490</TotalTime>
  <Words>790</Words>
  <Application>Microsoft Office PowerPoint</Application>
  <PresentationFormat>Widescreen</PresentationFormat>
  <Paragraphs>151</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Arial Rounded MT Bold</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NEw</cp:lastModifiedBy>
  <cp:revision>41</cp:revision>
  <dcterms:created xsi:type="dcterms:W3CDTF">2024-03-29T15:07:22Z</dcterms:created>
  <dcterms:modified xsi:type="dcterms:W3CDTF">2024-09-04T05:51:04Z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