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3D4A"/>
      </a:tcTxStyle>
      <a:tcStyle>
        <a:tcBdr>
          <a:left>
            <a:ln w="12700" cap="flat">
              <a:solidFill>
                <a:srgbClr val="7C97AE"/>
              </a:solidFill>
              <a:prstDash val="solid"/>
              <a:round/>
            </a:ln>
          </a:left>
          <a:right>
            <a:ln w="12700" cap="flat">
              <a:solidFill>
                <a:srgbClr val="7C97AE"/>
              </a:solidFill>
              <a:prstDash val="solid"/>
              <a:round/>
            </a:ln>
          </a:right>
          <a:top>
            <a:ln w="12700" cap="flat">
              <a:solidFill>
                <a:srgbClr val="7C97AE"/>
              </a:solidFill>
              <a:prstDash val="solid"/>
              <a:round/>
            </a:ln>
          </a:top>
          <a:bottom>
            <a:ln w="12700" cap="flat">
              <a:solidFill>
                <a:srgbClr val="7C97AE"/>
              </a:solidFill>
              <a:prstDash val="solid"/>
              <a:round/>
            </a:ln>
          </a:bottom>
          <a:insideH>
            <a:ln w="12700" cap="flat">
              <a:solidFill>
                <a:srgbClr val="7C97AE"/>
              </a:solidFill>
              <a:prstDash val="solid"/>
              <a:round/>
            </a:ln>
          </a:insideH>
          <a:insideV>
            <a:ln w="12700" cap="flat">
              <a:solidFill>
                <a:srgbClr val="7C97AE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DBE2E8">
              <a:alpha val="4941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7AD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C97AE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/>
      <a:tcStyle>
        <a:tcBdr/>
        <a:fill>
          <a:solidFill>
            <a:srgbClr val="7D97A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3D49"/>
              </a:solidFill>
              <a:prstDash val="solid"/>
              <a:round/>
            </a:ln>
          </a:top>
          <a:bottom>
            <a:ln w="25400" cap="flat">
              <a:solidFill>
                <a:srgbClr val="2E3D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D97A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3D49"/>
              </a:solidFill>
              <a:prstDash val="solid"/>
              <a:round/>
            </a:ln>
          </a:top>
          <a:bottom>
            <a:ln w="25400" cap="flat">
              <a:solidFill>
                <a:srgbClr val="2E3D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8"/>
  </p:normalViewPr>
  <p:slideViewPr>
    <p:cSldViewPr snapToGrid="0" snapToObjects="1">
      <p:cViewPr varScale="1">
        <p:scale>
          <a:sx n="187" d="100"/>
          <a:sy n="187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2" name="Shape 13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14" name="Shape 914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2" name="Shape 9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0" name="Shape 93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32" name="Shape 932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933" name="Shape 93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41" name="Shape 94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2" name="Shape 9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0" name="Shape 950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1" name="Shape 9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9" name="Shape 95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85" name="Shape 9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3" name="Shape 9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01" name="Shape 1001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2" name="Shape 10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0" name="Shape 101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12" name="Shape 1012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013" name="Shape 101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1" name="Shape 1021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022" name="Shape 102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024" name="Shape 1024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25" name="Shape 1025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33" name="Shape 10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Shape 1041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2" name="Shape 10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5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2" name="Shape 10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60" name="Shape 1060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6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2" name="Shape 10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70" name="Shape 1070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2" name="Shape 10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80" name="Shape 1080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8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2" name="Shape 10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16" name="Shape 116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1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7" name="Shape 1097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8" name="Shape 1098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06" name="Shape 1106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7" name="Shape 1107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5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15" name="Shape 1115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6" name="Shape 1116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2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24" name="Shape 112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5" name="Shape 1125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42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Shape 1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1" name="Shape 1151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2" name="Shape 1152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60" name="Shape 1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8" name="Shape 116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169" name="Shape 116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70" name="Shape 1170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171" name="Shape 117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79" name="Shape 117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6" name="Shape 126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8" name="Shape 118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9" name="Shape 1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7" name="Shape 1197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6" name="Shape 1206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7" name="Shape 1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5" name="Shape 1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23" name="Shape 1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1" name="Shape 1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0" name="Shape 1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Shape 1250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251" name="Shape 125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9" name="Shape 1259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260" name="Shape 126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61" name="Shape 1261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262" name="Shape 1262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1" name="Shape 1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6" name="Shape 136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9" name="Shape 1279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88" name="Shape 1288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8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0" name="Shape 1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98" name="Shape 1298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9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0" name="Shape 13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08" name="Shape 1308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0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Shape 1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18" name="Shape 1318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1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0" name="Shape 1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35" name="Shape 1335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6" name="Shape 1336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44" name="Shape 134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5" name="Shape 1345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46" name="Shape 146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55656" y="66405"/>
            <a:ext cx="8544601" cy="8610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35434E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899294" y="4749851"/>
            <a:ext cx="206190" cy="20320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9CBDD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17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63" name="Shape 363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6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73" name="Shape 373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83" name="Shape 38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93" name="Shape 39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9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sldNum" sz="quarter" idx="2"/>
          </p:nvPr>
        </p:nvSpPr>
        <p:spPr>
          <a:xfrm>
            <a:off x="8556790" y="4749851"/>
            <a:ext cx="248569" cy="23548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Shape 41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xfrm>
            <a:off x="8556790" y="4749851"/>
            <a:ext cx="248569" cy="23548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8" name="Shape 438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55" name="Shape 45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508" name="Shape 508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7" name="Shape 527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55" y="2571750"/>
            <a:ext cx="2781301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3" name="Shape 5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1" name="Shape 5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Shape 5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8" name="Shape 58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9" name="Shape 5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7" name="Shape 59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600" name="Shape 600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10" name="Shape 610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611" name="Shape 611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28" name="Shape 628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9" name="Shape 6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55" y="2571750"/>
            <a:ext cx="2781301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hape 644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5" name="Shape 6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53" name="Shape 653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5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63" name="Shape 663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Shape 6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73" name="Shape 67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7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7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83" name="Shape 68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8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Shape 6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10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93" name="Shape 69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1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508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•"/>
              <a:defRPr>
                <a:solidFill>
                  <a:srgbClr val="2D3D4A"/>
                </a:solidFill>
              </a:defRPr>
            </a:lvl1pPr>
            <a:lvl2pPr marL="673100" indent="-381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–"/>
              <a:defRPr>
                <a:solidFill>
                  <a:srgbClr val="2D3D4A"/>
                </a:solidFill>
              </a:defRPr>
            </a:lvl2pPr>
            <a:lvl3pPr marL="1041400" indent="-127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•"/>
              <a:defRPr>
                <a:solidFill>
                  <a:srgbClr val="2D3D4A"/>
                </a:solidFill>
              </a:defRPr>
            </a:lvl3pPr>
            <a:lvl4pPr marL="14351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–"/>
              <a:defRPr>
                <a:solidFill>
                  <a:srgbClr val="2D3D4A"/>
                </a:solidFill>
              </a:defRPr>
            </a:lvl4pPr>
            <a:lvl5pPr marL="18542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»"/>
              <a:defRPr>
                <a:solidFill>
                  <a:srgbClr val="2D3D4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4" name="Shape 694"/>
          <p:cNvSpPr>
            <a:spLocks noGrp="1"/>
          </p:cNvSpPr>
          <p:nvPr>
            <p:ph type="sldNum" sz="quarter" idx="2"/>
          </p:nvPr>
        </p:nvSpPr>
        <p:spPr>
          <a:xfrm>
            <a:off x="8512699" y="4880358"/>
            <a:ext cx="174102" cy="170800"/>
          </a:xfrm>
          <a:prstGeom prst="rect">
            <a:avLst/>
          </a:prstGeom>
        </p:spPr>
        <p:txBody>
          <a:bodyPr lIns="17149" tIns="17149" rIns="17149" bIns="17149" anchor="ctr"/>
          <a:lstStyle>
            <a:lvl1pPr algn="r"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10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8512699" y="4880358"/>
            <a:ext cx="174102" cy="170800"/>
          </a:xfrm>
          <a:prstGeom prst="rect">
            <a:avLst/>
          </a:prstGeom>
        </p:spPr>
        <p:txBody>
          <a:bodyPr lIns="17149" tIns="17149" rIns="17149" bIns="17149" anchor="ctr"/>
          <a:lstStyle>
            <a:lvl1pPr algn="r"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10" name="Shape 710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27" name="Shape 727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36" name="Shape 736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8" name="Shape 73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54" name="Shape 754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5" name="Shape 75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63" name="Shape 763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1" name="Shape 771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72" name="Shape 772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90" name="Shape 790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1" name="Shape 79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06" name="Shape 806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7" name="Shape 807"/>
          <p:cNvSpPr/>
          <p:nvPr/>
        </p:nvSpPr>
        <p:spPr>
          <a:xfrm>
            <a:off x="7245600" y="4918424"/>
            <a:ext cx="2122801" cy="31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4A86E8"/>
                </a:solidFill>
              </a:defRPr>
            </a:lvl1pPr>
          </a:lstStyle>
          <a:p>
            <a:r>
              <a:t>UDACITY CONFIDENTIAL</a:t>
            </a:r>
          </a:p>
        </p:txBody>
      </p:sp>
      <p:sp>
        <p:nvSpPr>
          <p:cNvPr id="808" name="Shape 80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24" name="Shape 82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5" name="Shape 82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33" name="Shape 833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4" name="Shape 834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5" name="Shape 83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43" name="Shape 843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51" name="Shape 851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2" name="Shape 85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60" name="Shape 860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8" name="Shape 868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69" name="Shape 869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0" name="Shape 870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1" name="Shape 87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87" name="Shape 887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8" name="Shape 88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03" name="Shape 90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904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Shape 9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75" tIns="34275" rIns="34275" bIns="34275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75" tIns="34275" rIns="34275" bIns="34275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888236" y="4953000"/>
            <a:ext cx="149685" cy="13970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>
            <a:spAutoFit/>
          </a:bodyPr>
          <a:lstStyle>
            <a:lvl1pPr algn="ctr">
              <a:defRPr sz="7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</p:sldLayoutIdLst>
  <p:transition spd="med"/>
  <p:txStyles>
    <p:titleStyle>
      <a:lvl1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5pPr>
      <a:lvl6pPr marL="533400" marR="0" indent="-533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6pPr>
      <a:lvl7pPr marL="711200" marR="0" indent="-711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7pPr>
      <a:lvl8pPr marL="889000" marR="0" indent="-889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8pPr>
      <a:lvl9pPr marL="1066800" marR="0" indent="-1066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onfont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storage/wx.clearStorage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oa.bootcs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LESSON3</a:t>
            </a:r>
            <a:endParaRPr dirty="0"/>
          </a:p>
        </p:txBody>
      </p:sp>
      <p:sp>
        <p:nvSpPr>
          <p:cNvPr id="1355" name="Shape 1355"/>
          <p:cNvSpPr>
            <a:spLocks noGrp="1"/>
          </p:cNvSpPr>
          <p:nvPr>
            <p:ph type="subTitle" sz="quarter" idx="1"/>
          </p:nvPr>
        </p:nvSpPr>
        <p:spPr>
          <a:xfrm>
            <a:off x="457200" y="2195513"/>
            <a:ext cx="5743074" cy="1003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代码调试、数据交互及项目二知识点梳理</a:t>
            </a:r>
            <a:endParaRPr dirty="0"/>
          </a:p>
        </p:txBody>
      </p:sp>
      <p:sp>
        <p:nvSpPr>
          <p:cNvPr id="4" name="Shape 1355">
            <a:extLst>
              <a:ext uri="{FF2B5EF4-FFF2-40B4-BE49-F238E27FC236}">
                <a16:creationId xmlns:a16="http://schemas.microsoft.com/office/drawing/2014/main" id="{CE2103A4-517F-7643-9584-388E27203D9C}"/>
              </a:ext>
            </a:extLst>
          </p:cNvPr>
          <p:cNvSpPr txBox="1">
            <a:spLocks/>
          </p:cNvSpPr>
          <p:nvPr/>
        </p:nvSpPr>
        <p:spPr>
          <a:xfrm>
            <a:off x="521368" y="3083064"/>
            <a:ext cx="5038801" cy="39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75" tIns="34275" rIns="34275" bIns="34275">
            <a:normAutofit/>
          </a:bodyPr>
          <a:lstStyle>
            <a:lvl1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533400" marR="0" indent="-533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711200" marR="0" indent="-7112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●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889000" marR="0" indent="-8890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○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1066800" marR="0" indent="-1066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hangingPunct="1"/>
            <a:r>
              <a:rPr lang="zh-CN" alt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微信小程序纳米学位课程</a:t>
            </a:r>
            <a:r>
              <a:rPr lang="en" altLang="zh-CN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Mentor</a:t>
            </a:r>
            <a:r>
              <a:rPr lang="en-US" altLang="zh-CN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——</a:t>
            </a:r>
            <a:r>
              <a:rPr lang="zh-CN" alt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张晓华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ction3</a:t>
            </a:r>
            <a:r>
              <a:rPr lang="zh-CN" altLang="en-US" sz="2400" dirty="0"/>
              <a:t> 项目二关键知识点梳理</a:t>
            </a:r>
            <a:endParaRPr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51413A-78A4-BA49-9A37-D13567DCAA62}"/>
              </a:ext>
            </a:extLst>
          </p:cNvPr>
          <p:cNvSpPr txBox="1"/>
          <p:nvPr/>
        </p:nvSpPr>
        <p:spPr>
          <a:xfrm>
            <a:off x="245187" y="859051"/>
            <a:ext cx="549088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图标可在阿里巴巴矢量库上找</a:t>
            </a:r>
            <a:r>
              <a:rPr lang="en" altLang="zh-CN" dirty="0">
                <a:solidFill>
                  <a:schemeClr val="bg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http://www.iconfont.cn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编辑影评页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影评预览页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可做成一页，通过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wx:if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实现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wx.showActionSheet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可在每个页面通过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wx:if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判断是否登录，也可以写单独登录页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任务清单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参考代码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github.com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NearZXH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wmp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-movie</a:t>
            </a:r>
          </a:p>
        </p:txBody>
      </p:sp>
    </p:spTree>
    <p:extLst>
      <p:ext uri="{BB962C8B-B14F-4D97-AF65-F5344CB8AC3E}">
        <p14:creationId xmlns:p14="http://schemas.microsoft.com/office/powerpoint/2010/main" val="28737263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开发工具中包含很多内容，常用的有以下几个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Wxml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 Elements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查找网页源代码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中的任一元素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手动修改任一元素的属性和样式且能实时在浏览器里面得到反馈。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Console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记录开发者开发过程中的日志信息，且可以作为与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进行交互的命令行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Sources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断点调试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Network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从发起网页页面请求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Request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后分析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请求后得到的各个请求资源信息（包括状态、资源类型、大小、所用时间等），可以根据这个进行网络性能优化。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Storage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本地存储资源文件，用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chrome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下的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Application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类似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AppData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存储当前页面的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page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下的所有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60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——WXML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打开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wxml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标签项，可以看到所有元素实时信息，在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chrome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下还可以删减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元素，移动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位置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通过        可以选取指定元素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选择标签可以看到元素所包含的区域，包括大小，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margin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padding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（绿色的表示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padding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，黄色表示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margin)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从右侧可以看到所用到的样式以及被覆盖（未起效）的样式，在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chrome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下可以看到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computed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style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可在右侧样式区实时修改值查看变化（在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chrome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下对于数值类型可配合组合键使用）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element.style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可单独修改某一个属性的样式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E8192F-07FD-5345-A530-572A0E40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2" y="1460193"/>
            <a:ext cx="325222" cy="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319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——Console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通过在代码中书写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console.log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/warn/info/error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在控制台输出内容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写简单的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代码用于做实验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可存储为全局变量进行更细致的实验（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Store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Global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通过点击        或输入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clear()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可清空控制台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DAFA4-8680-0844-81E9-0501158D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89" y="2358189"/>
            <a:ext cx="298701" cy="2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463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——Source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ctrl+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command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）打开需要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debug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文件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在需要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debug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的代码前加断点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watch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可实时查看数据变化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某些地方是加不了断点的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选中某段代码，可以右键加入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watch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灵活运用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continue,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step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over,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step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in,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step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以天气小程序获取位置信息为例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5ED737-E082-154F-A6DC-2C811C964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" b="13734"/>
          <a:stretch/>
        </p:blipFill>
        <p:spPr>
          <a:xfrm>
            <a:off x="625641" y="3539623"/>
            <a:ext cx="2279985" cy="3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230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——Network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查看所有调数据的请求的结果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可通过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disable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cache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测试缓存（如资源文件）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可设置不同网速状态下的情况（如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pulldownrefresh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loading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信息）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可点击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🚫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标志清除记录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可查看调用接口的详细信息，包括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request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response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简单介绍实时数据库（野狗云）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58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——Storage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952901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可与微信与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Storage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相关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配合使用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https://developers.weixin.qq.com/miniprogram/dev/api/storage/wx.clearStorage.html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68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 </a:t>
            </a:r>
            <a:r>
              <a:rPr lang="zh-CN" altLang="en-US" sz="2400" dirty="0"/>
              <a:t>代码调试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Appdata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4" y="882316"/>
            <a:ext cx="637673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存储当前页面的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page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下的所有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803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ction2</a:t>
            </a:r>
            <a:r>
              <a:rPr lang="zh-CN" altLang="en-US" sz="2400" dirty="0"/>
              <a:t> 微信小程序</a:t>
            </a:r>
            <a:r>
              <a:rPr lang="en-US" altLang="zh-CN" sz="2400" dirty="0"/>
              <a:t>+</a:t>
            </a:r>
            <a:r>
              <a:rPr lang="zh-CN" altLang="en-US" sz="2400" dirty="0"/>
              <a:t>腾讯云前后台数据交互逻辑</a:t>
            </a:r>
            <a:endParaRPr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07BC0-4192-844F-9D5A-DC65BBA63B95}"/>
              </a:ext>
            </a:extLst>
          </p:cNvPr>
          <p:cNvSpPr txBox="1"/>
          <p:nvPr/>
        </p:nvSpPr>
        <p:spPr>
          <a:xfrm>
            <a:off x="280735" y="834189"/>
            <a:ext cx="6376739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需要用户登录信息的则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qCloud.request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的参数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需要为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true,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否则为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ctx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context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）是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koa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的相关内容</a:t>
            </a:r>
            <a:r>
              <a:rPr lang="en" altLang="zh-CN" dirty="0">
                <a:solidFill>
                  <a:schemeClr val="bg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https://koa.bootcss.com</a:t>
            </a:r>
            <a:r>
              <a:rPr lang="en" altLang="zh-CN" dirty="0">
                <a:solidFill>
                  <a:schemeClr val="bg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" altLang="zh-CN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</a:t>
            </a:r>
            <a:r>
              <a:rPr lang="en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tx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state.data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指的是返回到前台的数据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以商城获取商品列表为例讲解前台逻辑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以商城获取订单列表为例讲解需要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的逻辑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5EA2C4-0A7A-7B44-8EF0-9CAA16A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5" y="1632618"/>
            <a:ext cx="6174874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89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Udacity Template 16x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Udacity Template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D97A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Udacity Template 16x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Udacity Template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D97A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698</Words>
  <Application>Microsoft Macintosh PowerPoint</Application>
  <PresentationFormat>全屏显示(16:9)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Amatic SC</vt:lpstr>
      <vt:lpstr>Open Sans</vt:lpstr>
      <vt:lpstr>Arial</vt:lpstr>
      <vt:lpstr>Helvetica</vt:lpstr>
      <vt:lpstr>Helvetica Neue</vt:lpstr>
      <vt:lpstr>Udacity Template 16x9</vt:lpstr>
      <vt:lpstr>LESSON3</vt:lpstr>
      <vt:lpstr>    Section1 代码调试</vt:lpstr>
      <vt:lpstr>    Section1 代码调试——WXML</vt:lpstr>
      <vt:lpstr>    Section1 代码调试——Console</vt:lpstr>
      <vt:lpstr>    Section1 代码调试——Source</vt:lpstr>
      <vt:lpstr>    Section1 代码调试——Network</vt:lpstr>
      <vt:lpstr>    Section1 代码调试——Storage</vt:lpstr>
      <vt:lpstr>    Section1 代码调试——Appdata</vt:lpstr>
      <vt:lpstr>    Section2 微信小程序+腾讯云前后台数据交互逻辑</vt:lpstr>
      <vt:lpstr>    Section3 项目二关键知识点梳理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</dc:title>
  <cp:lastModifiedBy>270761322@qq.com</cp:lastModifiedBy>
  <cp:revision>50</cp:revision>
  <dcterms:modified xsi:type="dcterms:W3CDTF">2018-11-26T13:58:05Z</dcterms:modified>
</cp:coreProperties>
</file>