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3"/>
  </p:notesMasterIdLst>
  <p:sldIdLst>
    <p:sldId id="257" r:id="rId2"/>
    <p:sldId id="903" r:id="rId3"/>
    <p:sldId id="927" r:id="rId4"/>
    <p:sldId id="990" r:id="rId5"/>
    <p:sldId id="994" r:id="rId6"/>
    <p:sldId id="929" r:id="rId7"/>
    <p:sldId id="936" r:id="rId8"/>
    <p:sldId id="937" r:id="rId9"/>
    <p:sldId id="942" r:id="rId10"/>
    <p:sldId id="943" r:id="rId11"/>
    <p:sldId id="944" r:id="rId12"/>
    <p:sldId id="945" r:id="rId13"/>
    <p:sldId id="995" r:id="rId14"/>
    <p:sldId id="991" r:id="rId15"/>
    <p:sldId id="907" r:id="rId16"/>
    <p:sldId id="908" r:id="rId17"/>
    <p:sldId id="910" r:id="rId18"/>
    <p:sldId id="915" r:id="rId19"/>
    <p:sldId id="918" r:id="rId20"/>
    <p:sldId id="925" r:id="rId21"/>
    <p:sldId id="930" r:id="rId22"/>
    <p:sldId id="931" r:id="rId23"/>
    <p:sldId id="932" r:id="rId24"/>
    <p:sldId id="934" r:id="rId25"/>
    <p:sldId id="997" r:id="rId26"/>
    <p:sldId id="996" r:id="rId27"/>
    <p:sldId id="998" r:id="rId28"/>
    <p:sldId id="999" r:id="rId29"/>
    <p:sldId id="1072" r:id="rId30"/>
    <p:sldId id="1001" r:id="rId31"/>
    <p:sldId id="882" r:id="rId3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ang Shan" initials="WS" lastIdx="1" clrIdx="0">
    <p:extLst>
      <p:ext uri="{19B8F6BF-5375-455C-9EA6-DF929625EA0E}">
        <p15:presenceInfo xmlns:p15="http://schemas.microsoft.com/office/powerpoint/2012/main" userId="307de2709dc5a1c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7029F79-34E3-433D-A1EC-A6142DAC0E69}" v="127" dt="2020-06-07T08:26:16.99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1" autoAdjust="0"/>
    <p:restoredTop sz="84174" autoAdjust="0"/>
  </p:normalViewPr>
  <p:slideViewPr>
    <p:cSldViewPr snapToGrid="0">
      <p:cViewPr varScale="1">
        <p:scale>
          <a:sx n="62" d="100"/>
          <a:sy n="62" d="100"/>
        </p:scale>
        <p:origin x="135" y="33"/>
      </p:cViewPr>
      <p:guideLst/>
    </p:cSldViewPr>
  </p:slideViewPr>
  <p:outlineViewPr>
    <p:cViewPr>
      <p:scale>
        <a:sx n="33" d="100"/>
        <a:sy n="33" d="100"/>
      </p:scale>
      <p:origin x="0" y="-2517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ang Shan" userId="307de2709dc5a1c4" providerId="LiveId" clId="{F8138E97-B264-4700-A5F0-52C3D929FFE2}"/>
    <pc:docChg chg="undo custSel addSld delSld modSld">
      <pc:chgData name="Wang Shan" userId="307de2709dc5a1c4" providerId="LiveId" clId="{F8138E97-B264-4700-A5F0-52C3D929FFE2}" dt="2020-06-05T16:39:35.671" v="583" actId="1076"/>
      <pc:docMkLst>
        <pc:docMk/>
      </pc:docMkLst>
      <pc:sldChg chg="modSp">
        <pc:chgData name="Wang Shan" userId="307de2709dc5a1c4" providerId="LiveId" clId="{F8138E97-B264-4700-A5F0-52C3D929FFE2}" dt="2020-06-05T10:05:32.610" v="15" actId="20577"/>
        <pc:sldMkLst>
          <pc:docMk/>
          <pc:sldMk cId="1853785146" sldId="257"/>
        </pc:sldMkLst>
        <pc:spChg chg="mod">
          <ac:chgData name="Wang Shan" userId="307de2709dc5a1c4" providerId="LiveId" clId="{F8138E97-B264-4700-A5F0-52C3D929FFE2}" dt="2020-06-05T10:05:32.610" v="15" actId="20577"/>
          <ac:spMkLst>
            <pc:docMk/>
            <pc:sldMk cId="1853785146" sldId="257"/>
            <ac:spMk id="2" creationId="{E6BE512A-3416-4428-BD66-C14FCDBDB820}"/>
          </ac:spMkLst>
        </pc:spChg>
      </pc:sldChg>
      <pc:sldChg chg="modSp">
        <pc:chgData name="Wang Shan" userId="307de2709dc5a1c4" providerId="LiveId" clId="{F8138E97-B264-4700-A5F0-52C3D929FFE2}" dt="2020-06-05T10:05:19.208" v="0" actId="207"/>
        <pc:sldMkLst>
          <pc:docMk/>
          <pc:sldMk cId="3627890588" sldId="903"/>
        </pc:sldMkLst>
        <pc:spChg chg="mod">
          <ac:chgData name="Wang Shan" userId="307de2709dc5a1c4" providerId="LiveId" clId="{F8138E97-B264-4700-A5F0-52C3D929FFE2}" dt="2020-06-05T10:05:19.208" v="0" actId="207"/>
          <ac:spMkLst>
            <pc:docMk/>
            <pc:sldMk cId="3627890588" sldId="903"/>
            <ac:spMk id="5" creationId="{0FBEF0CC-7E99-4304-8F4A-84564370CC19}"/>
          </ac:spMkLst>
        </pc:spChg>
      </pc:sldChg>
      <pc:sldChg chg="modSp">
        <pc:chgData name="Wang Shan" userId="307de2709dc5a1c4" providerId="LiveId" clId="{F8138E97-B264-4700-A5F0-52C3D929FFE2}" dt="2020-06-05T10:08:15.700" v="70" actId="20577"/>
        <pc:sldMkLst>
          <pc:docMk/>
          <pc:sldMk cId="3190060783" sldId="934"/>
        </pc:sldMkLst>
        <pc:spChg chg="mod">
          <ac:chgData name="Wang Shan" userId="307de2709dc5a1c4" providerId="LiveId" clId="{F8138E97-B264-4700-A5F0-52C3D929FFE2}" dt="2020-06-05T10:08:15.700" v="70" actId="20577"/>
          <ac:spMkLst>
            <pc:docMk/>
            <pc:sldMk cId="3190060783" sldId="934"/>
            <ac:spMk id="3" creationId="{6FD1E1F8-CD79-434F-9155-9F7C1FFDAF48}"/>
          </ac:spMkLst>
        </pc:spChg>
      </pc:sldChg>
      <pc:sldChg chg="modSp new add">
        <pc:chgData name="Wang Shan" userId="307de2709dc5a1c4" providerId="LiveId" clId="{F8138E97-B264-4700-A5F0-52C3D929FFE2}" dt="2020-06-05T16:21:07.334" v="157" actId="16959"/>
        <pc:sldMkLst>
          <pc:docMk/>
          <pc:sldMk cId="633039467" sldId="996"/>
        </pc:sldMkLst>
        <pc:spChg chg="mod">
          <ac:chgData name="Wang Shan" userId="307de2709dc5a1c4" providerId="LiveId" clId="{F8138E97-B264-4700-A5F0-52C3D929FFE2}" dt="2020-06-05T16:19:34.725" v="91" actId="20577"/>
          <ac:spMkLst>
            <pc:docMk/>
            <pc:sldMk cId="633039467" sldId="996"/>
            <ac:spMk id="2" creationId="{53CA5C64-ACD8-4268-B99B-B6E041414481}"/>
          </ac:spMkLst>
        </pc:spChg>
        <pc:spChg chg="mod">
          <ac:chgData name="Wang Shan" userId="307de2709dc5a1c4" providerId="LiveId" clId="{F8138E97-B264-4700-A5F0-52C3D929FFE2}" dt="2020-06-05T16:21:07.334" v="157" actId="16959"/>
          <ac:spMkLst>
            <pc:docMk/>
            <pc:sldMk cId="633039467" sldId="996"/>
            <ac:spMk id="3" creationId="{A1CCDD1B-D2F3-44E7-B119-8ED7DF038D36}"/>
          </ac:spMkLst>
        </pc:spChg>
      </pc:sldChg>
      <pc:sldChg chg="addSp delSp modSp new add">
        <pc:chgData name="Wang Shan" userId="307de2709dc5a1c4" providerId="LiveId" clId="{F8138E97-B264-4700-A5F0-52C3D929FFE2}" dt="2020-06-05T16:27:00.933" v="303" actId="120"/>
        <pc:sldMkLst>
          <pc:docMk/>
          <pc:sldMk cId="3255606149" sldId="997"/>
        </pc:sldMkLst>
        <pc:spChg chg="del">
          <ac:chgData name="Wang Shan" userId="307de2709dc5a1c4" providerId="LiveId" clId="{F8138E97-B264-4700-A5F0-52C3D929FFE2}" dt="2020-06-05T16:21:42.470" v="160"/>
          <ac:spMkLst>
            <pc:docMk/>
            <pc:sldMk cId="3255606149" sldId="997"/>
            <ac:spMk id="2" creationId="{6BAB5B54-B43A-4601-972C-529B398CBA32}"/>
          </ac:spMkLst>
        </pc:spChg>
        <pc:spChg chg="del">
          <ac:chgData name="Wang Shan" userId="307de2709dc5a1c4" providerId="LiveId" clId="{F8138E97-B264-4700-A5F0-52C3D929FFE2}" dt="2020-06-05T16:21:42.470" v="160"/>
          <ac:spMkLst>
            <pc:docMk/>
            <pc:sldMk cId="3255606149" sldId="997"/>
            <ac:spMk id="3" creationId="{AFB53939-8EB4-4EDB-A675-324030379045}"/>
          </ac:spMkLst>
        </pc:spChg>
        <pc:spChg chg="add mod">
          <ac:chgData name="Wang Shan" userId="307de2709dc5a1c4" providerId="LiveId" clId="{F8138E97-B264-4700-A5F0-52C3D929FFE2}" dt="2020-06-05T16:21:42.470" v="160"/>
          <ac:spMkLst>
            <pc:docMk/>
            <pc:sldMk cId="3255606149" sldId="997"/>
            <ac:spMk id="4" creationId="{785092B8-4C46-455B-95C5-4EBB4136AF03}"/>
          </ac:spMkLst>
        </pc:spChg>
        <pc:spChg chg="add mod">
          <ac:chgData name="Wang Shan" userId="307de2709dc5a1c4" providerId="LiveId" clId="{F8138E97-B264-4700-A5F0-52C3D929FFE2}" dt="2020-06-05T16:24:09.110" v="227" actId="20577"/>
          <ac:spMkLst>
            <pc:docMk/>
            <pc:sldMk cId="3255606149" sldId="997"/>
            <ac:spMk id="5" creationId="{195AD24F-5FD7-45B8-B205-14FFC95BE9B0}"/>
          </ac:spMkLst>
        </pc:spChg>
        <pc:spChg chg="add mod">
          <ac:chgData name="Wang Shan" userId="307de2709dc5a1c4" providerId="LiveId" clId="{F8138E97-B264-4700-A5F0-52C3D929FFE2}" dt="2020-06-05T16:24:24.318" v="260" actId="20577"/>
          <ac:spMkLst>
            <pc:docMk/>
            <pc:sldMk cId="3255606149" sldId="997"/>
            <ac:spMk id="6" creationId="{F77247A1-C57D-42DD-8B06-250D4063BAC5}"/>
          </ac:spMkLst>
        </pc:spChg>
        <pc:spChg chg="add mod">
          <ac:chgData name="Wang Shan" userId="307de2709dc5a1c4" providerId="LiveId" clId="{F8138E97-B264-4700-A5F0-52C3D929FFE2}" dt="2020-06-05T16:27:00.933" v="303" actId="120"/>
          <ac:spMkLst>
            <pc:docMk/>
            <pc:sldMk cId="3255606149" sldId="997"/>
            <ac:spMk id="7" creationId="{FE8175E6-C4FD-4AE2-9F6E-1306993887A4}"/>
          </ac:spMkLst>
        </pc:spChg>
      </pc:sldChg>
      <pc:sldChg chg="addSp modSp new add">
        <pc:chgData name="Wang Shan" userId="307de2709dc5a1c4" providerId="LiveId" clId="{F8138E97-B264-4700-A5F0-52C3D929FFE2}" dt="2020-06-05T16:30:17.051" v="399" actId="1076"/>
        <pc:sldMkLst>
          <pc:docMk/>
          <pc:sldMk cId="2860745097" sldId="998"/>
        </pc:sldMkLst>
        <pc:spChg chg="mod">
          <ac:chgData name="Wang Shan" userId="307de2709dc5a1c4" providerId="LiveId" clId="{F8138E97-B264-4700-A5F0-52C3D929FFE2}" dt="2020-06-05T16:28:04.470" v="326" actId="20577"/>
          <ac:spMkLst>
            <pc:docMk/>
            <pc:sldMk cId="2860745097" sldId="998"/>
            <ac:spMk id="2" creationId="{36BFDBA4-3C6D-4B6D-B393-6B99748152B1}"/>
          </ac:spMkLst>
        </pc:spChg>
        <pc:spChg chg="mod">
          <ac:chgData name="Wang Shan" userId="307de2709dc5a1c4" providerId="LiveId" clId="{F8138E97-B264-4700-A5F0-52C3D929FFE2}" dt="2020-06-05T16:30:02.474" v="395" actId="20577"/>
          <ac:spMkLst>
            <pc:docMk/>
            <pc:sldMk cId="2860745097" sldId="998"/>
            <ac:spMk id="3" creationId="{C838CE19-9DAE-4D59-961F-0C1347D17351}"/>
          </ac:spMkLst>
        </pc:spChg>
        <pc:picChg chg="add mod">
          <ac:chgData name="Wang Shan" userId="307de2709dc5a1c4" providerId="LiveId" clId="{F8138E97-B264-4700-A5F0-52C3D929FFE2}" dt="2020-06-05T16:30:17.051" v="399" actId="1076"/>
          <ac:picMkLst>
            <pc:docMk/>
            <pc:sldMk cId="2860745097" sldId="998"/>
            <ac:picMk id="4" creationId="{5E306944-CA7B-4729-B08C-638549773401}"/>
          </ac:picMkLst>
        </pc:picChg>
      </pc:sldChg>
      <pc:sldChg chg="addSp modSp new add">
        <pc:chgData name="Wang Shan" userId="307de2709dc5a1c4" providerId="LiveId" clId="{F8138E97-B264-4700-A5F0-52C3D929FFE2}" dt="2020-06-05T16:35:40.116" v="516" actId="20577"/>
        <pc:sldMkLst>
          <pc:docMk/>
          <pc:sldMk cId="4113003352" sldId="999"/>
        </pc:sldMkLst>
        <pc:spChg chg="mod">
          <ac:chgData name="Wang Shan" userId="307de2709dc5a1c4" providerId="LiveId" clId="{F8138E97-B264-4700-A5F0-52C3D929FFE2}" dt="2020-06-05T16:30:33.548" v="404" actId="20577"/>
          <ac:spMkLst>
            <pc:docMk/>
            <pc:sldMk cId="4113003352" sldId="999"/>
            <ac:spMk id="2" creationId="{EADD7766-A3C3-4BDF-BFE3-83ECE73222D8}"/>
          </ac:spMkLst>
        </pc:spChg>
        <pc:spChg chg="mod">
          <ac:chgData name="Wang Shan" userId="307de2709dc5a1c4" providerId="LiveId" clId="{F8138E97-B264-4700-A5F0-52C3D929FFE2}" dt="2020-06-05T16:35:40.116" v="516" actId="20577"/>
          <ac:spMkLst>
            <pc:docMk/>
            <pc:sldMk cId="4113003352" sldId="999"/>
            <ac:spMk id="3" creationId="{4ED04439-F829-4618-B075-73FC5EF24FFF}"/>
          </ac:spMkLst>
        </pc:spChg>
        <pc:spChg chg="add mod">
          <ac:chgData name="Wang Shan" userId="307de2709dc5a1c4" providerId="LiveId" clId="{F8138E97-B264-4700-A5F0-52C3D929FFE2}" dt="2020-06-05T16:32:39.837" v="449" actId="1076"/>
          <ac:spMkLst>
            <pc:docMk/>
            <pc:sldMk cId="4113003352" sldId="999"/>
            <ac:spMk id="4" creationId="{B6E8C5E5-91B8-4182-A9FF-F299407B25FB}"/>
          </ac:spMkLst>
        </pc:spChg>
        <pc:spChg chg="add mod">
          <ac:chgData name="Wang Shan" userId="307de2709dc5a1c4" providerId="LiveId" clId="{F8138E97-B264-4700-A5F0-52C3D929FFE2}" dt="2020-06-05T16:35:29.183" v="496" actId="1076"/>
          <ac:spMkLst>
            <pc:docMk/>
            <pc:sldMk cId="4113003352" sldId="999"/>
            <ac:spMk id="5" creationId="{2A9ADE0F-2A52-43CA-BC79-B94D05BD8CB0}"/>
          </ac:spMkLst>
        </pc:spChg>
        <pc:spChg chg="add mod">
          <ac:chgData name="Wang Shan" userId="307de2709dc5a1c4" providerId="LiveId" clId="{F8138E97-B264-4700-A5F0-52C3D929FFE2}" dt="2020-06-05T16:32:39.837" v="449" actId="1076"/>
          <ac:spMkLst>
            <pc:docMk/>
            <pc:sldMk cId="4113003352" sldId="999"/>
            <ac:spMk id="6" creationId="{E8ED9C73-10F6-42F8-88B9-16612EBAE0A7}"/>
          </ac:spMkLst>
        </pc:spChg>
        <pc:spChg chg="add mod">
          <ac:chgData name="Wang Shan" userId="307de2709dc5a1c4" providerId="LiveId" clId="{F8138E97-B264-4700-A5F0-52C3D929FFE2}" dt="2020-06-05T16:35:29.183" v="496" actId="1076"/>
          <ac:spMkLst>
            <pc:docMk/>
            <pc:sldMk cId="4113003352" sldId="999"/>
            <ac:spMk id="7" creationId="{CB53E446-AE80-4B4A-95A8-E75B5A42E888}"/>
          </ac:spMkLst>
        </pc:spChg>
      </pc:sldChg>
      <pc:sldChg chg="addSp delSp modSp new add">
        <pc:chgData name="Wang Shan" userId="307de2709dc5a1c4" providerId="LiveId" clId="{F8138E97-B264-4700-A5F0-52C3D929FFE2}" dt="2020-06-05T16:38:19.523" v="539" actId="478"/>
        <pc:sldMkLst>
          <pc:docMk/>
          <pc:sldMk cId="184928378" sldId="1000"/>
        </pc:sldMkLst>
        <pc:spChg chg="mod">
          <ac:chgData name="Wang Shan" userId="307de2709dc5a1c4" providerId="LiveId" clId="{F8138E97-B264-4700-A5F0-52C3D929FFE2}" dt="2020-06-05T16:36:04.233" v="533" actId="20577"/>
          <ac:spMkLst>
            <pc:docMk/>
            <pc:sldMk cId="184928378" sldId="1000"/>
            <ac:spMk id="2" creationId="{0312BC8F-7415-41FB-B8B7-0D6B4BFB91AA}"/>
          </ac:spMkLst>
        </pc:spChg>
        <pc:spChg chg="del">
          <ac:chgData name="Wang Shan" userId="307de2709dc5a1c4" providerId="LiveId" clId="{F8138E97-B264-4700-A5F0-52C3D929FFE2}" dt="2020-06-05T16:37:32.841" v="534"/>
          <ac:spMkLst>
            <pc:docMk/>
            <pc:sldMk cId="184928378" sldId="1000"/>
            <ac:spMk id="3" creationId="{74CD773B-C07D-49AA-8976-96B4C1BA0FA6}"/>
          </ac:spMkLst>
        </pc:spChg>
        <pc:spChg chg="add mod">
          <ac:chgData name="Wang Shan" userId="307de2709dc5a1c4" providerId="LiveId" clId="{F8138E97-B264-4700-A5F0-52C3D929FFE2}" dt="2020-06-05T16:38:17.075" v="538" actId="20577"/>
          <ac:spMkLst>
            <pc:docMk/>
            <pc:sldMk cId="184928378" sldId="1000"/>
            <ac:spMk id="4" creationId="{6C547756-339A-438E-8D1B-39F0252B8851}"/>
          </ac:spMkLst>
        </pc:spChg>
        <pc:spChg chg="add del mod">
          <ac:chgData name="Wang Shan" userId="307de2709dc5a1c4" providerId="LiveId" clId="{F8138E97-B264-4700-A5F0-52C3D929FFE2}" dt="2020-06-05T16:38:19.523" v="539" actId="478"/>
          <ac:spMkLst>
            <pc:docMk/>
            <pc:sldMk cId="184928378" sldId="1000"/>
            <ac:spMk id="5" creationId="{F48F2C38-E4EC-4CBB-BAF7-722387623594}"/>
          </ac:spMkLst>
        </pc:spChg>
        <pc:spChg chg="add del mod">
          <ac:chgData name="Wang Shan" userId="307de2709dc5a1c4" providerId="LiveId" clId="{F8138E97-B264-4700-A5F0-52C3D929FFE2}" dt="2020-06-05T16:38:19.523" v="539" actId="478"/>
          <ac:spMkLst>
            <pc:docMk/>
            <pc:sldMk cId="184928378" sldId="1000"/>
            <ac:spMk id="6" creationId="{FEAF1B77-4D25-4AAF-8F49-DB63AACC0313}"/>
          </ac:spMkLst>
        </pc:spChg>
        <pc:spChg chg="add del mod">
          <ac:chgData name="Wang Shan" userId="307de2709dc5a1c4" providerId="LiveId" clId="{F8138E97-B264-4700-A5F0-52C3D929FFE2}" dt="2020-06-05T16:38:19.523" v="539" actId="478"/>
          <ac:spMkLst>
            <pc:docMk/>
            <pc:sldMk cId="184928378" sldId="1000"/>
            <ac:spMk id="7" creationId="{F452E3AD-FC93-4C04-A500-AA760D482CE5}"/>
          </ac:spMkLst>
        </pc:spChg>
        <pc:spChg chg="add del mod">
          <ac:chgData name="Wang Shan" userId="307de2709dc5a1c4" providerId="LiveId" clId="{F8138E97-B264-4700-A5F0-52C3D929FFE2}" dt="2020-06-05T16:38:19.523" v="539" actId="478"/>
          <ac:spMkLst>
            <pc:docMk/>
            <pc:sldMk cId="184928378" sldId="1000"/>
            <ac:spMk id="8" creationId="{3EE1DD22-FCAD-4BFE-B2CE-12BCF704E843}"/>
          </ac:spMkLst>
        </pc:spChg>
        <pc:spChg chg="add del mod">
          <ac:chgData name="Wang Shan" userId="307de2709dc5a1c4" providerId="LiveId" clId="{F8138E97-B264-4700-A5F0-52C3D929FFE2}" dt="2020-06-05T16:38:19.523" v="539" actId="478"/>
          <ac:spMkLst>
            <pc:docMk/>
            <pc:sldMk cId="184928378" sldId="1000"/>
            <ac:spMk id="9" creationId="{9668EB4A-D181-41D5-BB3C-DBF544817436}"/>
          </ac:spMkLst>
        </pc:spChg>
        <pc:spChg chg="add del mod">
          <ac:chgData name="Wang Shan" userId="307de2709dc5a1c4" providerId="LiveId" clId="{F8138E97-B264-4700-A5F0-52C3D929FFE2}" dt="2020-06-05T16:38:19.523" v="539" actId="478"/>
          <ac:spMkLst>
            <pc:docMk/>
            <pc:sldMk cId="184928378" sldId="1000"/>
            <ac:spMk id="10" creationId="{28C451E1-C31D-4385-B1E4-DA4167CC197F}"/>
          </ac:spMkLst>
        </pc:spChg>
        <pc:spChg chg="add del mod">
          <ac:chgData name="Wang Shan" userId="307de2709dc5a1c4" providerId="LiveId" clId="{F8138E97-B264-4700-A5F0-52C3D929FFE2}" dt="2020-06-05T16:38:19.523" v="539" actId="478"/>
          <ac:spMkLst>
            <pc:docMk/>
            <pc:sldMk cId="184928378" sldId="1000"/>
            <ac:spMk id="14" creationId="{99833E3A-C43D-498A-A666-7D45005C7F4A}"/>
          </ac:spMkLst>
        </pc:spChg>
        <pc:spChg chg="add del mod">
          <ac:chgData name="Wang Shan" userId="307de2709dc5a1c4" providerId="LiveId" clId="{F8138E97-B264-4700-A5F0-52C3D929FFE2}" dt="2020-06-05T16:38:19.523" v="539" actId="478"/>
          <ac:spMkLst>
            <pc:docMk/>
            <pc:sldMk cId="184928378" sldId="1000"/>
            <ac:spMk id="15" creationId="{6FE0D1F6-DF9D-41EE-97C5-86B3F609708C}"/>
          </ac:spMkLst>
        </pc:spChg>
        <pc:spChg chg="add del mod">
          <ac:chgData name="Wang Shan" userId="307de2709dc5a1c4" providerId="LiveId" clId="{F8138E97-B264-4700-A5F0-52C3D929FFE2}" dt="2020-06-05T16:38:19.523" v="539" actId="478"/>
          <ac:spMkLst>
            <pc:docMk/>
            <pc:sldMk cId="184928378" sldId="1000"/>
            <ac:spMk id="16" creationId="{02933859-C14F-47D0-8EB2-5D08D966D013}"/>
          </ac:spMkLst>
        </pc:spChg>
        <pc:spChg chg="add del mod">
          <ac:chgData name="Wang Shan" userId="307de2709dc5a1c4" providerId="LiveId" clId="{F8138E97-B264-4700-A5F0-52C3D929FFE2}" dt="2020-06-05T16:38:19.523" v="539" actId="478"/>
          <ac:spMkLst>
            <pc:docMk/>
            <pc:sldMk cId="184928378" sldId="1000"/>
            <ac:spMk id="17" creationId="{CC98FABD-9F10-4C23-B59C-A0A605C132B4}"/>
          </ac:spMkLst>
        </pc:spChg>
        <pc:spChg chg="add del mod">
          <ac:chgData name="Wang Shan" userId="307de2709dc5a1c4" providerId="LiveId" clId="{F8138E97-B264-4700-A5F0-52C3D929FFE2}" dt="2020-06-05T16:38:19.523" v="539" actId="478"/>
          <ac:spMkLst>
            <pc:docMk/>
            <pc:sldMk cId="184928378" sldId="1000"/>
            <ac:spMk id="18" creationId="{8C954D71-00D6-4A46-859C-2E5B5A39AA55}"/>
          </ac:spMkLst>
        </pc:spChg>
        <pc:cxnChg chg="add del mod">
          <ac:chgData name="Wang Shan" userId="307de2709dc5a1c4" providerId="LiveId" clId="{F8138E97-B264-4700-A5F0-52C3D929FFE2}" dt="2020-06-05T16:38:19.523" v="539" actId="478"/>
          <ac:cxnSpMkLst>
            <pc:docMk/>
            <pc:sldMk cId="184928378" sldId="1000"/>
            <ac:cxnSpMk id="11" creationId="{A2785963-2B76-4B3F-895E-2C321440AED5}"/>
          </ac:cxnSpMkLst>
        </pc:cxnChg>
        <pc:cxnChg chg="add del mod">
          <ac:chgData name="Wang Shan" userId="307de2709dc5a1c4" providerId="LiveId" clId="{F8138E97-B264-4700-A5F0-52C3D929FFE2}" dt="2020-06-05T16:38:19.523" v="539" actId="478"/>
          <ac:cxnSpMkLst>
            <pc:docMk/>
            <pc:sldMk cId="184928378" sldId="1000"/>
            <ac:cxnSpMk id="12" creationId="{A00700AF-E4F0-434B-9663-DB4A7829AC60}"/>
          </ac:cxnSpMkLst>
        </pc:cxnChg>
        <pc:cxnChg chg="add del mod">
          <ac:chgData name="Wang Shan" userId="307de2709dc5a1c4" providerId="LiveId" clId="{F8138E97-B264-4700-A5F0-52C3D929FFE2}" dt="2020-06-05T16:38:19.523" v="539" actId="478"/>
          <ac:cxnSpMkLst>
            <pc:docMk/>
            <pc:sldMk cId="184928378" sldId="1000"/>
            <ac:cxnSpMk id="13" creationId="{D5650DFE-EBE9-4B7C-9E25-D97B1790A682}"/>
          </ac:cxnSpMkLst>
        </pc:cxnChg>
        <pc:cxnChg chg="add del mod">
          <ac:chgData name="Wang Shan" userId="307de2709dc5a1c4" providerId="LiveId" clId="{F8138E97-B264-4700-A5F0-52C3D929FFE2}" dt="2020-06-05T16:38:19.523" v="539" actId="478"/>
          <ac:cxnSpMkLst>
            <pc:docMk/>
            <pc:sldMk cId="184928378" sldId="1000"/>
            <ac:cxnSpMk id="19" creationId="{2D06DBDE-3BD6-4247-AF3B-7037DE1D4110}"/>
          </ac:cxnSpMkLst>
        </pc:cxnChg>
        <pc:cxnChg chg="add del mod">
          <ac:chgData name="Wang Shan" userId="307de2709dc5a1c4" providerId="LiveId" clId="{F8138E97-B264-4700-A5F0-52C3D929FFE2}" dt="2020-06-05T16:38:19.523" v="539" actId="478"/>
          <ac:cxnSpMkLst>
            <pc:docMk/>
            <pc:sldMk cId="184928378" sldId="1000"/>
            <ac:cxnSpMk id="20" creationId="{F19C3AF8-6AF5-4D50-A1A9-3DE06CD5ED49}"/>
          </ac:cxnSpMkLst>
        </pc:cxnChg>
        <pc:cxnChg chg="add del mod">
          <ac:chgData name="Wang Shan" userId="307de2709dc5a1c4" providerId="LiveId" clId="{F8138E97-B264-4700-A5F0-52C3D929FFE2}" dt="2020-06-05T16:38:19.523" v="539" actId="478"/>
          <ac:cxnSpMkLst>
            <pc:docMk/>
            <pc:sldMk cId="184928378" sldId="1000"/>
            <ac:cxnSpMk id="21" creationId="{5375AED6-8DB8-4346-98F6-CC5CA7449E12}"/>
          </ac:cxnSpMkLst>
        </pc:cxnChg>
      </pc:sldChg>
      <pc:sldChg chg="addSp modSp add">
        <pc:chgData name="Wang Shan" userId="307de2709dc5a1c4" providerId="LiveId" clId="{F8138E97-B264-4700-A5F0-52C3D929FFE2}" dt="2020-06-05T16:39:35.671" v="583" actId="1076"/>
        <pc:sldMkLst>
          <pc:docMk/>
          <pc:sldMk cId="3075017861" sldId="1001"/>
        </pc:sldMkLst>
        <pc:spChg chg="mod">
          <ac:chgData name="Wang Shan" userId="307de2709dc5a1c4" providerId="LiveId" clId="{F8138E97-B264-4700-A5F0-52C3D929FFE2}" dt="2020-06-05T16:38:33.269" v="569" actId="20577"/>
          <ac:spMkLst>
            <pc:docMk/>
            <pc:sldMk cId="3075017861" sldId="1001"/>
            <ac:spMk id="2" creationId="{0312BC8F-7415-41FB-B8B7-0D6B4BFB91AA}"/>
          </ac:spMkLst>
        </pc:spChg>
        <pc:spChg chg="add mod">
          <ac:chgData name="Wang Shan" userId="307de2709dc5a1c4" providerId="LiveId" clId="{F8138E97-B264-4700-A5F0-52C3D929FFE2}" dt="2020-06-05T16:39:35.671" v="583" actId="1076"/>
          <ac:spMkLst>
            <pc:docMk/>
            <pc:sldMk cId="3075017861" sldId="1001"/>
            <ac:spMk id="3" creationId="{F573ADE2-A7D5-4ABF-8845-036ACAF889DC}"/>
          </ac:spMkLst>
        </pc:spChg>
        <pc:picChg chg="add mod">
          <ac:chgData name="Wang Shan" userId="307de2709dc5a1c4" providerId="LiveId" clId="{F8138E97-B264-4700-A5F0-52C3D929FFE2}" dt="2020-06-05T16:39:12.934" v="576" actId="1076"/>
          <ac:picMkLst>
            <pc:docMk/>
            <pc:sldMk cId="3075017861" sldId="1001"/>
            <ac:picMk id="22" creationId="{BE11D7A6-E827-48C2-BA9C-15DEF4ECCDEC}"/>
          </ac:picMkLst>
        </pc:picChg>
      </pc:sldChg>
    </pc:docChg>
  </pc:docChgLst>
  <pc:docChgLst>
    <pc:chgData name="Wang Shan" userId="307de2709dc5a1c4" providerId="LiveId" clId="{A7029F79-34E3-433D-A1EC-A6142DAC0E69}"/>
    <pc:docChg chg="custSel addSld delSld modSld">
      <pc:chgData name="Wang Shan" userId="307de2709dc5a1c4" providerId="LiveId" clId="{A7029F79-34E3-433D-A1EC-A6142DAC0E69}" dt="2020-06-07T08:26:16.996" v="91"/>
      <pc:docMkLst>
        <pc:docMk/>
      </pc:docMkLst>
      <pc:sldChg chg="del">
        <pc:chgData name="Wang Shan" userId="307de2709dc5a1c4" providerId="LiveId" clId="{A7029F79-34E3-433D-A1EC-A6142DAC0E69}" dt="2020-06-07T08:26:03.582" v="90" actId="47"/>
        <pc:sldMkLst>
          <pc:docMk/>
          <pc:sldMk cId="184928378" sldId="1000"/>
        </pc:sldMkLst>
      </pc:sldChg>
      <pc:sldChg chg="modSp add modAnim">
        <pc:chgData name="Wang Shan" userId="307de2709dc5a1c4" providerId="LiveId" clId="{A7029F79-34E3-433D-A1EC-A6142DAC0E69}" dt="2020-06-07T08:26:16.996" v="91"/>
        <pc:sldMkLst>
          <pc:docMk/>
          <pc:sldMk cId="108353690" sldId="1072"/>
        </pc:sldMkLst>
        <pc:spChg chg="mod">
          <ac:chgData name="Wang Shan" userId="307de2709dc5a1c4" providerId="LiveId" clId="{A7029F79-34E3-433D-A1EC-A6142DAC0E69}" dt="2020-06-07T06:34:20.938" v="21"/>
          <ac:spMkLst>
            <pc:docMk/>
            <pc:sldMk cId="108353690" sldId="1072"/>
            <ac:spMk id="2" creationId="{7F375FC3-4E01-4E6E-A64F-7ACCF8DBBFFB}"/>
          </ac:spMkLst>
        </pc:spChg>
        <pc:spChg chg="mod">
          <ac:chgData name="Wang Shan" userId="307de2709dc5a1c4" providerId="LiveId" clId="{A7029F79-34E3-433D-A1EC-A6142DAC0E69}" dt="2020-06-07T06:36:50.534" v="89" actId="27636"/>
          <ac:spMkLst>
            <pc:docMk/>
            <pc:sldMk cId="108353690" sldId="1072"/>
            <ac:spMk id="3" creationId="{528107BB-B19F-4CD4-AFE2-731C5D2706CC}"/>
          </ac:spMkLst>
        </pc:spChg>
        <pc:spChg chg="mod">
          <ac:chgData name="Wang Shan" userId="307de2709dc5a1c4" providerId="LiveId" clId="{A7029F79-34E3-433D-A1EC-A6142DAC0E69}" dt="2020-06-07T06:35:56.667" v="77" actId="20577"/>
          <ac:spMkLst>
            <pc:docMk/>
            <pc:sldMk cId="108353690" sldId="1072"/>
            <ac:spMk id="24" creationId="{3B898231-00EF-4121-AA07-2C107F903CE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A472CB-9541-40DA-9F23-971B87D6EB46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AE53C1-D718-449A-B46F-DC16A8F66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1114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AE53C1-D718-449A-B46F-DC16A8F66F4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0688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AE53C1-D718-449A-B46F-DC16A8F66F4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559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AE53C1-D718-449A-B46F-DC16A8F66F4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7441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AE53C1-D718-449A-B46F-DC16A8F66F4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45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AE53C1-D718-449A-B46F-DC16A8F66F4F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6036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26D63-678A-4658-8A02-9873EF1E403B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1991E-84E0-47FC-BE3A-1EBE5FC85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925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26D63-678A-4658-8A02-9873EF1E403B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1991E-84E0-47FC-BE3A-1EBE5FC85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509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26D63-678A-4658-8A02-9873EF1E403B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1991E-84E0-47FC-BE3A-1EBE5FC85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390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ctr">
              <a:defRPr sz="3600"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52603"/>
            <a:ext cx="7886700" cy="4924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26D63-678A-4658-8A02-9873EF1E403B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1991E-84E0-47FC-BE3A-1EBE5FC85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313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26D63-678A-4658-8A02-9873EF1E403B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1991E-84E0-47FC-BE3A-1EBE5FC85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251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26D63-678A-4658-8A02-9873EF1E403B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1991E-84E0-47FC-BE3A-1EBE5FC85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163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26D63-678A-4658-8A02-9873EF1E403B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1991E-84E0-47FC-BE3A-1EBE5FC85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350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26D63-678A-4658-8A02-9873EF1E403B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1991E-84E0-47FC-BE3A-1EBE5FC85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231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26D63-678A-4658-8A02-9873EF1E403B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1991E-84E0-47FC-BE3A-1EBE5FC85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546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26D63-678A-4658-8A02-9873EF1E403B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1991E-84E0-47FC-BE3A-1EBE5FC85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226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26D63-678A-4658-8A02-9873EF1E403B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1991E-84E0-47FC-BE3A-1EBE5FC85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553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622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215025"/>
            <a:ext cx="7886700" cy="49619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826D63-678A-4658-8A02-9873EF1E403B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61991E-84E0-47FC-BE3A-1EBE5FC85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44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rgbClr val="C00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angshan731.github.io/DM-ML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openxmlformats.org/officeDocument/2006/relationships/image" Target="../media/image10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0.png"/><Relationship Id="rId11" Type="http://schemas.openxmlformats.org/officeDocument/2006/relationships/image" Target="../media/image18.png"/><Relationship Id="rId5" Type="http://schemas.openxmlformats.org/officeDocument/2006/relationships/image" Target="../media/image4.tmp"/><Relationship Id="rId15" Type="http://schemas.openxmlformats.org/officeDocument/2006/relationships/image" Target="../media/image22.png"/><Relationship Id="rId10" Type="http://schemas.openxmlformats.org/officeDocument/2006/relationships/image" Target="../media/image17.png"/><Relationship Id="rId4" Type="http://schemas.openxmlformats.org/officeDocument/2006/relationships/image" Target="../media/image12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e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11.tmp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wangshan731.github.io/DM-ML/" TargetMode="External"/><Relationship Id="rId2" Type="http://schemas.openxmlformats.org/officeDocument/2006/relationships/hyperlink" Target="https://wangshan731.github.io/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E512A-3416-4428-BD66-C14FCDBDB8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Midterm Warp-up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763DEA-66DE-49EF-A3CC-5D8D994904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Shan</a:t>
            </a:r>
            <a:r>
              <a:rPr lang="zh-CN" altLang="en-US" dirty="0"/>
              <a:t> </a:t>
            </a:r>
            <a:r>
              <a:rPr lang="en-US" altLang="zh-CN" dirty="0"/>
              <a:t>Wang</a:t>
            </a:r>
          </a:p>
          <a:p>
            <a:r>
              <a:rPr lang="en-US" dirty="0" err="1"/>
              <a:t>Lingnan</a:t>
            </a:r>
            <a:r>
              <a:rPr lang="en-US" dirty="0"/>
              <a:t> College, Sun </a:t>
            </a:r>
            <a:r>
              <a:rPr lang="en-US" dirty="0" err="1"/>
              <a:t>Yat-sen</a:t>
            </a:r>
            <a:r>
              <a:rPr lang="en-US" dirty="0"/>
              <a:t> University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EB17CE1-5172-43AB-9AFB-D2372A502CE8}"/>
              </a:ext>
            </a:extLst>
          </p:cNvPr>
          <p:cNvSpPr/>
          <p:nvPr/>
        </p:nvSpPr>
        <p:spPr>
          <a:xfrm>
            <a:off x="2113698" y="5257800"/>
            <a:ext cx="491660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2020 Data Mining and Machine Learning  LN3119 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2"/>
              </a:rPr>
              <a:t>https://wangshan731.github.io/DM-ML/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ADCDF0D-5F28-4F15-AEA0-E74807708A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9298" y="5283200"/>
            <a:ext cx="1409700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7851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0733F-0037-44C9-AB02-AB9EF12CF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312347D-2AF9-4F63-A952-C50B2329C9D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Maximum likelihood estimator: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argmax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en-US" dirty="0"/>
                  <a:t>where</a:t>
                </a:r>
              </a:p>
              <a:p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dirty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en-US" dirty="0"/>
                  <a:t> is the joint </a:t>
                </a:r>
                <a:r>
                  <a:rPr lang="en-US" b="1" dirty="0"/>
                  <a:t>probability density function </a:t>
                </a:r>
                <a:r>
                  <a:rPr lang="en-US" dirty="0"/>
                  <a:t>of observations 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b="1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b="1" dirty="0"/>
                  <a:t>Frequentist</a:t>
                </a:r>
                <a:r>
                  <a:rPr lang="en-US" dirty="0"/>
                  <a:t>: only believe the data</a:t>
                </a:r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/>
                  <a:t>It is almost unbiased</a:t>
                </a:r>
              </a:p>
              <a:p>
                <a:r>
                  <a:rPr lang="en-US" dirty="0"/>
                  <a:t>If we have enough data, it is great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312347D-2AF9-4F63-A952-C50B2329C9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46" t="-1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6E7D886F-77D0-4A48-B543-C64438E4B7C8}"/>
              </a:ext>
            </a:extLst>
          </p:cNvPr>
          <p:cNvSpPr/>
          <p:nvPr/>
        </p:nvSpPr>
        <p:spPr>
          <a:xfrm>
            <a:off x="0" y="0"/>
            <a:ext cx="9144000" cy="369332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ML THREE elements - Strategy</a:t>
            </a:r>
          </a:p>
        </p:txBody>
      </p:sp>
    </p:spTree>
    <p:extLst>
      <p:ext uri="{BB962C8B-B14F-4D97-AF65-F5344CB8AC3E}">
        <p14:creationId xmlns:p14="http://schemas.microsoft.com/office/powerpoint/2010/main" val="34388876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30CE5-EDD6-40B1-B19C-E44724EAD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Maximum A Posterior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DCDBEA5-9CF4-4E1C-860A-4CDAF4A8456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252603"/>
                <a:ext cx="7886700" cy="487869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What if you have some ideas about your parameter?</a:t>
                </a:r>
              </a:p>
              <a:p>
                <a:r>
                  <a:rPr lang="en-US" dirty="0"/>
                  <a:t>Bayes’ Rule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e>
                          <m:r>
                            <a:rPr lang="en-US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sz="240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sty m:val="p"/>
                                  <m:brk m:alnAt="7"/>
                                </m:rPr>
                                <a:rPr lang="el-GR" sz="240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Θ</m:t>
                              </m:r>
                            </m:sub>
                            <m:sup/>
                            <m:e>
                              <m: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sz="24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sz="240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sty m:val="p"/>
                                  <m:brk m:alnAt="7"/>
                                </m:rPr>
                                <a:rPr lang="el-GR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Θ</m:t>
                              </m:r>
                            </m:sub>
                            <m:sup/>
                            <m:e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sz="2400" dirty="0"/>
              </a:p>
              <a:p>
                <a:r>
                  <a:rPr lang="en-US" dirty="0">
                    <a:solidFill>
                      <a:srgbClr val="FF0000"/>
                    </a:solidFill>
                  </a:rPr>
                  <a:t>Maximum A Posterior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argmax</m:t>
                    </m:r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argmax</m:t>
                    </m:r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sty m:val="p"/>
                                <m:brk m:alnAt="7"/>
                              </m:rPr>
                              <a:rPr lang="el-GR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Θ</m:t>
                            </m:r>
                          </m:sub>
                          <m:sup/>
                          <m:e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den>
                    </m:f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  <a:p>
                <a:r>
                  <a:rPr lang="en-US" dirty="0"/>
                  <a:t>Equivalent to maximize the numerator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  <a:p>
                <a:r>
                  <a:rPr lang="en-US" dirty="0"/>
                  <a:t>Different from MLE: </a:t>
                </a:r>
              </a:p>
              <a:p>
                <a:pPr lvl="1"/>
                <a:r>
                  <a:rPr lang="en-US" dirty="0"/>
                  <a:t>Assume there is a </a:t>
                </a:r>
                <a:r>
                  <a:rPr lang="en-US" b="1" dirty="0"/>
                  <a:t>prior </a:t>
                </a:r>
                <a:r>
                  <a:rPr lang="en-US" dirty="0"/>
                  <a:t>distribution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We have some knowledge about the parameter</a:t>
                </a:r>
                <a:endParaRPr lang="en-US" dirty="0">
                  <a:solidFill>
                    <a:srgbClr val="FF0000"/>
                  </a:solidFill>
                </a:endParaRPr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DCDBEA5-9CF4-4E1C-860A-4CDAF4A8456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252603"/>
                <a:ext cx="7886700" cy="4878690"/>
              </a:xfrm>
              <a:blipFill>
                <a:blip r:embed="rId2"/>
                <a:stretch>
                  <a:fillRect l="-1391" t="-2747" b="-3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5F048522-6EF4-4FC6-B3D5-72313C1C1B10}"/>
              </a:ext>
            </a:extLst>
          </p:cNvPr>
          <p:cNvSpPr/>
          <p:nvPr/>
        </p:nvSpPr>
        <p:spPr>
          <a:xfrm>
            <a:off x="0" y="0"/>
            <a:ext cx="9144000" cy="369332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ML THREE elements - Strategy</a:t>
            </a:r>
          </a:p>
        </p:txBody>
      </p:sp>
    </p:spTree>
    <p:extLst>
      <p:ext uri="{BB962C8B-B14F-4D97-AF65-F5344CB8AC3E}">
        <p14:creationId xmlns:p14="http://schemas.microsoft.com/office/powerpoint/2010/main" val="4176373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2614B-91FF-4B6B-BAEE-F02A4D34A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MAP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2C9EB42-F9C1-4629-95E8-E372C0AEC2D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252602"/>
                <a:ext cx="7886700" cy="5369579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Example</a:t>
                </a:r>
              </a:p>
              <a:p>
                <a:pPr lvl="1"/>
                <a:r>
                  <a:rPr lang="en-US" dirty="0"/>
                  <a:t>There are two bags</a:t>
                </a:r>
              </a:p>
              <a:p>
                <a:pPr lvl="2"/>
                <a:r>
                  <a:rPr lang="en-US" dirty="0"/>
                  <a:t>Bag A: 50% </a:t>
                </a:r>
                <a:r>
                  <a:rPr lang="en-US" dirty="0">
                    <a:solidFill>
                      <a:srgbClr val="00B050"/>
                    </a:solidFill>
                  </a:rPr>
                  <a:t>Green balls</a:t>
                </a:r>
                <a:r>
                  <a:rPr lang="en-US" dirty="0"/>
                  <a:t>+ 50% </a:t>
                </a:r>
                <a:r>
                  <a:rPr lang="en-US" dirty="0">
                    <a:solidFill>
                      <a:srgbClr val="FF0000"/>
                    </a:solidFill>
                  </a:rPr>
                  <a:t>Red balls</a:t>
                </a:r>
              </a:p>
              <a:p>
                <a:pPr lvl="2"/>
                <a:r>
                  <a:rPr lang="en-US" dirty="0"/>
                  <a:t>Bag B: 100% </a:t>
                </a:r>
                <a:r>
                  <a:rPr lang="en-US" dirty="0">
                    <a:solidFill>
                      <a:srgbClr val="FF0000"/>
                    </a:solidFill>
                  </a:rPr>
                  <a:t>Red balls</a:t>
                </a:r>
              </a:p>
              <a:p>
                <a:pPr lvl="1"/>
                <a:r>
                  <a:rPr lang="en-US" dirty="0"/>
                  <a:t>If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you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consecutively pick two red balls from one bag, which bag is most likely?</a:t>
                </a:r>
              </a:p>
              <a:p>
                <a:pPr lvl="1"/>
                <a:r>
                  <a:rPr lang="en-US" dirty="0"/>
                  <a:t>MLE</a:t>
                </a:r>
              </a:p>
              <a:p>
                <a:pPr lvl="2"/>
                <a:r>
                  <a:rPr lang="en-US" dirty="0"/>
                  <a:t>A: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0.25</m:t>
                    </m:r>
                  </m:oMath>
                </a14:m>
                <a:r>
                  <a:rPr lang="en-US" dirty="0"/>
                  <a:t>; B: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; so B</a:t>
                </a:r>
              </a:p>
              <a:p>
                <a:pPr lvl="1"/>
                <a:r>
                  <a:rPr lang="en-US" dirty="0"/>
                  <a:t>MAP – we know get bag A with 0.9, get bag B with 0.1</a:t>
                </a:r>
              </a:p>
              <a:p>
                <a:pPr lvl="2"/>
                <a:r>
                  <a:rPr lang="en-US" dirty="0"/>
                  <a:t>A: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0.25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∗0.9=0.225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</a:p>
              <a:p>
                <a:pPr lvl="2"/>
                <a:r>
                  <a:rPr lang="en-US" dirty="0">
                    <a:solidFill>
                      <a:schemeClr val="tx1"/>
                    </a:solidFill>
                  </a:rPr>
                  <a:t>B: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∗0.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=0.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</a:p>
              <a:p>
                <a:pPr lvl="2"/>
                <a:r>
                  <a:rPr lang="en-US" dirty="0">
                    <a:solidFill>
                      <a:schemeClr val="tx1"/>
                    </a:solidFill>
                  </a:rPr>
                  <a:t>So A</a:t>
                </a:r>
              </a:p>
              <a:p>
                <a:r>
                  <a:rPr lang="en-US" dirty="0"/>
                  <a:t>If the prior is uniform distribution</a:t>
                </a:r>
              </a:p>
              <a:p>
                <a:pPr lvl="1"/>
                <a:r>
                  <a:rPr lang="en-US" dirty="0"/>
                  <a:t>We do not have knowledge about the parameter</a:t>
                </a:r>
              </a:p>
              <a:p>
                <a:pPr lvl="1"/>
                <a:r>
                  <a:rPr lang="en-US" dirty="0"/>
                  <a:t>MAP=MLE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2C9EB42-F9C1-4629-95E8-E372C0AEC2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252602"/>
                <a:ext cx="7886700" cy="5369579"/>
              </a:xfrm>
              <a:blipFill>
                <a:blip r:embed="rId2"/>
                <a:stretch>
                  <a:fillRect l="-1391" t="-24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1345A724-6853-4EE8-AAD9-F18B6D919949}"/>
              </a:ext>
            </a:extLst>
          </p:cNvPr>
          <p:cNvSpPr/>
          <p:nvPr/>
        </p:nvSpPr>
        <p:spPr>
          <a:xfrm>
            <a:off x="0" y="0"/>
            <a:ext cx="9144000" cy="369332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ML THREE elements - Strategy</a:t>
            </a:r>
          </a:p>
        </p:txBody>
      </p:sp>
    </p:spTree>
    <p:extLst>
      <p:ext uri="{BB962C8B-B14F-4D97-AF65-F5344CB8AC3E}">
        <p14:creationId xmlns:p14="http://schemas.microsoft.com/office/powerpoint/2010/main" val="42293625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1DDABC7-B519-4EB2-9D03-F616EA116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 THREE elements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756391-4F52-4759-9A2E-57DBE40168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</p:spTree>
    <p:extLst>
      <p:ext uri="{BB962C8B-B14F-4D97-AF65-F5344CB8AC3E}">
        <p14:creationId xmlns:p14="http://schemas.microsoft.com/office/powerpoint/2010/main" val="11314581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2F7A6-64F3-4375-BAD2-C6F4D56BB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50CAEB4-40F8-48E5-A5FF-25FFCD33BC2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Objective</a:t>
                </a:r>
              </a:p>
              <a:p>
                <a:pPr lvl="1"/>
                <a:r>
                  <a:rPr lang="en-US" dirty="0"/>
                  <a:t>Find a good hypothesis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/>
                  <a:t> with small </a:t>
                </a:r>
                <a:r>
                  <a:rPr lang="en-US" dirty="0">
                    <a:solidFill>
                      <a:srgbClr val="FF0000"/>
                    </a:solidFill>
                  </a:rPr>
                  <a:t>generalization</a:t>
                </a:r>
                <a:r>
                  <a:rPr lang="en-US" dirty="0"/>
                  <a:t> error</a:t>
                </a:r>
              </a:p>
              <a:p>
                <a:r>
                  <a:rPr lang="en-US" dirty="0"/>
                  <a:t>Solve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lim>
                        </m:limLow>
                      </m:fName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acc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</m:e>
                    </m:func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An optimization problem</a:t>
                </a:r>
              </a:p>
              <a:p>
                <a:pPr lvl="2"/>
                <a:r>
                  <a:rPr lang="en-US" dirty="0"/>
                  <a:t>Analytical solution</a:t>
                </a:r>
              </a:p>
              <a:p>
                <a:pPr lvl="2"/>
                <a:r>
                  <a:rPr lang="en-US" dirty="0"/>
                  <a:t>Gradient method</a:t>
                </a:r>
              </a:p>
              <a:p>
                <a:pPr lvl="2"/>
                <a:r>
                  <a:rPr lang="en-US" dirty="0"/>
                  <a:t>Heuristics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50CAEB4-40F8-48E5-A5FF-25FFCD33BC2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1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7AE200A4-D3AF-4129-9010-C4F0A5A558B8}"/>
              </a:ext>
            </a:extLst>
          </p:cNvPr>
          <p:cNvSpPr/>
          <p:nvPr/>
        </p:nvSpPr>
        <p:spPr>
          <a:xfrm>
            <a:off x="0" y="0"/>
            <a:ext cx="9144000" cy="369332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ML THREE elements - Algorithm</a:t>
            </a:r>
          </a:p>
        </p:txBody>
      </p:sp>
    </p:spTree>
    <p:extLst>
      <p:ext uri="{BB962C8B-B14F-4D97-AF65-F5344CB8AC3E}">
        <p14:creationId xmlns:p14="http://schemas.microsoft.com/office/powerpoint/2010/main" val="3427351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D5A3CB6-D954-4C6B-8305-5DA7B8B9F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evaluation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925556-5FA5-4525-BB28-983507A318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1474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1DF9E-BA0E-4206-BC89-BE51B6192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Confusion matrix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2F901-AC9D-4E27-B0E7-3A054ADC45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Confusion Matrix</a:t>
            </a:r>
          </a:p>
          <a:p>
            <a:pPr lvl="1"/>
            <a:r>
              <a:rPr lang="en-US" dirty="0"/>
              <a:t>TP – True Positive ; FP – False Positive</a:t>
            </a:r>
          </a:p>
          <a:p>
            <a:pPr lvl="1"/>
            <a:r>
              <a:rPr lang="en-US" dirty="0"/>
              <a:t>FN – False Negative; TN – True Negative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Any limitation?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F4118BD-1C39-488C-AC72-8645B5DC74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4075561"/>
              </p:ext>
            </p:extLst>
          </p:nvPr>
        </p:nvGraphicFramePr>
        <p:xfrm>
          <a:off x="1524000" y="2810576"/>
          <a:ext cx="6096000" cy="16397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329638114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5399226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38340856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449076954"/>
                    </a:ext>
                  </a:extLst>
                </a:gridCol>
              </a:tblGrid>
              <a:tr h="5272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Predicted class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634965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Actual class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Class=yes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Class=no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170449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Class=yes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493406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Class=no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2143733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0A34C83-5C32-4E65-9669-C507FAD4D901}"/>
                  </a:ext>
                </a:extLst>
              </p:cNvPr>
              <p:cNvSpPr txBox="1"/>
              <p:nvPr/>
            </p:nvSpPr>
            <p:spPr>
              <a:xfrm>
                <a:off x="2771283" y="4790497"/>
                <a:ext cx="3351174" cy="5231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𝐴𝑐𝑐𝑢𝑟𝑎𝑐𝑦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𝑇𝑁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𝐹𝑁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𝑇𝑁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0A34C83-5C32-4E65-9669-C507FAD4D9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1283" y="4790497"/>
                <a:ext cx="3351174" cy="52315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val 7">
            <a:extLst>
              <a:ext uri="{FF2B5EF4-FFF2-40B4-BE49-F238E27FC236}">
                <a16:creationId xmlns:a16="http://schemas.microsoft.com/office/drawing/2014/main" id="{A0BF25C6-C8F3-47D5-9947-0F948324BB1B}"/>
              </a:ext>
            </a:extLst>
          </p:cNvPr>
          <p:cNvSpPr/>
          <p:nvPr/>
        </p:nvSpPr>
        <p:spPr>
          <a:xfrm rot="900000">
            <a:off x="4818233" y="3857107"/>
            <a:ext cx="2608446" cy="43313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E992DC0-8BBD-402E-8CF6-3A4B9924B919}"/>
              </a:ext>
            </a:extLst>
          </p:cNvPr>
          <p:cNvSpPr/>
          <p:nvPr/>
        </p:nvSpPr>
        <p:spPr>
          <a:xfrm>
            <a:off x="0" y="0"/>
            <a:ext cx="9144000" cy="369332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Model evaluation – For classification problem </a:t>
            </a:r>
          </a:p>
        </p:txBody>
      </p:sp>
    </p:spTree>
    <p:extLst>
      <p:ext uri="{BB962C8B-B14F-4D97-AF65-F5344CB8AC3E}">
        <p14:creationId xmlns:p14="http://schemas.microsoft.com/office/powerpoint/2010/main" val="18372375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ED6500C8-B9FF-43A8-A726-67C2A4AF0E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5150" y="875899"/>
            <a:ext cx="2808850" cy="510620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8E1DF9E-BA0E-4206-BC89-BE51B6192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measures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2F901-AC9D-4E27-B0E7-3A054ADC45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52603"/>
            <a:ext cx="7886700" cy="54947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Cost-sensitive</a:t>
            </a:r>
            <a:r>
              <a:rPr lang="en-US" dirty="0"/>
              <a:t> measures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F1 </a:t>
            </a:r>
            <a:r>
              <a:rPr lang="en-001" dirty="0"/>
              <a:t>m</a:t>
            </a:r>
            <a:r>
              <a:rPr lang="en-US" dirty="0"/>
              <a:t>e</a:t>
            </a:r>
            <a:r>
              <a:rPr lang="en-001" dirty="0"/>
              <a:t>a</a:t>
            </a:r>
            <a:r>
              <a:rPr lang="en-US" dirty="0"/>
              <a:t>s</a:t>
            </a:r>
            <a:r>
              <a:rPr lang="en-001" dirty="0"/>
              <a:t>u</a:t>
            </a:r>
            <a:r>
              <a:rPr lang="en-US" dirty="0"/>
              <a:t>r</a:t>
            </a:r>
            <a:r>
              <a:rPr lang="en-001" dirty="0"/>
              <a:t>e</a:t>
            </a:r>
            <a:r>
              <a:rPr lang="en-US" dirty="0"/>
              <a:t> is best if there is some sort of balance between precision (p) &amp; recall (r)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F4118BD-1C39-488C-AC72-8645B5DC74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7238222"/>
              </p:ext>
            </p:extLst>
          </p:nvPr>
        </p:nvGraphicFramePr>
        <p:xfrm>
          <a:off x="368967" y="1879762"/>
          <a:ext cx="6096000" cy="16397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329638114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5399226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38340856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449076954"/>
                    </a:ext>
                  </a:extLst>
                </a:gridCol>
              </a:tblGrid>
              <a:tr h="5272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Predicted class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634965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Actual class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Class=yes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Class=no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170449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Class=yes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493406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Class=no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2143733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0A34C83-5C32-4E65-9669-C507FAD4D901}"/>
                  </a:ext>
                </a:extLst>
              </p:cNvPr>
              <p:cNvSpPr txBox="1"/>
              <p:nvPr/>
            </p:nvSpPr>
            <p:spPr>
              <a:xfrm>
                <a:off x="954524" y="3585986"/>
                <a:ext cx="4622869" cy="21673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𝑃𝑟𝑒𝑐𝑖𝑠𝑖𝑜𝑛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𝐹𝑃</m:t>
                          </m:r>
                        </m:den>
                      </m:f>
                    </m:oMath>
                  </m:oMathPara>
                </a14:m>
                <a:endParaRPr lang="en-US" b="0" dirty="0"/>
              </a:p>
              <a:p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𝑅𝑒𝑐𝑎𝑙𝑙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𝐹𝑁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001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𝑚𝑒𝑎𝑠𝑢𝑟𝑒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𝑟𝑝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𝐹𝑁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0A34C83-5C32-4E65-9669-C507FAD4D9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524" y="3585986"/>
                <a:ext cx="4622869" cy="216738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D5C6627D-ADAA-49A9-8F4F-E82CC0CDEA94}"/>
              </a:ext>
            </a:extLst>
          </p:cNvPr>
          <p:cNvSpPr/>
          <p:nvPr/>
        </p:nvSpPr>
        <p:spPr>
          <a:xfrm>
            <a:off x="3965608" y="2699647"/>
            <a:ext cx="442762" cy="86708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F41972B-347C-406B-960E-F2ED01F10C47}"/>
              </a:ext>
            </a:extLst>
          </p:cNvPr>
          <p:cNvSpPr/>
          <p:nvPr/>
        </p:nvSpPr>
        <p:spPr>
          <a:xfrm>
            <a:off x="3630449" y="2718897"/>
            <a:ext cx="2704701" cy="44381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6C034A9-357E-4558-A862-83660447E020}"/>
              </a:ext>
            </a:extLst>
          </p:cNvPr>
          <p:cNvSpPr/>
          <p:nvPr/>
        </p:nvSpPr>
        <p:spPr>
          <a:xfrm>
            <a:off x="0" y="0"/>
            <a:ext cx="9144000" cy="369332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Model evaluation – For classification problem </a:t>
            </a:r>
          </a:p>
        </p:txBody>
      </p:sp>
    </p:spTree>
    <p:extLst>
      <p:ext uri="{BB962C8B-B14F-4D97-AF65-F5344CB8AC3E}">
        <p14:creationId xmlns:p14="http://schemas.microsoft.com/office/powerpoint/2010/main" val="23069817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D3299-24D9-4DD3-A6CE-DE9470C39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R-squared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9D4EA83-B8AC-4A32-8889-CFD66400724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Coefficient of determination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)</a:t>
                </a:r>
              </a:p>
              <a:p>
                <a:pPr lvl="1"/>
                <a:r>
                  <a:rPr lang="en-US" dirty="0"/>
                  <a:t>measures how much of the residue can be explained by the regression line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9D4EA83-B8AC-4A32-8889-CFD66400724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91" t="-1980" r="-1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D693D90-83E8-40A3-9AF4-EECC198F9CDB}"/>
                  </a:ext>
                </a:extLst>
              </p:cNvPr>
              <p:cNvSpPr txBox="1"/>
              <p:nvPr/>
            </p:nvSpPr>
            <p:spPr>
              <a:xfrm>
                <a:off x="476537" y="2585992"/>
                <a:ext cx="4410631" cy="28913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dirty="0">
                    <a:solidFill>
                      <a:srgbClr val="0070C0"/>
                    </a:solidFill>
                  </a:rPr>
                  <a:t>T</a:t>
                </a:r>
                <a:r>
                  <a:rPr lang="en-US" dirty="0"/>
                  <a:t>otal Sum of </a:t>
                </a:r>
                <a:r>
                  <a:rPr lang="en-US" dirty="0">
                    <a:solidFill>
                      <a:srgbClr val="0070C0"/>
                    </a:solidFill>
                  </a:rPr>
                  <a:t>S</a:t>
                </a:r>
                <a:r>
                  <a:rPr lang="en-US" dirty="0"/>
                  <a:t>quares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𝑇𝑆𝑆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/>
                            </m:sSub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dirty="0"/>
              </a:p>
              <a:p>
                <a:r>
                  <a:rPr lang="en-US" sz="1400" dirty="0"/>
                  <a:t>(Total variance )</a:t>
                </a:r>
              </a:p>
              <a:p>
                <a:endParaRPr lang="en-US" sz="1400" dirty="0"/>
              </a:p>
              <a:p>
                <a:r>
                  <a:rPr lang="en-US" dirty="0">
                    <a:solidFill>
                      <a:srgbClr val="0070C0"/>
                    </a:solidFill>
                  </a:rPr>
                  <a:t>E</a:t>
                </a:r>
                <a:r>
                  <a:rPr lang="en-US" dirty="0"/>
                  <a:t>xplained </a:t>
                </a:r>
                <a:r>
                  <a:rPr lang="en-US" dirty="0">
                    <a:solidFill>
                      <a:srgbClr val="0070C0"/>
                    </a:solidFill>
                  </a:rPr>
                  <a:t>S</a:t>
                </a:r>
                <a:r>
                  <a:rPr lang="en-US" dirty="0"/>
                  <a:t>um of </a:t>
                </a:r>
                <a:r>
                  <a:rPr lang="en-US" dirty="0">
                    <a:solidFill>
                      <a:srgbClr val="0070C0"/>
                    </a:solidFill>
                  </a:rPr>
                  <a:t>S</a:t>
                </a:r>
                <a:r>
                  <a:rPr lang="en-US" dirty="0"/>
                  <a:t>quares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𝐸𝑆𝑆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/>
                            </m:sSub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dirty="0"/>
              </a:p>
              <a:p>
                <a:r>
                  <a:rPr lang="en-US" sz="1400" dirty="0"/>
                  <a:t>(Explained variance)</a:t>
                </a:r>
              </a:p>
              <a:p>
                <a:endParaRPr lang="en-US" dirty="0"/>
              </a:p>
              <a:p>
                <a:r>
                  <a:rPr lang="en-US" dirty="0">
                    <a:solidFill>
                      <a:srgbClr val="0070C0"/>
                    </a:solidFill>
                  </a:rPr>
                  <a:t>R</a:t>
                </a:r>
                <a:r>
                  <a:rPr lang="en-US" dirty="0"/>
                  <a:t>esidual </a:t>
                </a:r>
                <a:r>
                  <a:rPr lang="en-US" dirty="0">
                    <a:solidFill>
                      <a:srgbClr val="0070C0"/>
                    </a:solidFill>
                  </a:rPr>
                  <a:t>S</a:t>
                </a:r>
                <a:r>
                  <a:rPr lang="en-US" dirty="0"/>
                  <a:t>um of </a:t>
                </a:r>
                <a:r>
                  <a:rPr lang="en-US" dirty="0">
                    <a:solidFill>
                      <a:srgbClr val="0070C0"/>
                    </a:solidFill>
                  </a:rPr>
                  <a:t>S</a:t>
                </a:r>
                <a:r>
                  <a:rPr lang="en-US" dirty="0"/>
                  <a:t>quares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𝑆𝑆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Sup>
                              <m:sSubSup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/>
                            </m:sSub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/>
                            </m:sSub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dirty="0"/>
              </a:p>
              <a:p>
                <a:r>
                  <a:rPr lang="en-US" sz="1400" dirty="0"/>
                  <a:t>(Unexplained variance )</a:t>
                </a:r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𝑒𝑥𝑝𝑙𝑎𝑖𝑛𝑒𝑑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𝑣𝑎𝑟𝑖𝑎𝑛𝑐𝑒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𝑡𝑜𝑡𝑎𝑙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𝑣𝑎𝑟𝑖𝑎𝑛𝑐𝑒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𝐸𝑆𝑆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𝑇𝑆𝑆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𝑅𝑆𝑆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𝑇𝑆𝑆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D693D90-83E8-40A3-9AF4-EECC198F9C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537" y="2585992"/>
                <a:ext cx="4410631" cy="2891304"/>
              </a:xfrm>
              <a:prstGeom prst="rect">
                <a:avLst/>
              </a:prstGeom>
              <a:blipFill>
                <a:blip r:embed="rId4"/>
                <a:stretch>
                  <a:fillRect l="-3177" t="-15368" r="-5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oup 24">
            <a:extLst>
              <a:ext uri="{FF2B5EF4-FFF2-40B4-BE49-F238E27FC236}">
                <a16:creationId xmlns:a16="http://schemas.microsoft.com/office/drawing/2014/main" id="{C0D4EA13-BE4C-4C0C-842D-450E01574A02}"/>
              </a:ext>
            </a:extLst>
          </p:cNvPr>
          <p:cNvGrpSpPr/>
          <p:nvPr/>
        </p:nvGrpSpPr>
        <p:grpSpPr>
          <a:xfrm>
            <a:off x="4833647" y="2463635"/>
            <a:ext cx="4310353" cy="3248932"/>
            <a:chOff x="4833648" y="2183680"/>
            <a:chExt cx="4310353" cy="3248932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9A43F8FE-7B20-4540-B541-A20C342E377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050" r="7955" b="16388"/>
            <a:stretch/>
          </p:blipFill>
          <p:spPr>
            <a:xfrm>
              <a:off x="5534276" y="2183680"/>
              <a:ext cx="3609724" cy="3248932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8E5EDED0-2F15-4ADD-ADDD-F66A846E837F}"/>
                    </a:ext>
                  </a:extLst>
                </p:cNvPr>
                <p:cNvSpPr/>
                <p:nvPr/>
              </p:nvSpPr>
              <p:spPr>
                <a:xfrm>
                  <a:off x="7140388" y="2697621"/>
                  <a:ext cx="793377" cy="24728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</m:acc>
                      </m:oMath>
                    </m:oMathPara>
                  </a14:m>
                  <a:endParaRPr lang="en-US" b="1"/>
                </a:p>
              </p:txBody>
            </p:sp>
          </mc:Choice>
          <mc:Fallback xmlns=""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8E5EDED0-2F15-4ADD-ADDD-F66A846E837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40388" y="2697621"/>
                  <a:ext cx="793377" cy="247285"/>
                </a:xfrm>
                <a:prstGeom prst="rect">
                  <a:avLst/>
                </a:prstGeom>
                <a:blipFill>
                  <a:blip r:embed="rId6"/>
                  <a:stretch>
                    <a:fillRect r="-10000" b="-34146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F18E869E-8F5E-441F-A592-2F940B8A399B}"/>
                    </a:ext>
                  </a:extLst>
                </p:cNvPr>
                <p:cNvSpPr/>
                <p:nvPr/>
              </p:nvSpPr>
              <p:spPr>
                <a:xfrm>
                  <a:off x="8244727" y="2931459"/>
                  <a:ext cx="793377" cy="24728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en-US"/>
                </a:p>
              </p:txBody>
            </p:sp>
          </mc:Choice>
          <mc:Fallback xmlns="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F18E869E-8F5E-441F-A592-2F940B8A399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44727" y="2931459"/>
                  <a:ext cx="793377" cy="247285"/>
                </a:xfrm>
                <a:prstGeom prst="rect">
                  <a:avLst/>
                </a:prstGeom>
                <a:blipFill>
                  <a:blip r:embed="rId7"/>
                  <a:stretch>
                    <a:fillRect t="-10000" b="-475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BBDC6ED4-AF79-4688-A6AA-E8E188F074AC}"/>
                    </a:ext>
                  </a:extLst>
                </p:cNvPr>
                <p:cNvSpPr txBox="1"/>
                <p:nvPr/>
              </p:nvSpPr>
              <p:spPr>
                <a:xfrm>
                  <a:off x="7398320" y="2702199"/>
                  <a:ext cx="277512" cy="24615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40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</m:sSubSup>
                      </m:oMath>
                    </m:oMathPara>
                  </a14:m>
                  <a:endParaRPr lang="en-US" sz="1400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BBDC6ED4-AF79-4688-A6AA-E8E188F074A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98320" y="2702199"/>
                  <a:ext cx="277512" cy="246158"/>
                </a:xfrm>
                <a:prstGeom prst="rect">
                  <a:avLst/>
                </a:prstGeom>
                <a:blipFill>
                  <a:blip r:embed="rId8"/>
                  <a:stretch>
                    <a:fillRect l="-17778" b="-1951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A545FAD-BCF8-4B0B-A4B4-17C40D8F555B}"/>
                </a:ext>
              </a:extLst>
            </p:cNvPr>
            <p:cNvSpPr/>
            <p:nvPr/>
          </p:nvSpPr>
          <p:spPr>
            <a:xfrm>
              <a:off x="5718361" y="2560531"/>
              <a:ext cx="793377" cy="2472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8D4A290-76CA-4A75-B612-C6244BD7E1A7}"/>
                </a:ext>
              </a:extLst>
            </p:cNvPr>
            <p:cNvSpPr/>
            <p:nvPr/>
          </p:nvSpPr>
          <p:spPr>
            <a:xfrm>
              <a:off x="8009404" y="3638767"/>
              <a:ext cx="1134596" cy="403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111861AD-2740-40FF-B0D8-A5A1CF2AA7EE}"/>
                    </a:ext>
                  </a:extLst>
                </p:cNvPr>
                <p:cNvSpPr/>
                <p:nvPr/>
              </p:nvSpPr>
              <p:spPr>
                <a:xfrm>
                  <a:off x="8380039" y="4483003"/>
                  <a:ext cx="569253" cy="21829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</m:acc>
                      </m:oMath>
                    </m:oMathPara>
                  </a14:m>
                  <a:endParaRPr lang="en-US" b="1"/>
                </a:p>
              </p:txBody>
            </p:sp>
          </mc:Choice>
          <mc:Fallback xmlns=""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111861AD-2740-40FF-B0D8-A5A1CF2AA7E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80039" y="4483003"/>
                  <a:ext cx="569253" cy="218296"/>
                </a:xfrm>
                <a:prstGeom prst="rect">
                  <a:avLst/>
                </a:prstGeom>
                <a:blipFill>
                  <a:blip r:embed="rId9"/>
                  <a:stretch>
                    <a:fillRect r="-5376" b="-47222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0725B7E1-BE65-45CA-B5CB-C44F3973D1EB}"/>
                    </a:ext>
                  </a:extLst>
                </p:cNvPr>
                <p:cNvSpPr/>
                <p:nvPr/>
              </p:nvSpPr>
              <p:spPr>
                <a:xfrm>
                  <a:off x="8922399" y="5161321"/>
                  <a:ext cx="221602" cy="27129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</m:acc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0725B7E1-BE65-45CA-B5CB-C44F3973D1E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22399" y="5161321"/>
                  <a:ext cx="221602" cy="271291"/>
                </a:xfrm>
                <a:prstGeom prst="rect">
                  <a:avLst/>
                </a:prstGeom>
                <a:blipFill>
                  <a:blip r:embed="rId10"/>
                  <a:stretch>
                    <a:fillRect l="-33333" r="-8333" b="-27273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CE91423C-A739-4CB9-A31F-D2CCBFB627BB}"/>
                    </a:ext>
                  </a:extLst>
                </p:cNvPr>
                <p:cNvSpPr/>
                <p:nvPr/>
              </p:nvSpPr>
              <p:spPr>
                <a:xfrm>
                  <a:off x="7363833" y="3885343"/>
                  <a:ext cx="462754" cy="33849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40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1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</m:sSubSup>
                      </m:oMath>
                    </m:oMathPara>
                  </a14:m>
                  <a:endParaRPr lang="en-US" sz="1400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CE91423C-A739-4CB9-A31F-D2CCBFB627B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63833" y="3885343"/>
                  <a:ext cx="462754" cy="338491"/>
                </a:xfrm>
                <a:prstGeom prst="rect">
                  <a:avLst/>
                </a:prstGeom>
                <a:blipFill>
                  <a:blip r:embed="rId11"/>
                  <a:stretch>
                    <a:fillRect b="-53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FDA111A9-09E6-4341-824C-27E836BE27EC}"/>
                    </a:ext>
                  </a:extLst>
                </p:cNvPr>
                <p:cNvSpPr/>
                <p:nvPr/>
              </p:nvSpPr>
              <p:spPr>
                <a:xfrm>
                  <a:off x="8326334" y="4348101"/>
                  <a:ext cx="32880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sz="140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en-US" sz="1400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FDA111A9-09E6-4341-824C-27E836BE27E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26334" y="4348101"/>
                  <a:ext cx="328808" cy="307777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0D0C1C45-C80B-48C4-86BC-7C8C540CF220}"/>
                    </a:ext>
                  </a:extLst>
                </p:cNvPr>
                <p:cNvSpPr/>
                <p:nvPr/>
              </p:nvSpPr>
              <p:spPr>
                <a:xfrm>
                  <a:off x="8487481" y="2947677"/>
                  <a:ext cx="578492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400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0D0C1C45-C80B-48C4-86BC-7C8C540CF22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87481" y="2947677"/>
                  <a:ext cx="578492" cy="307777"/>
                </a:xfrm>
                <a:prstGeom prst="rect">
                  <a:avLst/>
                </a:prstGeom>
                <a:blipFill>
                  <a:blip r:embed="rId13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4194C00-7271-4E87-84DF-ADFD08FC7A59}"/>
                </a:ext>
              </a:extLst>
            </p:cNvPr>
            <p:cNvSpPr txBox="1"/>
            <p:nvPr/>
          </p:nvSpPr>
          <p:spPr>
            <a:xfrm>
              <a:off x="4833648" y="4925331"/>
              <a:ext cx="8477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C00000"/>
                  </a:solidFill>
                </a:rPr>
                <a:t>intercept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3BEDDC1-CDEC-4F3E-B132-BFA6DD6CCB51}"/>
                </a:ext>
              </a:extLst>
            </p:cNvPr>
            <p:cNvSpPr txBox="1"/>
            <p:nvPr/>
          </p:nvSpPr>
          <p:spPr>
            <a:xfrm>
              <a:off x="5099672" y="4054588"/>
              <a:ext cx="4346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C00000"/>
                  </a:solidFill>
                </a:rPr>
                <a:t>ESS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7CA96D1-945B-4F06-A197-A894363CD466}"/>
                </a:ext>
              </a:extLst>
            </p:cNvPr>
            <p:cNvSpPr txBox="1"/>
            <p:nvPr/>
          </p:nvSpPr>
          <p:spPr>
            <a:xfrm>
              <a:off x="5090693" y="3305626"/>
              <a:ext cx="4435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C00000"/>
                  </a:solidFill>
                </a:rPr>
                <a:t>RSS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76BAEB8-5111-48F1-A9D5-37CB5FD42EF9}"/>
                </a:ext>
              </a:extLst>
            </p:cNvPr>
            <p:cNvSpPr txBox="1"/>
            <p:nvPr/>
          </p:nvSpPr>
          <p:spPr>
            <a:xfrm>
              <a:off x="7981942" y="3597801"/>
              <a:ext cx="4354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C00000"/>
                  </a:solidFill>
                </a:rPr>
                <a:t>TSS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FB0D5ADB-73B6-4667-95CF-0ADD34A7DA95}"/>
                  </a:ext>
                </a:extLst>
              </p:cNvPr>
              <p:cNvSpPr/>
              <p:nvPr/>
            </p:nvSpPr>
            <p:spPr>
              <a:xfrm>
                <a:off x="8773633" y="5392255"/>
                <a:ext cx="36798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FB0D5ADB-73B6-4667-95CF-0ADD34A7DA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3633" y="5392255"/>
                <a:ext cx="367985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CFA16361-A732-4EB2-A288-23EC11768E76}"/>
                  </a:ext>
                </a:extLst>
              </p:cNvPr>
              <p:cNvSpPr/>
              <p:nvPr/>
            </p:nvSpPr>
            <p:spPr>
              <a:xfrm>
                <a:off x="5770733" y="2718439"/>
                <a:ext cx="3713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CFA16361-A732-4EB2-A288-23EC11768E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0733" y="2718439"/>
                <a:ext cx="371384" cy="369332"/>
              </a:xfrm>
              <a:prstGeom prst="rect">
                <a:avLst/>
              </a:prstGeom>
              <a:blipFill>
                <a:blip r:embed="rId15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ctangle 27">
            <a:extLst>
              <a:ext uri="{FF2B5EF4-FFF2-40B4-BE49-F238E27FC236}">
                <a16:creationId xmlns:a16="http://schemas.microsoft.com/office/drawing/2014/main" id="{4ECC87E9-9DC8-4F4A-AB74-1F13C88EFD45}"/>
              </a:ext>
            </a:extLst>
          </p:cNvPr>
          <p:cNvSpPr/>
          <p:nvPr/>
        </p:nvSpPr>
        <p:spPr>
          <a:xfrm>
            <a:off x="0" y="0"/>
            <a:ext cx="9144000" cy="369332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Model evaluation – For regression problem </a:t>
            </a:r>
          </a:p>
        </p:txBody>
      </p:sp>
    </p:spTree>
    <p:extLst>
      <p:ext uri="{BB962C8B-B14F-4D97-AF65-F5344CB8AC3E}">
        <p14:creationId xmlns:p14="http://schemas.microsoft.com/office/powerpoint/2010/main" val="15812922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5D09615-AACA-4476-91B7-80DA8D6D5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selection and regularization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421BD2-936A-4978-9376-76D0E2A02A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268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8A14C-878B-4EEF-9035-7860FE611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outline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7C80C3-D497-4025-BA76-6E04A7C0D37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Supervised learning</a:t>
            </a:r>
          </a:p>
          <a:p>
            <a:pPr lvl="1"/>
            <a:r>
              <a:rPr lang="en-US" dirty="0"/>
              <a:t>Linear regression</a:t>
            </a:r>
          </a:p>
          <a:p>
            <a:pPr lvl="1"/>
            <a:r>
              <a:rPr lang="en-US" dirty="0"/>
              <a:t>Logistic regression</a:t>
            </a:r>
          </a:p>
          <a:p>
            <a:pPr lvl="1"/>
            <a:r>
              <a:rPr lang="en-US" dirty="0"/>
              <a:t>SVM and kernel </a:t>
            </a:r>
          </a:p>
          <a:p>
            <a:pPr lvl="1"/>
            <a:r>
              <a:rPr lang="en-US" dirty="0"/>
              <a:t>Tree models</a:t>
            </a:r>
          </a:p>
          <a:p>
            <a:pPr lvl="1"/>
            <a:endParaRPr lang="en-US" dirty="0"/>
          </a:p>
          <a:p>
            <a:r>
              <a:rPr lang="en-US" dirty="0"/>
              <a:t>Deep learning</a:t>
            </a:r>
          </a:p>
          <a:p>
            <a:pPr lvl="1"/>
            <a:r>
              <a:rPr lang="en-US" dirty="0"/>
              <a:t>Neural networks</a:t>
            </a:r>
          </a:p>
          <a:p>
            <a:pPr lvl="1"/>
            <a:r>
              <a:rPr lang="en-US" dirty="0"/>
              <a:t>Convolutional NN</a:t>
            </a:r>
          </a:p>
          <a:p>
            <a:pPr lvl="1"/>
            <a:r>
              <a:rPr lang="en-US" dirty="0"/>
              <a:t>Recurrent NN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FBEF0CC-7E99-4304-8F4A-84564370CC1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Unsupervised learning</a:t>
            </a:r>
          </a:p>
          <a:p>
            <a:pPr lvl="1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Clustering</a:t>
            </a:r>
          </a:p>
          <a:p>
            <a:pPr lvl="1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PCA</a:t>
            </a:r>
          </a:p>
          <a:p>
            <a:pPr lvl="1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EM</a:t>
            </a:r>
          </a:p>
          <a:p>
            <a:pPr lvl="1"/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pPr lvl="1"/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Reinforcement learning</a:t>
            </a:r>
          </a:p>
          <a:p>
            <a:pPr lvl="1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MDP</a:t>
            </a:r>
          </a:p>
          <a:p>
            <a:pPr lvl="1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ADP</a:t>
            </a:r>
          </a:p>
          <a:p>
            <a:pPr lvl="1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Deep Q-Network</a:t>
            </a:r>
          </a:p>
        </p:txBody>
      </p:sp>
    </p:spTree>
    <p:extLst>
      <p:ext uri="{BB962C8B-B14F-4D97-AF65-F5344CB8AC3E}">
        <p14:creationId xmlns:p14="http://schemas.microsoft.com/office/powerpoint/2010/main" val="36278905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4BF2A-C60F-451E-A1FE-879A82BDB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Bias vs. Variance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FA8781-F342-491E-97E4-E60B3471FC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Bias – variance decomposition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Bias – variance trade-off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F1237D-9ED4-4F15-A68A-64A205995D8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4737" b="8238"/>
          <a:stretch/>
        </p:blipFill>
        <p:spPr>
          <a:xfrm>
            <a:off x="1706008" y="3792363"/>
            <a:ext cx="4887298" cy="285502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0BE4B3E-5F5C-4B04-A054-B63EE57FA8C3}"/>
              </a:ext>
            </a:extLst>
          </p:cNvPr>
          <p:cNvSpPr txBox="1"/>
          <p:nvPr/>
        </p:nvSpPr>
        <p:spPr>
          <a:xfrm>
            <a:off x="6593306" y="6308207"/>
            <a:ext cx="1868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 complexity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53C90CA-FD3D-4FE2-A6EA-D84D9B5501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8119" y="1712106"/>
            <a:ext cx="5943076" cy="157503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1CB7D88-E7B3-42EF-A861-48B57EA26DBA}"/>
              </a:ext>
            </a:extLst>
          </p:cNvPr>
          <p:cNvSpPr/>
          <p:nvPr/>
        </p:nvSpPr>
        <p:spPr>
          <a:xfrm>
            <a:off x="0" y="0"/>
            <a:ext cx="9144000" cy="369332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Model selection &amp; regularization</a:t>
            </a:r>
          </a:p>
        </p:txBody>
      </p:sp>
    </p:spTree>
    <p:extLst>
      <p:ext uri="{BB962C8B-B14F-4D97-AF65-F5344CB8AC3E}">
        <p14:creationId xmlns:p14="http://schemas.microsoft.com/office/powerpoint/2010/main" val="8200143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2DB33-3310-4664-9EEF-182658400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regularization works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55900E4-12CB-47C8-9C89-CD41961881D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Regularization</a:t>
                </a:r>
              </a:p>
              <a:p>
                <a:pPr lvl="1"/>
                <a:r>
                  <a:rPr lang="en-US" dirty="0"/>
                  <a:t>Add a penalty term of the parameters to prevent the model from overfitting the data</a:t>
                </a:r>
              </a:p>
              <a:p>
                <a:r>
                  <a:rPr lang="en-US" dirty="0"/>
                  <a:t>Recall empirical risk minimization(ERM):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i="0">
                            <a:latin typeface="Cambria Math" panose="02040503050406030204" pitchFamily="18" charset="0"/>
                          </a:rPr>
                          <m:t>argmin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acc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It can be over-optimized (overfitting)</a:t>
                </a:r>
              </a:p>
              <a:p>
                <a:r>
                  <a:rPr lang="en-US" dirty="0"/>
                  <a:t>With regularization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argmin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m:rPr>
                        <m:sty m:val="p"/>
                      </m:rPr>
                      <a:rPr lang="el-GR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55900E4-12CB-47C8-9C89-CD41961881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1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4CA09678-2FF4-4DF1-B7B2-3AB23412A0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8865" y="4637514"/>
            <a:ext cx="5005135" cy="2220486"/>
          </a:xfrm>
          <a:prstGeom prst="rect">
            <a:avLst/>
          </a:prstGeom>
        </p:spPr>
      </p:pic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4C0210E2-7044-4704-8756-F24106F59490}"/>
              </a:ext>
            </a:extLst>
          </p:cNvPr>
          <p:cNvSpPr/>
          <p:nvPr/>
        </p:nvSpPr>
        <p:spPr>
          <a:xfrm>
            <a:off x="4764464" y="3779560"/>
            <a:ext cx="1279419" cy="348814"/>
          </a:xfrm>
          <a:prstGeom prst="wedgeRectCallout">
            <a:avLst>
              <a:gd name="adj1" fmla="val -43865"/>
              <a:gd name="adj2" fmla="val 10336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8FBA7EC-F189-4802-8AD5-77825E81110C}"/>
                  </a:ext>
                </a:extLst>
              </p:cNvPr>
              <p:cNvSpPr txBox="1"/>
              <p:nvPr/>
            </p:nvSpPr>
            <p:spPr>
              <a:xfrm>
                <a:off x="4740113" y="3809929"/>
                <a:ext cx="133818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Complexity of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8FBA7EC-F189-4802-8AD5-77825E8111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0113" y="3809929"/>
                <a:ext cx="1338187" cy="307777"/>
              </a:xfrm>
              <a:prstGeom prst="rect">
                <a:avLst/>
              </a:prstGeom>
              <a:blipFill>
                <a:blip r:embed="rId4"/>
                <a:stretch>
                  <a:fillRect l="-1370"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CCC100CE-A2E7-4370-803A-F3EBAA5E86EB}"/>
              </a:ext>
            </a:extLst>
          </p:cNvPr>
          <p:cNvSpPr/>
          <p:nvPr/>
        </p:nvSpPr>
        <p:spPr>
          <a:xfrm>
            <a:off x="2494236" y="4836971"/>
            <a:ext cx="1292318" cy="523220"/>
          </a:xfrm>
          <a:prstGeom prst="wedgeRectCallout">
            <a:avLst>
              <a:gd name="adj1" fmla="val 93896"/>
              <a:gd name="adj2" fmla="val -9080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0A84CA3-9B94-499E-816B-AC51D3BAA32C}"/>
              </a:ext>
            </a:extLst>
          </p:cNvPr>
          <p:cNvSpPr txBox="1"/>
          <p:nvPr/>
        </p:nvSpPr>
        <p:spPr>
          <a:xfrm>
            <a:off x="2494236" y="4825454"/>
            <a:ext cx="12252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Regularization</a:t>
            </a:r>
          </a:p>
          <a:p>
            <a:r>
              <a:rPr lang="en-US" sz="1400" dirty="0"/>
              <a:t>parameter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32CFE33-33E4-4C73-93A2-7B2BD8634099}"/>
              </a:ext>
            </a:extLst>
          </p:cNvPr>
          <p:cNvSpPr/>
          <p:nvPr/>
        </p:nvSpPr>
        <p:spPr>
          <a:xfrm>
            <a:off x="0" y="0"/>
            <a:ext cx="9144000" cy="369332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Model selection &amp; regularization</a:t>
            </a:r>
          </a:p>
        </p:txBody>
      </p:sp>
    </p:spTree>
    <p:extLst>
      <p:ext uri="{BB962C8B-B14F-4D97-AF65-F5344CB8AC3E}">
        <p14:creationId xmlns:p14="http://schemas.microsoft.com/office/powerpoint/2010/main" val="20590814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BC65C-8539-4BE0-A079-E4AF43C52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L1-norm and L2-norm regularization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863C258-6D5E-4F9E-BF10-7BAB23E7A00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dirty="0"/>
              </a:p>
              <a:p>
                <a:r>
                  <a:rPr lang="en-US" dirty="0"/>
                  <a:t>L2-norm (Ridge):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𝑎𝑥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L1-norm (Lasso):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𝑎𝑥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863C258-6D5E-4F9E-BF10-7BAB23E7A00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B4709B5F-A7F2-460A-99BD-D9BD1B628C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3245" y="1127343"/>
            <a:ext cx="2213429" cy="25983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02C0936-7FEE-4429-8878-20049C0953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3245" y="4046662"/>
            <a:ext cx="2346634" cy="275470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E41BD88-3A1F-4DF7-8D38-5B2528DD86FF}"/>
              </a:ext>
            </a:extLst>
          </p:cNvPr>
          <p:cNvSpPr/>
          <p:nvPr/>
        </p:nvSpPr>
        <p:spPr>
          <a:xfrm>
            <a:off x="0" y="0"/>
            <a:ext cx="9144000" cy="369332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Model selection &amp; regularization</a:t>
            </a:r>
          </a:p>
        </p:txBody>
      </p:sp>
    </p:spTree>
    <p:extLst>
      <p:ext uri="{BB962C8B-B14F-4D97-AF65-F5344CB8AC3E}">
        <p14:creationId xmlns:p14="http://schemas.microsoft.com/office/powerpoint/2010/main" val="2294209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FCE2DB7-D562-423F-9FF1-AB4418603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 validation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E50D9C-6409-45C5-B0DB-77637C46A9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9674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4481A-DFA3-40D2-A427-A7E0C5E4E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k-fold Cross Validation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FD1E1F8-CD79-434F-9155-9F7C1FFDAF4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k-fold Cross Validation</a:t>
                </a:r>
              </a:p>
              <a:p>
                <a:pPr lvl="1">
                  <a:lnSpc>
                    <a:spcPct val="99000"/>
                  </a:lnSpc>
                </a:pPr>
                <a:r>
                  <a:rPr lang="en-SG" dirty="0"/>
                  <a:t>Given the </a:t>
                </a:r>
                <a:r>
                  <a:rPr lang="en-SG" b="1" dirty="0">
                    <a:solidFill>
                      <a:schemeClr val="accent2"/>
                    </a:solidFill>
                  </a:rPr>
                  <a:t>training</a:t>
                </a:r>
                <a:r>
                  <a:rPr lang="en-SG" dirty="0"/>
                  <a:t> set, split into </a:t>
                </a:r>
                <a14:m>
                  <m:oMath xmlns:m="http://schemas.openxmlformats.org/officeDocument/2006/math">
                    <m:r>
                      <a:rPr lang="en-SG" i="1" dirty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SG" dirty="0"/>
                  <a:t> pieces (“folds”)</a:t>
                </a:r>
              </a:p>
              <a:p>
                <a:pPr lvl="1">
                  <a:lnSpc>
                    <a:spcPct val="99000"/>
                  </a:lnSpc>
                </a:pPr>
                <a:r>
                  <a:rPr lang="en-SG" dirty="0"/>
                  <a:t>Use </a:t>
                </a:r>
                <a14:m>
                  <m:oMath xmlns:m="http://schemas.openxmlformats.org/officeDocument/2006/math">
                    <m:r>
                      <a:rPr lang="en-SG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SG" i="1" dirty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SG" i="1" dirty="0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en-SG" dirty="0"/>
                  <a:t> folds to estimate a model, and test model on remaining one fold (which acts as a validation set) for each candidate parameter value</a:t>
                </a:r>
              </a:p>
              <a:p>
                <a:pPr lvl="1">
                  <a:lnSpc>
                    <a:spcPct val="99000"/>
                  </a:lnSpc>
                </a:pPr>
                <a:r>
                  <a:rPr lang="en-SG" dirty="0"/>
                  <a:t>Repeat for each of the </a:t>
                </a:r>
                <a14:m>
                  <m:oMath xmlns:m="http://schemas.openxmlformats.org/officeDocument/2006/math">
                    <m:r>
                      <a:rPr lang="en-SG" i="1" dirty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SG" dirty="0"/>
                  <a:t> folds</a:t>
                </a:r>
              </a:p>
              <a:p>
                <a:pPr lvl="1">
                  <a:lnSpc>
                    <a:spcPct val="99000"/>
                  </a:lnSpc>
                </a:pPr>
                <a:r>
                  <a:rPr lang="en-SG" dirty="0"/>
                  <a:t>For each candidate parameter value, average accuracy over the </a:t>
                </a:r>
                <a14:m>
                  <m:oMath xmlns:m="http://schemas.openxmlformats.org/officeDocument/2006/math">
                    <m:r>
                      <a:rPr lang="en-SG" i="1" dirty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SG" dirty="0"/>
                  <a:t> folds, or validation sets</a:t>
                </a:r>
              </a:p>
              <a:p>
                <a:r>
                  <a:rPr lang="en-US" dirty="0"/>
                  <a:t>For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parameter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tuning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FD1E1F8-CD79-434F-9155-9F7C1FFDAF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1980" r="-14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87AE9388-B2DC-43A9-A0E2-C10F161B2CF6}"/>
              </a:ext>
            </a:extLst>
          </p:cNvPr>
          <p:cNvSpPr/>
          <p:nvPr/>
        </p:nvSpPr>
        <p:spPr>
          <a:xfrm>
            <a:off x="0" y="0"/>
            <a:ext cx="9144000" cy="369332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Cross validation</a:t>
            </a:r>
          </a:p>
        </p:txBody>
      </p:sp>
    </p:spTree>
    <p:extLst>
      <p:ext uri="{BB962C8B-B14F-4D97-AF65-F5344CB8AC3E}">
        <p14:creationId xmlns:p14="http://schemas.microsoft.com/office/powerpoint/2010/main" val="31900607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85092B8-4C46-455B-95C5-4EBB4136A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95AD24F-5FD7-45B8-B205-14FFC95BE9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269402"/>
            <a:ext cx="3886200" cy="4907561"/>
          </a:xfrm>
        </p:spPr>
        <p:txBody>
          <a:bodyPr/>
          <a:lstStyle/>
          <a:p>
            <a:r>
              <a:rPr lang="en-US" dirty="0"/>
              <a:t>Regression Problem</a:t>
            </a:r>
          </a:p>
          <a:p>
            <a:pPr lvl="1"/>
            <a:r>
              <a:rPr lang="en-US" dirty="0"/>
              <a:t>Linear Regression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7247A1-C57D-42DD-8B06-250D4063BA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269402"/>
            <a:ext cx="3886200" cy="4907561"/>
          </a:xfrm>
        </p:spPr>
        <p:txBody>
          <a:bodyPr/>
          <a:lstStyle/>
          <a:p>
            <a:r>
              <a:rPr lang="en-US" dirty="0"/>
              <a:t>Classification Problem</a:t>
            </a:r>
          </a:p>
          <a:p>
            <a:pPr lvl="1"/>
            <a:r>
              <a:rPr lang="en-US" dirty="0"/>
              <a:t>Logistic Regression</a:t>
            </a:r>
          </a:p>
          <a:p>
            <a:pPr lvl="1"/>
            <a:r>
              <a:rPr lang="en-US" dirty="0"/>
              <a:t>SVM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8175E6-C4FD-4AE2-9F6E-1306993887A4}"/>
              </a:ext>
            </a:extLst>
          </p:cNvPr>
          <p:cNvSpPr txBox="1"/>
          <p:nvPr/>
        </p:nvSpPr>
        <p:spPr>
          <a:xfrm>
            <a:off x="3287398" y="3013501"/>
            <a:ext cx="24549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Decision Tree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2400" dirty="0"/>
              <a:t>Neural Network</a:t>
            </a:r>
          </a:p>
        </p:txBody>
      </p:sp>
    </p:spTree>
    <p:extLst>
      <p:ext uri="{BB962C8B-B14F-4D97-AF65-F5344CB8AC3E}">
        <p14:creationId xmlns:p14="http://schemas.microsoft.com/office/powerpoint/2010/main" val="32556061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A5C64-ACD8-4268-B99B-B6E041414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1CCDD1B-D2F3-44E7-B119-8ED7DF038D3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  <m:r>
                      <a:rPr lang="en-US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lang="en-US" dirty="0"/>
              </a:p>
              <a:p>
                <a:r>
                  <a:rPr lang="en-US" dirty="0"/>
                  <a:t>Minimize squared error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⇔</m:t>
                    </m:r>
                  </m:oMath>
                </a14:m>
                <a:r>
                  <a:rPr lang="en-US" dirty="0"/>
                  <a:t> Maximize likelihood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1CCDD1B-D2F3-44E7-B119-8ED7DF038D3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30394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FDBA4-3C6D-4B6D-B393-6B9974815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838CE19-9DAE-4D59-961F-0C1347D1735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𝜽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𝜽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𝜽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Minimize cross entropy</a:t>
                </a:r>
              </a:p>
              <a:p>
                <a:pPr lvl="1"/>
                <a:r>
                  <a:rPr lang="en-US" dirty="0"/>
                  <a:t>Cross entropy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=−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func>
                      </m:e>
                    </m:nary>
                  </m:oMath>
                </a14:m>
                <a:endParaRPr lang="en-US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: true label distribution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: predicted label distribution</a:t>
                </a:r>
              </a:p>
              <a:p>
                <a:r>
                  <a:rPr lang="en-US" dirty="0"/>
                  <a:t>Threshold and PR curve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838CE19-9DAE-4D59-961F-0C1347D173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5E306944-CA7B-4729-B08C-6385497734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9060" y="3952882"/>
            <a:ext cx="3404484" cy="2765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7450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D7766-A3C3-4BDF-BFE3-83ECE7322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ED04439-F829-4618-B075-73FC5EF24FF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252602"/>
                <a:ext cx="7886700" cy="5605397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1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+1,  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if</m:t>
                            </m:r>
                            <m:r>
                              <a:rPr lang="en-US" b="1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sSup>
                              <m:sSupPr>
                                <m:ctrlPr>
                                  <a:rPr lang="en-US" b="1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𝜽</m:t>
                                </m:r>
                              </m:e>
                              <m:sup>
                                <m:r>
                                  <a:rPr lang="en-US" b="1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001" b="1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b="1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b="1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≥</m:t>
                            </m:r>
                            <m:r>
                              <m:rPr>
                                <m:nor/>
                              </m:rPr>
                              <a:rPr lang="en-US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−1,  </m:t>
                            </m:r>
                            <m:r>
                              <a:rPr lang="en-US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if</m:t>
                            </m:r>
                            <m:r>
                              <a:rPr lang="en-US" b="1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p>
                              <m:sSupPr>
                                <m:ctrlPr>
                                  <a:rPr lang="en-US" b="1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1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𝜽</m:t>
                                </m:r>
                              </m:e>
                              <m:sup>
                                <m:r>
                                  <a:rPr lang="en-US" b="1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001" b="1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b="1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b="1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&lt;</m:t>
                            </m:r>
                            <m:r>
                              <m:rPr>
                                <m:nor/>
                              </m:rPr>
                              <a:rPr lang="en-US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e>
                        </m:eqAr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Maximize margin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Soft margin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𝜉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Kernel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endParaRPr lang="en-US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SMO algorithm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ED04439-F829-4618-B075-73FC5EF24FF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252602"/>
                <a:ext cx="7886700" cy="5605397"/>
              </a:xfrm>
              <a:blipFill>
                <a:blip r:embed="rId3"/>
                <a:stretch>
                  <a:fillRect l="-1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B6E8C5E5-91B8-4182-A9FF-F299407B25FB}"/>
              </a:ext>
            </a:extLst>
          </p:cNvPr>
          <p:cNvSpPr txBox="1">
            <a:spLocks/>
          </p:cNvSpPr>
          <p:nvPr/>
        </p:nvSpPr>
        <p:spPr>
          <a:xfrm>
            <a:off x="628651" y="2880691"/>
            <a:ext cx="3868340" cy="8239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001" dirty="0"/>
              <a:t>P</a:t>
            </a:r>
            <a:r>
              <a:rPr lang="en-US" dirty="0"/>
              <a:t>r</a:t>
            </a:r>
            <a:r>
              <a:rPr lang="en-001" dirty="0"/>
              <a:t>i</a:t>
            </a:r>
            <a:r>
              <a:rPr lang="en-US" dirty="0"/>
              <a:t>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9">
                <a:extLst>
                  <a:ext uri="{FF2B5EF4-FFF2-40B4-BE49-F238E27FC236}">
                    <a16:creationId xmlns:a16="http://schemas.microsoft.com/office/drawing/2014/main" id="{2A9ADE0F-2A52-43CA-BC79-B94D05BD8CB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47703" y="3422215"/>
                <a:ext cx="3868340" cy="1753416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00000"/>
                  </a:lnSpc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800" i="1" smtClean="0">
                              <a:solidFill>
                                <a:srgbClr val="ED7D3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1800" i="1">
                                  <a:solidFill>
                                    <a:srgbClr val="ED7D3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1800" i="1">
                                  <a:solidFill>
                                    <a:srgbClr val="ED7D3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sz="1800" i="1">
                                  <a:solidFill>
                                    <a:srgbClr val="ED7D3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𝜽</m:t>
                              </m:r>
                              <m:sSub>
                                <m:sSubPr>
                                  <m:ctrlPr>
                                    <a:rPr lang="en-US" sz="1800" i="1">
                                      <a:solidFill>
                                        <a:srgbClr val="ED7D3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001" sz="1800" i="1">
                                      <a:solidFill>
                                        <a:srgbClr val="ED7D3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800" i="1">
                                      <a:solidFill>
                                        <a:srgbClr val="ED7D3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solidFill>
                                        <a:srgbClr val="ED7D3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en-001" sz="1800" i="1">
                                  <a:solidFill>
                                    <a:srgbClr val="ED7D3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f>
                                <m:fPr>
                                  <m:ctrlPr>
                                    <a:rPr lang="en-001" sz="1800" i="1">
                                      <a:solidFill>
                                        <a:srgbClr val="ED7D3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001" sz="1800" i="1">
                                      <a:solidFill>
                                        <a:srgbClr val="ED7D3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001" sz="1800" i="1">
                                      <a:solidFill>
                                        <a:srgbClr val="ED7D3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001" sz="1800" i="1">
                                      <a:solidFill>
                                        <a:srgbClr val="ED7D3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i="1">
                                      <a:solidFill>
                                        <a:srgbClr val="ED7D3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𝜽</m:t>
                                  </m:r>
                                </m:e>
                              </m:d>
                            </m:e>
                            <m:sup>
                              <m:r>
                                <a:rPr lang="en-001" sz="1800" i="1">
                                  <a:solidFill>
                                    <a:srgbClr val="ED7D3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func>
                    </m:oMath>
                  </m:oMathPara>
                </a14:m>
                <a:endParaRPr lang="en-001" sz="1800" i="1" dirty="0">
                  <a:solidFill>
                    <a:srgbClr val="ED7D3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001" sz="1800" i="1">
                          <a:solidFill>
                            <a:srgbClr val="ED7D3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en-001" sz="1800" i="1">
                          <a:solidFill>
                            <a:srgbClr val="ED7D3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001" sz="1800" i="1">
                          <a:solidFill>
                            <a:srgbClr val="ED7D3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001" sz="1800" i="1">
                          <a:solidFill>
                            <a:srgbClr val="ED7D3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   </m:t>
                      </m:r>
                      <m:sSub>
                        <m:sSubPr>
                          <m:ctrlPr>
                            <a:rPr lang="en-US" sz="1800" i="1">
                              <a:solidFill>
                                <a:srgbClr val="ED7D3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001" sz="1800" i="1">
                              <a:solidFill>
                                <a:srgbClr val="ED7D3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001" sz="1800" i="1">
                              <a:solidFill>
                                <a:srgbClr val="ED7D3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001" sz="1800" i="1">
                              <a:solidFill>
                                <a:srgbClr val="ED7D3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800" i="1">
                                  <a:solidFill>
                                    <a:srgbClr val="ED7D3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solidFill>
                                    <a:srgbClr val="ED7D3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p>
                              <m:r>
                                <a:rPr lang="en-US" sz="1800" i="1">
                                  <a:solidFill>
                                    <a:srgbClr val="ED7D3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1800" i="1">
                                  <a:solidFill>
                                    <a:srgbClr val="ED7D3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001" sz="1800" i="1">
                                  <a:solidFill>
                                    <a:srgbClr val="ED7D3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001" sz="1800" i="1">
                                  <a:solidFill>
                                    <a:srgbClr val="ED7D3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sz="1800" i="1">
                              <a:solidFill>
                                <a:srgbClr val="ED7D3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800" i="1">
                                  <a:solidFill>
                                    <a:srgbClr val="ED7D3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solidFill>
                                    <a:srgbClr val="ED7D3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1800" i="1">
                                  <a:solidFill>
                                    <a:srgbClr val="ED7D3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001" sz="1800" i="1">
                          <a:solidFill>
                            <a:srgbClr val="ED7D3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≥1, </m:t>
                      </m:r>
                      <m:r>
                        <a:rPr lang="en-001" sz="1800" i="1">
                          <a:solidFill>
                            <a:srgbClr val="ED7D3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001" sz="1800" i="1">
                          <a:solidFill>
                            <a:srgbClr val="ED7D3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=1,…,</m:t>
                      </m:r>
                      <m:r>
                        <a:rPr lang="en-001" sz="1800" i="1">
                          <a:solidFill>
                            <a:srgbClr val="ED7D3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001" sz="1800" i="1" dirty="0">
                  <a:solidFill>
                    <a:srgbClr val="ED7D3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buFont typeface="Arial" panose="020B0604020202020204" pitchFamily="34" charset="0"/>
                  <a:buNone/>
                </a:pPr>
                <a:endParaRPr lang="en-US" sz="1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" name="Content Placeholder 9">
                <a:extLst>
                  <a:ext uri="{FF2B5EF4-FFF2-40B4-BE49-F238E27FC236}">
                    <a16:creationId xmlns:a16="http://schemas.microsoft.com/office/drawing/2014/main" id="{2A9ADE0F-2A52-43CA-BC79-B94D05BD8C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703" y="3422215"/>
                <a:ext cx="3868340" cy="175341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E8ED9C73-10F6-42F8-88B9-16612EBAE0A7}"/>
              </a:ext>
            </a:extLst>
          </p:cNvPr>
          <p:cNvSpPr txBox="1">
            <a:spLocks/>
          </p:cNvSpPr>
          <p:nvPr/>
        </p:nvSpPr>
        <p:spPr>
          <a:xfrm>
            <a:off x="4627959" y="2880691"/>
            <a:ext cx="3887391" cy="82391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001"/>
              <a:t>D</a:t>
            </a:r>
            <a:r>
              <a:rPr lang="en-US"/>
              <a:t>u</a:t>
            </a:r>
            <a:r>
              <a:rPr lang="en-001"/>
              <a:t>a</a:t>
            </a:r>
            <a:r>
              <a:rPr lang="en-US"/>
              <a:t>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3">
                <a:extLst>
                  <a:ext uri="{FF2B5EF4-FFF2-40B4-BE49-F238E27FC236}">
                    <a16:creationId xmlns:a16="http://schemas.microsoft.com/office/drawing/2014/main" id="{CB53E446-AE80-4B4A-95A8-E75B5A42E88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47011" y="3422215"/>
                <a:ext cx="3887391" cy="1753416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00000"/>
                  </a:lnSpc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6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16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max</m:t>
                              </m:r>
                              <m:r>
                                <a:rPr lang="en-001" sz="16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e>
                            <m:lim>
                              <m:r>
                                <a:rPr lang="en-US" sz="16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𝜶</m:t>
                              </m:r>
                              <m:r>
                                <a:rPr lang="en-001" sz="16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en-001" sz="16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𝟎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001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001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001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001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1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001" sz="1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001" sz="1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func>
                      <m:r>
                        <a:rPr lang="en-001" sz="16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001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001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001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001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001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001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001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001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001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001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001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1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001" sz="1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001" sz="1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1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sz="16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001" sz="16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001" sz="16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16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001" sz="16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001" sz="16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001" sz="1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001" sz="1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16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sz="1600" b="1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001" sz="1600" b="1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001" sz="1600" b="1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𝒋</m:t>
                                      </m:r>
                                    </m:sub>
                                  </m:sSub>
                                  <m:r>
                                    <a:rPr lang="en-001" sz="16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  <m:r>
                                    <a:rPr lang="en-001" sz="16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001" sz="16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</m:oMath>
                  </m:oMathPara>
                </a14:m>
                <a:endParaRPr lang="en-001" sz="1600" dirty="0">
                  <a:solidFill>
                    <a:srgbClr val="FF0000"/>
                  </a:solidFill>
                </a:endParaRPr>
              </a:p>
              <a:p>
                <a:pPr marL="0" indent="0">
                  <a:lnSpc>
                    <a:spcPct val="100000"/>
                  </a:lnSpc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001" sz="16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001" sz="16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001" sz="16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001" sz="16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 </m:t>
                      </m:r>
                      <m:nary>
                        <m:naryPr>
                          <m:chr m:val="∑"/>
                          <m:ctrlPr>
                            <a:rPr lang="en-001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001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001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001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001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001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001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001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001" sz="16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600" dirty="0">
                  <a:solidFill>
                    <a:srgbClr val="FF0000"/>
                  </a:solidFill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7" name="Content Placeholder 3">
                <a:extLst>
                  <a:ext uri="{FF2B5EF4-FFF2-40B4-BE49-F238E27FC236}">
                    <a16:creationId xmlns:a16="http://schemas.microsoft.com/office/drawing/2014/main" id="{CB53E446-AE80-4B4A-95A8-E75B5A42E8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7011" y="3422215"/>
                <a:ext cx="3887391" cy="175341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30033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75FC3-4E01-4E6E-A64F-7ACCF8DBB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</a:t>
            </a:r>
            <a:r>
              <a:rPr lang="en-US" altLang="zh-CN" dirty="0"/>
              <a:t>ecision Tree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8107BB-B19F-4CD4-AFE2-731C5D2706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52602"/>
            <a:ext cx="4183434" cy="5406381"/>
          </a:xfrm>
        </p:spPr>
        <p:txBody>
          <a:bodyPr>
            <a:normAutofit/>
          </a:bodyPr>
          <a:lstStyle/>
          <a:p>
            <a:r>
              <a:rPr lang="en-US" dirty="0"/>
              <a:t>Strategy &amp; Algorithm</a:t>
            </a:r>
          </a:p>
          <a:p>
            <a:pPr lvl="1"/>
            <a:r>
              <a:rPr lang="en-US" dirty="0"/>
              <a:t>ID.3: information gain</a:t>
            </a:r>
          </a:p>
          <a:p>
            <a:pPr lvl="1"/>
            <a:r>
              <a:rPr lang="en-US" dirty="0"/>
              <a:t>C4.5: information gain ratio</a:t>
            </a:r>
          </a:p>
          <a:p>
            <a:pPr lvl="1"/>
            <a:r>
              <a:rPr lang="en-US" dirty="0"/>
              <a:t>CART</a:t>
            </a:r>
          </a:p>
          <a:p>
            <a:pPr lvl="2"/>
            <a:r>
              <a:rPr lang="en-US" dirty="0"/>
              <a:t>Classification: Gini index</a:t>
            </a:r>
          </a:p>
          <a:p>
            <a:pPr lvl="2"/>
            <a:r>
              <a:rPr lang="en-US" dirty="0"/>
              <a:t>Regression: Squared error</a:t>
            </a:r>
          </a:p>
          <a:p>
            <a:r>
              <a:rPr lang="en-US" dirty="0"/>
              <a:t>Regularization: pruning</a:t>
            </a:r>
          </a:p>
          <a:p>
            <a:r>
              <a:rPr lang="en-US" dirty="0"/>
              <a:t>Random forest: bagging</a:t>
            </a:r>
          </a:p>
          <a:p>
            <a:pPr lvl="1"/>
            <a:r>
              <a:rPr lang="en-US" dirty="0"/>
              <a:t>combining the results of multiple parallel models</a:t>
            </a:r>
          </a:p>
          <a:p>
            <a:pPr lvl="1"/>
            <a:r>
              <a:rPr lang="en-US" dirty="0"/>
              <a:t>Bootstrapping the data sets</a:t>
            </a:r>
          </a:p>
          <a:p>
            <a:pPr lvl="1"/>
            <a:endParaRPr lang="en-US" dirty="0"/>
          </a:p>
          <a:p>
            <a:endParaRPr lang="en-001" dirty="0"/>
          </a:p>
          <a:p>
            <a:endParaRPr lang="en-US" altLang="zh-CN" dirty="0"/>
          </a:p>
        </p:txBody>
      </p:sp>
      <p:sp>
        <p:nvSpPr>
          <p:cNvPr id="5" name="Freeform 13">
            <a:extLst>
              <a:ext uri="{FF2B5EF4-FFF2-40B4-BE49-F238E27FC236}">
                <a16:creationId xmlns:a16="http://schemas.microsoft.com/office/drawing/2014/main" id="{EA9D16CA-8C44-4D17-B49F-317AD78FC079}"/>
              </a:ext>
            </a:extLst>
          </p:cNvPr>
          <p:cNvSpPr/>
          <p:nvPr/>
        </p:nvSpPr>
        <p:spPr>
          <a:xfrm>
            <a:off x="5959669" y="365127"/>
            <a:ext cx="1355830" cy="556498"/>
          </a:xfrm>
          <a:custGeom>
            <a:avLst/>
            <a:gdLst>
              <a:gd name="connsiteX0" fmla="*/ 0 w 1154608"/>
              <a:gd name="connsiteY0" fmla="*/ 73318 h 733176"/>
              <a:gd name="connsiteX1" fmla="*/ 73318 w 1154608"/>
              <a:gd name="connsiteY1" fmla="*/ 0 h 733176"/>
              <a:gd name="connsiteX2" fmla="*/ 1081290 w 1154608"/>
              <a:gd name="connsiteY2" fmla="*/ 0 h 733176"/>
              <a:gd name="connsiteX3" fmla="*/ 1154608 w 1154608"/>
              <a:gd name="connsiteY3" fmla="*/ 73318 h 733176"/>
              <a:gd name="connsiteX4" fmla="*/ 1154608 w 1154608"/>
              <a:gd name="connsiteY4" fmla="*/ 659858 h 733176"/>
              <a:gd name="connsiteX5" fmla="*/ 1081290 w 1154608"/>
              <a:gd name="connsiteY5" fmla="*/ 733176 h 733176"/>
              <a:gd name="connsiteX6" fmla="*/ 73318 w 1154608"/>
              <a:gd name="connsiteY6" fmla="*/ 733176 h 733176"/>
              <a:gd name="connsiteX7" fmla="*/ 0 w 1154608"/>
              <a:gd name="connsiteY7" fmla="*/ 659858 h 733176"/>
              <a:gd name="connsiteX8" fmla="*/ 0 w 1154608"/>
              <a:gd name="connsiteY8" fmla="*/ 73318 h 733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54608" h="733176">
                <a:moveTo>
                  <a:pt x="0" y="73318"/>
                </a:moveTo>
                <a:cubicBezTo>
                  <a:pt x="0" y="32826"/>
                  <a:pt x="32826" y="0"/>
                  <a:pt x="73318" y="0"/>
                </a:cubicBezTo>
                <a:lnTo>
                  <a:pt x="1081290" y="0"/>
                </a:lnTo>
                <a:cubicBezTo>
                  <a:pt x="1121782" y="0"/>
                  <a:pt x="1154608" y="32826"/>
                  <a:pt x="1154608" y="73318"/>
                </a:cubicBezTo>
                <a:lnTo>
                  <a:pt x="1154608" y="659858"/>
                </a:lnTo>
                <a:cubicBezTo>
                  <a:pt x="1154608" y="700350"/>
                  <a:pt x="1121782" y="733176"/>
                  <a:pt x="1081290" y="733176"/>
                </a:cubicBezTo>
                <a:lnTo>
                  <a:pt x="73318" y="733176"/>
                </a:lnTo>
                <a:cubicBezTo>
                  <a:pt x="32826" y="733176"/>
                  <a:pt x="0" y="700350"/>
                  <a:pt x="0" y="659858"/>
                </a:cubicBezTo>
                <a:lnTo>
                  <a:pt x="0" y="73318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4814" tIns="74814" rIns="74814" bIns="74814" numCol="1" spcCol="1270" anchor="ctr" anchorCtr="0">
            <a:noAutofit/>
          </a:bodyPr>
          <a:lstStyle/>
          <a:p>
            <a:pPr lvl="0" algn="ctr" defTabSz="622300">
              <a:lnSpc>
                <a:spcPct val="90000"/>
              </a:lnSpc>
              <a:spcAft>
                <a:spcPct val="35000"/>
              </a:spcAft>
            </a:pP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12 Blue 12 Black</a:t>
            </a:r>
            <a:b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 &lt; 55</a:t>
            </a:r>
            <a:endParaRPr lang="en-US" sz="2000" b="1" kern="1200" dirty="0"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Freeform 15">
            <a:extLst>
              <a:ext uri="{FF2B5EF4-FFF2-40B4-BE49-F238E27FC236}">
                <a16:creationId xmlns:a16="http://schemas.microsoft.com/office/drawing/2014/main" id="{5E12D5AA-233C-4B61-B89F-569F4EB6B136}"/>
              </a:ext>
            </a:extLst>
          </p:cNvPr>
          <p:cNvSpPr/>
          <p:nvPr/>
        </p:nvSpPr>
        <p:spPr>
          <a:xfrm>
            <a:off x="5213777" y="1673211"/>
            <a:ext cx="1198086" cy="582512"/>
          </a:xfrm>
          <a:custGeom>
            <a:avLst/>
            <a:gdLst>
              <a:gd name="connsiteX0" fmla="*/ 0 w 1154608"/>
              <a:gd name="connsiteY0" fmla="*/ 122198 h 733176"/>
              <a:gd name="connsiteX1" fmla="*/ 122198 w 1154608"/>
              <a:gd name="connsiteY1" fmla="*/ 0 h 733176"/>
              <a:gd name="connsiteX2" fmla="*/ 1032410 w 1154608"/>
              <a:gd name="connsiteY2" fmla="*/ 0 h 733176"/>
              <a:gd name="connsiteX3" fmla="*/ 1154608 w 1154608"/>
              <a:gd name="connsiteY3" fmla="*/ 122198 h 733176"/>
              <a:gd name="connsiteX4" fmla="*/ 1154608 w 1154608"/>
              <a:gd name="connsiteY4" fmla="*/ 610978 h 733176"/>
              <a:gd name="connsiteX5" fmla="*/ 1032410 w 1154608"/>
              <a:gd name="connsiteY5" fmla="*/ 733176 h 733176"/>
              <a:gd name="connsiteX6" fmla="*/ 122198 w 1154608"/>
              <a:gd name="connsiteY6" fmla="*/ 733176 h 733176"/>
              <a:gd name="connsiteX7" fmla="*/ 0 w 1154608"/>
              <a:gd name="connsiteY7" fmla="*/ 610978 h 733176"/>
              <a:gd name="connsiteX8" fmla="*/ 0 w 1154608"/>
              <a:gd name="connsiteY8" fmla="*/ 122198 h 733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54608" h="733176">
                <a:moveTo>
                  <a:pt x="0" y="122198"/>
                </a:moveTo>
                <a:cubicBezTo>
                  <a:pt x="0" y="54710"/>
                  <a:pt x="54710" y="0"/>
                  <a:pt x="122198" y="0"/>
                </a:cubicBezTo>
                <a:lnTo>
                  <a:pt x="1032410" y="0"/>
                </a:lnTo>
                <a:cubicBezTo>
                  <a:pt x="1099898" y="0"/>
                  <a:pt x="1154608" y="54710"/>
                  <a:pt x="1154608" y="122198"/>
                </a:cubicBezTo>
                <a:lnTo>
                  <a:pt x="1154608" y="610978"/>
                </a:lnTo>
                <a:cubicBezTo>
                  <a:pt x="1154608" y="678466"/>
                  <a:pt x="1099898" y="733176"/>
                  <a:pt x="1032410" y="733176"/>
                </a:cubicBezTo>
                <a:lnTo>
                  <a:pt x="122198" y="733176"/>
                </a:lnTo>
                <a:cubicBezTo>
                  <a:pt x="54710" y="733176"/>
                  <a:pt x="0" y="678466"/>
                  <a:pt x="0" y="610978"/>
                </a:cubicBezTo>
                <a:lnTo>
                  <a:pt x="0" y="122198"/>
                </a:lnTo>
                <a:close/>
              </a:path>
            </a:pathLst>
          </a:custGeom>
          <a:solidFill>
            <a:srgbClr val="002060">
              <a:alpha val="90000"/>
            </a:srgbClr>
          </a:solidFill>
          <a:ln>
            <a:noFill/>
          </a:ln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9131" tIns="89131" rIns="89131" bIns="89131" numCol="1" spcCol="1270" anchor="ctr" anchorCtr="0">
            <a:noAutofit/>
          </a:bodyPr>
          <a:lstStyle/>
          <a:p>
            <a:pPr algn="ctr" defTabSz="622300">
              <a:lnSpc>
                <a:spcPct val="90000"/>
              </a:lnSpc>
              <a:spcAft>
                <a:spcPct val="35000"/>
              </a:spcAft>
            </a:pPr>
            <a:r>
              <a:rPr lang="en-SG" sz="1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 Blue 1 Black</a:t>
            </a:r>
            <a:br>
              <a:rPr lang="en-US" sz="2000" kern="120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kern="120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Blue</a:t>
            </a:r>
          </a:p>
        </p:txBody>
      </p:sp>
      <p:sp>
        <p:nvSpPr>
          <p:cNvPr id="7" name="Freeform 25">
            <a:extLst>
              <a:ext uri="{FF2B5EF4-FFF2-40B4-BE49-F238E27FC236}">
                <a16:creationId xmlns:a16="http://schemas.microsoft.com/office/drawing/2014/main" id="{B6220FB0-00A7-4470-990C-4EFBF00FF2DD}"/>
              </a:ext>
            </a:extLst>
          </p:cNvPr>
          <p:cNvSpPr/>
          <p:nvPr/>
        </p:nvSpPr>
        <p:spPr>
          <a:xfrm>
            <a:off x="7755184" y="2982571"/>
            <a:ext cx="1206584" cy="576415"/>
          </a:xfrm>
          <a:custGeom>
            <a:avLst/>
            <a:gdLst>
              <a:gd name="connsiteX0" fmla="*/ 0 w 1154608"/>
              <a:gd name="connsiteY0" fmla="*/ 73318 h 733176"/>
              <a:gd name="connsiteX1" fmla="*/ 73318 w 1154608"/>
              <a:gd name="connsiteY1" fmla="*/ 0 h 733176"/>
              <a:gd name="connsiteX2" fmla="*/ 1081290 w 1154608"/>
              <a:gd name="connsiteY2" fmla="*/ 0 h 733176"/>
              <a:gd name="connsiteX3" fmla="*/ 1154608 w 1154608"/>
              <a:gd name="connsiteY3" fmla="*/ 73318 h 733176"/>
              <a:gd name="connsiteX4" fmla="*/ 1154608 w 1154608"/>
              <a:gd name="connsiteY4" fmla="*/ 659858 h 733176"/>
              <a:gd name="connsiteX5" fmla="*/ 1081290 w 1154608"/>
              <a:gd name="connsiteY5" fmla="*/ 733176 h 733176"/>
              <a:gd name="connsiteX6" fmla="*/ 73318 w 1154608"/>
              <a:gd name="connsiteY6" fmla="*/ 733176 h 733176"/>
              <a:gd name="connsiteX7" fmla="*/ 0 w 1154608"/>
              <a:gd name="connsiteY7" fmla="*/ 659858 h 733176"/>
              <a:gd name="connsiteX8" fmla="*/ 0 w 1154608"/>
              <a:gd name="connsiteY8" fmla="*/ 73318 h 733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54608" h="733176">
                <a:moveTo>
                  <a:pt x="0" y="73318"/>
                </a:moveTo>
                <a:cubicBezTo>
                  <a:pt x="0" y="32826"/>
                  <a:pt x="32826" y="0"/>
                  <a:pt x="73318" y="0"/>
                </a:cubicBezTo>
                <a:lnTo>
                  <a:pt x="1081290" y="0"/>
                </a:lnTo>
                <a:cubicBezTo>
                  <a:pt x="1121782" y="0"/>
                  <a:pt x="1154608" y="32826"/>
                  <a:pt x="1154608" y="73318"/>
                </a:cubicBezTo>
                <a:lnTo>
                  <a:pt x="1154608" y="659858"/>
                </a:lnTo>
                <a:cubicBezTo>
                  <a:pt x="1154608" y="700350"/>
                  <a:pt x="1121782" y="733176"/>
                  <a:pt x="1081290" y="733176"/>
                </a:cubicBezTo>
                <a:lnTo>
                  <a:pt x="73318" y="733176"/>
                </a:lnTo>
                <a:cubicBezTo>
                  <a:pt x="32826" y="733176"/>
                  <a:pt x="0" y="700350"/>
                  <a:pt x="0" y="659858"/>
                </a:cubicBezTo>
                <a:lnTo>
                  <a:pt x="0" y="73318"/>
                </a:lnTo>
                <a:close/>
              </a:path>
            </a:pathLst>
          </a:custGeom>
          <a:solidFill>
            <a:schemeClr val="tx1">
              <a:alpha val="90000"/>
            </a:schemeClr>
          </a:solidFill>
          <a:ln>
            <a:noFill/>
          </a:ln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4814" tIns="74814" rIns="74814" bIns="74814" numCol="1" spcCol="1270" anchor="ctr" anchorCtr="0">
            <a:noAutofit/>
          </a:bodyPr>
          <a:lstStyle/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kern="120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 Blue 7 Black</a:t>
            </a:r>
            <a:br>
              <a:rPr lang="en-US" sz="2000" kern="120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kern="12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Black</a:t>
            </a:r>
            <a:endParaRPr lang="en-US" sz="2000" kern="1200" dirty="0">
              <a:solidFill>
                <a:schemeClr val="bg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3E685A0-D2C1-4672-9F3B-39CD9F5A5E92}"/>
              </a:ext>
            </a:extLst>
          </p:cNvPr>
          <p:cNvCxnSpPr/>
          <p:nvPr/>
        </p:nvCxnSpPr>
        <p:spPr>
          <a:xfrm flipH="1">
            <a:off x="5799562" y="926722"/>
            <a:ext cx="838022" cy="746489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B8EA78C-4E0A-4006-A69F-A46026AF1EC1}"/>
              </a:ext>
            </a:extLst>
          </p:cNvPr>
          <p:cNvCxnSpPr/>
          <p:nvPr/>
        </p:nvCxnSpPr>
        <p:spPr>
          <a:xfrm>
            <a:off x="6637584" y="943600"/>
            <a:ext cx="801011" cy="729611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2A6DB47-6F69-4554-A4C1-D2C85D465AED}"/>
              </a:ext>
            </a:extLst>
          </p:cNvPr>
          <p:cNvSpPr txBox="1"/>
          <p:nvPr/>
        </p:nvSpPr>
        <p:spPr>
          <a:xfrm>
            <a:off x="5762107" y="988447"/>
            <a:ext cx="499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Yes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DCBD53-3FEF-4804-BFEB-B2B37241DEAD}"/>
              </a:ext>
            </a:extLst>
          </p:cNvPr>
          <p:cNvSpPr txBox="1"/>
          <p:nvPr/>
        </p:nvSpPr>
        <p:spPr>
          <a:xfrm>
            <a:off x="6515624" y="2338244"/>
            <a:ext cx="499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Yes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D527F7-3F85-4800-87DD-AD8B8EE993C4}"/>
              </a:ext>
            </a:extLst>
          </p:cNvPr>
          <p:cNvSpPr txBox="1"/>
          <p:nvPr/>
        </p:nvSpPr>
        <p:spPr>
          <a:xfrm>
            <a:off x="7088443" y="1031345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No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DB02637-D625-4DE0-951F-8FB1138BB6C3}"/>
              </a:ext>
            </a:extLst>
          </p:cNvPr>
          <p:cNvSpPr txBox="1"/>
          <p:nvPr/>
        </p:nvSpPr>
        <p:spPr>
          <a:xfrm>
            <a:off x="7861027" y="2338244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No</a:t>
            </a: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EA6E43A0-35CC-4BBD-B976-2500373DA731}"/>
              </a:ext>
            </a:extLst>
          </p:cNvPr>
          <p:cNvSpPr/>
          <p:nvPr/>
        </p:nvSpPr>
        <p:spPr>
          <a:xfrm>
            <a:off x="6775678" y="1673211"/>
            <a:ext cx="1350608" cy="569086"/>
          </a:xfrm>
          <a:custGeom>
            <a:avLst/>
            <a:gdLst>
              <a:gd name="connsiteX0" fmla="*/ 0 w 1154608"/>
              <a:gd name="connsiteY0" fmla="*/ 73318 h 733176"/>
              <a:gd name="connsiteX1" fmla="*/ 73318 w 1154608"/>
              <a:gd name="connsiteY1" fmla="*/ 0 h 733176"/>
              <a:gd name="connsiteX2" fmla="*/ 1081290 w 1154608"/>
              <a:gd name="connsiteY2" fmla="*/ 0 h 733176"/>
              <a:gd name="connsiteX3" fmla="*/ 1154608 w 1154608"/>
              <a:gd name="connsiteY3" fmla="*/ 73318 h 733176"/>
              <a:gd name="connsiteX4" fmla="*/ 1154608 w 1154608"/>
              <a:gd name="connsiteY4" fmla="*/ 659858 h 733176"/>
              <a:gd name="connsiteX5" fmla="*/ 1081290 w 1154608"/>
              <a:gd name="connsiteY5" fmla="*/ 733176 h 733176"/>
              <a:gd name="connsiteX6" fmla="*/ 73318 w 1154608"/>
              <a:gd name="connsiteY6" fmla="*/ 733176 h 733176"/>
              <a:gd name="connsiteX7" fmla="*/ 0 w 1154608"/>
              <a:gd name="connsiteY7" fmla="*/ 659858 h 733176"/>
              <a:gd name="connsiteX8" fmla="*/ 0 w 1154608"/>
              <a:gd name="connsiteY8" fmla="*/ 73318 h 733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54608" h="733176">
                <a:moveTo>
                  <a:pt x="0" y="73318"/>
                </a:moveTo>
                <a:cubicBezTo>
                  <a:pt x="0" y="32826"/>
                  <a:pt x="32826" y="0"/>
                  <a:pt x="73318" y="0"/>
                </a:cubicBezTo>
                <a:lnTo>
                  <a:pt x="1081290" y="0"/>
                </a:lnTo>
                <a:cubicBezTo>
                  <a:pt x="1121782" y="0"/>
                  <a:pt x="1154608" y="32826"/>
                  <a:pt x="1154608" y="73318"/>
                </a:cubicBezTo>
                <a:lnTo>
                  <a:pt x="1154608" y="659858"/>
                </a:lnTo>
                <a:cubicBezTo>
                  <a:pt x="1154608" y="700350"/>
                  <a:pt x="1121782" y="733176"/>
                  <a:pt x="1081290" y="733176"/>
                </a:cubicBezTo>
                <a:lnTo>
                  <a:pt x="73318" y="733176"/>
                </a:lnTo>
                <a:cubicBezTo>
                  <a:pt x="32826" y="733176"/>
                  <a:pt x="0" y="700350"/>
                  <a:pt x="0" y="659858"/>
                </a:cubicBezTo>
                <a:lnTo>
                  <a:pt x="0" y="73318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4814" tIns="74814" rIns="74814" bIns="74814" numCol="1" spcCol="1270" anchor="ctr" anchorCtr="0">
            <a:noAutofit/>
          </a:bodyPr>
          <a:lstStyle/>
          <a:p>
            <a:pPr lvl="0" algn="ctr" defTabSz="622300">
              <a:lnSpc>
                <a:spcPct val="90000"/>
              </a:lnSpc>
              <a:spcAft>
                <a:spcPct val="35000"/>
              </a:spcAft>
            </a:pP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 Blue 11 Black</a:t>
            </a:r>
            <a:b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 &lt; 20</a:t>
            </a:r>
            <a:endParaRPr lang="en-US" sz="2000" b="1" kern="1200" dirty="0"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4081E6F-E5EB-4418-8341-7CAAAE3C905D}"/>
              </a:ext>
            </a:extLst>
          </p:cNvPr>
          <p:cNvCxnSpPr/>
          <p:nvPr/>
        </p:nvCxnSpPr>
        <p:spPr>
          <a:xfrm flipH="1">
            <a:off x="6595743" y="2249626"/>
            <a:ext cx="838022" cy="746489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BD04517-CFEA-4804-92DC-B8D201605475}"/>
              </a:ext>
            </a:extLst>
          </p:cNvPr>
          <p:cNvCxnSpPr/>
          <p:nvPr/>
        </p:nvCxnSpPr>
        <p:spPr>
          <a:xfrm>
            <a:off x="7441645" y="2252960"/>
            <a:ext cx="801011" cy="729611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7" name="Freeform 13">
            <a:extLst>
              <a:ext uri="{FF2B5EF4-FFF2-40B4-BE49-F238E27FC236}">
                <a16:creationId xmlns:a16="http://schemas.microsoft.com/office/drawing/2014/main" id="{5B294BB2-6748-4398-BAC5-F2A54AAB83D4}"/>
              </a:ext>
            </a:extLst>
          </p:cNvPr>
          <p:cNvSpPr/>
          <p:nvPr/>
        </p:nvSpPr>
        <p:spPr>
          <a:xfrm>
            <a:off x="6044481" y="3005872"/>
            <a:ext cx="1270929" cy="556498"/>
          </a:xfrm>
          <a:custGeom>
            <a:avLst/>
            <a:gdLst>
              <a:gd name="connsiteX0" fmla="*/ 0 w 1154608"/>
              <a:gd name="connsiteY0" fmla="*/ 73318 h 733176"/>
              <a:gd name="connsiteX1" fmla="*/ 73318 w 1154608"/>
              <a:gd name="connsiteY1" fmla="*/ 0 h 733176"/>
              <a:gd name="connsiteX2" fmla="*/ 1081290 w 1154608"/>
              <a:gd name="connsiteY2" fmla="*/ 0 h 733176"/>
              <a:gd name="connsiteX3" fmla="*/ 1154608 w 1154608"/>
              <a:gd name="connsiteY3" fmla="*/ 73318 h 733176"/>
              <a:gd name="connsiteX4" fmla="*/ 1154608 w 1154608"/>
              <a:gd name="connsiteY4" fmla="*/ 659858 h 733176"/>
              <a:gd name="connsiteX5" fmla="*/ 1081290 w 1154608"/>
              <a:gd name="connsiteY5" fmla="*/ 733176 h 733176"/>
              <a:gd name="connsiteX6" fmla="*/ 73318 w 1154608"/>
              <a:gd name="connsiteY6" fmla="*/ 733176 h 733176"/>
              <a:gd name="connsiteX7" fmla="*/ 0 w 1154608"/>
              <a:gd name="connsiteY7" fmla="*/ 659858 h 733176"/>
              <a:gd name="connsiteX8" fmla="*/ 0 w 1154608"/>
              <a:gd name="connsiteY8" fmla="*/ 73318 h 733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54608" h="733176">
                <a:moveTo>
                  <a:pt x="0" y="73318"/>
                </a:moveTo>
                <a:cubicBezTo>
                  <a:pt x="0" y="32826"/>
                  <a:pt x="32826" y="0"/>
                  <a:pt x="73318" y="0"/>
                </a:cubicBezTo>
                <a:lnTo>
                  <a:pt x="1081290" y="0"/>
                </a:lnTo>
                <a:cubicBezTo>
                  <a:pt x="1121782" y="0"/>
                  <a:pt x="1154608" y="32826"/>
                  <a:pt x="1154608" y="73318"/>
                </a:cubicBezTo>
                <a:lnTo>
                  <a:pt x="1154608" y="659858"/>
                </a:lnTo>
                <a:cubicBezTo>
                  <a:pt x="1154608" y="700350"/>
                  <a:pt x="1121782" y="733176"/>
                  <a:pt x="1081290" y="733176"/>
                </a:cubicBezTo>
                <a:lnTo>
                  <a:pt x="73318" y="733176"/>
                </a:lnTo>
                <a:cubicBezTo>
                  <a:pt x="32826" y="733176"/>
                  <a:pt x="0" y="700350"/>
                  <a:pt x="0" y="659858"/>
                </a:cubicBezTo>
                <a:lnTo>
                  <a:pt x="0" y="73318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4814" tIns="74814" rIns="74814" bIns="74814" numCol="1" spcCol="1270" anchor="ctr" anchorCtr="0">
            <a:noAutofit/>
          </a:bodyPr>
          <a:lstStyle/>
          <a:p>
            <a:pPr lvl="0" algn="ctr" defTabSz="622300">
              <a:lnSpc>
                <a:spcPct val="90000"/>
              </a:lnSpc>
              <a:spcAft>
                <a:spcPct val="35000"/>
              </a:spcAft>
            </a:pP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 Blue 4 Black</a:t>
            </a:r>
            <a:b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 &lt; 85</a:t>
            </a:r>
            <a:endParaRPr lang="en-US" sz="2000" b="1" kern="1200" dirty="0"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Freeform 25">
            <a:extLst>
              <a:ext uri="{FF2B5EF4-FFF2-40B4-BE49-F238E27FC236}">
                <a16:creationId xmlns:a16="http://schemas.microsoft.com/office/drawing/2014/main" id="{CA096D9B-4344-4C7C-9245-B378B77C402A}"/>
              </a:ext>
            </a:extLst>
          </p:cNvPr>
          <p:cNvSpPr/>
          <p:nvPr/>
        </p:nvSpPr>
        <p:spPr>
          <a:xfrm>
            <a:off x="6851750" y="4302685"/>
            <a:ext cx="1206584" cy="576415"/>
          </a:xfrm>
          <a:custGeom>
            <a:avLst/>
            <a:gdLst>
              <a:gd name="connsiteX0" fmla="*/ 0 w 1154608"/>
              <a:gd name="connsiteY0" fmla="*/ 73318 h 733176"/>
              <a:gd name="connsiteX1" fmla="*/ 73318 w 1154608"/>
              <a:gd name="connsiteY1" fmla="*/ 0 h 733176"/>
              <a:gd name="connsiteX2" fmla="*/ 1081290 w 1154608"/>
              <a:gd name="connsiteY2" fmla="*/ 0 h 733176"/>
              <a:gd name="connsiteX3" fmla="*/ 1154608 w 1154608"/>
              <a:gd name="connsiteY3" fmla="*/ 73318 h 733176"/>
              <a:gd name="connsiteX4" fmla="*/ 1154608 w 1154608"/>
              <a:gd name="connsiteY4" fmla="*/ 659858 h 733176"/>
              <a:gd name="connsiteX5" fmla="*/ 1081290 w 1154608"/>
              <a:gd name="connsiteY5" fmla="*/ 733176 h 733176"/>
              <a:gd name="connsiteX6" fmla="*/ 73318 w 1154608"/>
              <a:gd name="connsiteY6" fmla="*/ 733176 h 733176"/>
              <a:gd name="connsiteX7" fmla="*/ 0 w 1154608"/>
              <a:gd name="connsiteY7" fmla="*/ 659858 h 733176"/>
              <a:gd name="connsiteX8" fmla="*/ 0 w 1154608"/>
              <a:gd name="connsiteY8" fmla="*/ 73318 h 733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54608" h="733176">
                <a:moveTo>
                  <a:pt x="0" y="73318"/>
                </a:moveTo>
                <a:cubicBezTo>
                  <a:pt x="0" y="32826"/>
                  <a:pt x="32826" y="0"/>
                  <a:pt x="73318" y="0"/>
                </a:cubicBezTo>
                <a:lnTo>
                  <a:pt x="1081290" y="0"/>
                </a:lnTo>
                <a:cubicBezTo>
                  <a:pt x="1121782" y="0"/>
                  <a:pt x="1154608" y="32826"/>
                  <a:pt x="1154608" y="73318"/>
                </a:cubicBezTo>
                <a:lnTo>
                  <a:pt x="1154608" y="659858"/>
                </a:lnTo>
                <a:cubicBezTo>
                  <a:pt x="1154608" y="700350"/>
                  <a:pt x="1121782" y="733176"/>
                  <a:pt x="1081290" y="733176"/>
                </a:cubicBezTo>
                <a:lnTo>
                  <a:pt x="73318" y="733176"/>
                </a:lnTo>
                <a:cubicBezTo>
                  <a:pt x="32826" y="733176"/>
                  <a:pt x="0" y="700350"/>
                  <a:pt x="0" y="659858"/>
                </a:cubicBezTo>
                <a:lnTo>
                  <a:pt x="0" y="73318"/>
                </a:lnTo>
                <a:close/>
              </a:path>
            </a:pathLst>
          </a:custGeom>
          <a:solidFill>
            <a:schemeClr val="tx1">
              <a:alpha val="90000"/>
            </a:schemeClr>
          </a:solidFill>
          <a:ln>
            <a:noFill/>
          </a:ln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4814" tIns="74814" rIns="74814" bIns="74814" numCol="1" spcCol="1270" anchor="ctr" anchorCtr="0">
            <a:noAutofit/>
          </a:bodyPr>
          <a:lstStyle/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kern="120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 Blue 3 Black</a:t>
            </a:r>
            <a:br>
              <a:rPr lang="en-US" sz="2000" kern="120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kern="12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Black</a:t>
            </a:r>
            <a:endParaRPr lang="en-US" sz="2000" kern="1200" dirty="0">
              <a:solidFill>
                <a:schemeClr val="bg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AF9F3C8-BF9A-4F0D-8DB2-42C62150E496}"/>
              </a:ext>
            </a:extLst>
          </p:cNvPr>
          <p:cNvSpPr txBox="1"/>
          <p:nvPr/>
        </p:nvSpPr>
        <p:spPr>
          <a:xfrm>
            <a:off x="5720356" y="3658086"/>
            <a:ext cx="499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Yes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FB20A4B-D8C6-43F1-A8ED-4B650D5A3AA8}"/>
              </a:ext>
            </a:extLst>
          </p:cNvPr>
          <p:cNvSpPr txBox="1"/>
          <p:nvPr/>
        </p:nvSpPr>
        <p:spPr>
          <a:xfrm>
            <a:off x="7065759" y="3658086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No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D276F96-8513-417B-AB93-9F4C14EE3DF2}"/>
              </a:ext>
            </a:extLst>
          </p:cNvPr>
          <p:cNvCxnSpPr/>
          <p:nvPr/>
        </p:nvCxnSpPr>
        <p:spPr>
          <a:xfrm flipH="1">
            <a:off x="5800475" y="3569468"/>
            <a:ext cx="838022" cy="746489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514D3B5-9E1A-4C3B-8504-2C65C9C45F8E}"/>
              </a:ext>
            </a:extLst>
          </p:cNvPr>
          <p:cNvCxnSpPr/>
          <p:nvPr/>
        </p:nvCxnSpPr>
        <p:spPr>
          <a:xfrm>
            <a:off x="6646377" y="3572802"/>
            <a:ext cx="801011" cy="729611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3" name="Freeform 15">
            <a:extLst>
              <a:ext uri="{FF2B5EF4-FFF2-40B4-BE49-F238E27FC236}">
                <a16:creationId xmlns:a16="http://schemas.microsoft.com/office/drawing/2014/main" id="{31BC2550-DA89-45BE-B98A-AA363BAF6CAE}"/>
              </a:ext>
            </a:extLst>
          </p:cNvPr>
          <p:cNvSpPr/>
          <p:nvPr/>
        </p:nvSpPr>
        <p:spPr>
          <a:xfrm>
            <a:off x="5193552" y="4293809"/>
            <a:ext cx="1198086" cy="582512"/>
          </a:xfrm>
          <a:custGeom>
            <a:avLst/>
            <a:gdLst>
              <a:gd name="connsiteX0" fmla="*/ 0 w 1154608"/>
              <a:gd name="connsiteY0" fmla="*/ 122198 h 733176"/>
              <a:gd name="connsiteX1" fmla="*/ 122198 w 1154608"/>
              <a:gd name="connsiteY1" fmla="*/ 0 h 733176"/>
              <a:gd name="connsiteX2" fmla="*/ 1032410 w 1154608"/>
              <a:gd name="connsiteY2" fmla="*/ 0 h 733176"/>
              <a:gd name="connsiteX3" fmla="*/ 1154608 w 1154608"/>
              <a:gd name="connsiteY3" fmla="*/ 122198 h 733176"/>
              <a:gd name="connsiteX4" fmla="*/ 1154608 w 1154608"/>
              <a:gd name="connsiteY4" fmla="*/ 610978 h 733176"/>
              <a:gd name="connsiteX5" fmla="*/ 1032410 w 1154608"/>
              <a:gd name="connsiteY5" fmla="*/ 733176 h 733176"/>
              <a:gd name="connsiteX6" fmla="*/ 122198 w 1154608"/>
              <a:gd name="connsiteY6" fmla="*/ 733176 h 733176"/>
              <a:gd name="connsiteX7" fmla="*/ 0 w 1154608"/>
              <a:gd name="connsiteY7" fmla="*/ 610978 h 733176"/>
              <a:gd name="connsiteX8" fmla="*/ 0 w 1154608"/>
              <a:gd name="connsiteY8" fmla="*/ 122198 h 733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54608" h="733176">
                <a:moveTo>
                  <a:pt x="0" y="122198"/>
                </a:moveTo>
                <a:cubicBezTo>
                  <a:pt x="0" y="54710"/>
                  <a:pt x="54710" y="0"/>
                  <a:pt x="122198" y="0"/>
                </a:cubicBezTo>
                <a:lnTo>
                  <a:pt x="1032410" y="0"/>
                </a:lnTo>
                <a:cubicBezTo>
                  <a:pt x="1099898" y="0"/>
                  <a:pt x="1154608" y="54710"/>
                  <a:pt x="1154608" y="122198"/>
                </a:cubicBezTo>
                <a:lnTo>
                  <a:pt x="1154608" y="610978"/>
                </a:lnTo>
                <a:cubicBezTo>
                  <a:pt x="1154608" y="678466"/>
                  <a:pt x="1099898" y="733176"/>
                  <a:pt x="1032410" y="733176"/>
                </a:cubicBezTo>
                <a:lnTo>
                  <a:pt x="122198" y="733176"/>
                </a:lnTo>
                <a:cubicBezTo>
                  <a:pt x="54710" y="733176"/>
                  <a:pt x="0" y="678466"/>
                  <a:pt x="0" y="610978"/>
                </a:cubicBezTo>
                <a:lnTo>
                  <a:pt x="0" y="122198"/>
                </a:lnTo>
                <a:close/>
              </a:path>
            </a:pathLst>
          </a:custGeom>
          <a:solidFill>
            <a:srgbClr val="002060">
              <a:alpha val="90000"/>
            </a:srgbClr>
          </a:solidFill>
          <a:ln>
            <a:noFill/>
          </a:ln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9131" tIns="89131" rIns="89131" bIns="89131" numCol="1" spcCol="1270" anchor="ctr" anchorCtr="0">
            <a:noAutofit/>
          </a:bodyPr>
          <a:lstStyle/>
          <a:p>
            <a:pPr algn="ctr" defTabSz="622300">
              <a:lnSpc>
                <a:spcPct val="90000"/>
              </a:lnSpc>
              <a:spcAft>
                <a:spcPct val="35000"/>
              </a:spcAft>
            </a:pPr>
            <a:r>
              <a:rPr lang="en-SG" sz="1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 Blue 1 Black</a:t>
            </a:r>
            <a:br>
              <a:rPr lang="en-US" sz="2000" kern="120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kern="120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Blue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B898231-00EF-4121-AA07-2C107F903CE1}"/>
              </a:ext>
            </a:extLst>
          </p:cNvPr>
          <p:cNvSpPr/>
          <p:nvPr/>
        </p:nvSpPr>
        <p:spPr>
          <a:xfrm>
            <a:off x="4886029" y="5106615"/>
            <a:ext cx="362932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Information gain: with the 𝑋, how much the uncertainty of 𝑌 decreases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Information gain </a:t>
            </a:r>
            <a:r>
              <a:rPr lang="en-US" altLang="zh-CN" dirty="0">
                <a:solidFill>
                  <a:srgbClr val="FF0000"/>
                </a:solidFill>
              </a:rPr>
              <a:t>ration: </a:t>
            </a:r>
            <a:r>
              <a:rPr lang="en-US" dirty="0">
                <a:solidFill>
                  <a:srgbClr val="FF0000"/>
                </a:solidFill>
              </a:rPr>
              <a:t>Information gain divided by uncertainty of 𝑋</a:t>
            </a:r>
          </a:p>
        </p:txBody>
      </p:sp>
    </p:spTree>
    <p:extLst>
      <p:ext uri="{BB962C8B-B14F-4D97-AF65-F5344CB8AC3E}">
        <p14:creationId xmlns:p14="http://schemas.microsoft.com/office/powerpoint/2010/main" val="108353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1DDABC7-B519-4EB2-9D03-F616EA116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 THREE elements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756391-4F52-4759-9A2E-57DBE40168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Model </a:t>
            </a:r>
          </a:p>
        </p:txBody>
      </p:sp>
    </p:spTree>
    <p:extLst>
      <p:ext uri="{BB962C8B-B14F-4D97-AF65-F5344CB8AC3E}">
        <p14:creationId xmlns:p14="http://schemas.microsoft.com/office/powerpoint/2010/main" val="9320753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2BC8F-7415-41FB-B8B7-0D6B4BFB9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4">
                <a:extLst>
                  <a:ext uri="{FF2B5EF4-FFF2-40B4-BE49-F238E27FC236}">
                    <a16:creationId xmlns:a16="http://schemas.microsoft.com/office/drawing/2014/main" id="{6C547756-339A-438E-8D1B-39F0252B885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252538"/>
                <a:ext cx="7886700" cy="492442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Update the parameters: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sz="20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′=</m:t>
                      </m:r>
                      <m:sSubSup>
                        <m:sSubSup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𝜂</m:t>
                      </m:r>
                      <m:r>
                        <m:rPr>
                          <m:sty m:val="p"/>
                        </m:rPr>
                        <a:rPr lang="el-GR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sSubSup>
                        <m:sSubSup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𝜂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Sup>
                        <m:sSubSup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d>
                            <m:dPr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sz="3200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  <m:r>
                        <a:rPr lang="en-US" sz="20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𝜂</m:t>
                      </m:r>
                      <m:r>
                        <m:rPr>
                          <m:sty m:val="p"/>
                        </m:rPr>
                        <a:rPr lang="el-GR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sSubSup>
                        <m:sSubSup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  <m:r>
                        <a:rPr lang="en-US" sz="20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𝜂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Content Placeholder 4">
                <a:extLst>
                  <a:ext uri="{FF2B5EF4-FFF2-40B4-BE49-F238E27FC236}">
                    <a16:creationId xmlns:a16="http://schemas.microsoft.com/office/drawing/2014/main" id="{6C547756-339A-438E-8D1B-39F0252B88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252538"/>
                <a:ext cx="7886700" cy="4924425"/>
              </a:xfrm>
              <a:blipFill>
                <a:blip r:embed="rId2"/>
                <a:stretch>
                  <a:fillRect l="-1546" t="-1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F48F2C38-E4EC-4CBB-BAF7-722387623594}"/>
              </a:ext>
            </a:extLst>
          </p:cNvPr>
          <p:cNvSpPr/>
          <p:nvPr/>
        </p:nvSpPr>
        <p:spPr>
          <a:xfrm>
            <a:off x="5922085" y="2121943"/>
            <a:ext cx="145655" cy="4546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AF1B77-4D25-4AAF-8F49-DB63AACC0313}"/>
              </a:ext>
            </a:extLst>
          </p:cNvPr>
          <p:cNvSpPr txBox="1"/>
          <p:nvPr/>
        </p:nvSpPr>
        <p:spPr>
          <a:xfrm>
            <a:off x="5317718" y="2686527"/>
            <a:ext cx="1473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Learning rate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452E3AD-FC93-4C04-A500-AA760D482CE5}"/>
              </a:ext>
            </a:extLst>
          </p:cNvPr>
          <p:cNvSpPr/>
          <p:nvPr/>
        </p:nvSpPr>
        <p:spPr>
          <a:xfrm>
            <a:off x="6067740" y="2121944"/>
            <a:ext cx="226655" cy="454660"/>
          </a:xfrm>
          <a:prstGeom prst="rect">
            <a:avLst/>
          </a:prstGeom>
          <a:noFill/>
          <a:ln>
            <a:solidFill>
              <a:srgbClr val="33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EE1DD22-FCAD-4BFE-B2CE-12BCF704E843}"/>
              </a:ext>
            </a:extLst>
          </p:cNvPr>
          <p:cNvSpPr/>
          <p:nvPr/>
        </p:nvSpPr>
        <p:spPr>
          <a:xfrm>
            <a:off x="6301176" y="2121945"/>
            <a:ext cx="445525" cy="45466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668EB4A-D181-41D5-BB3C-DBF544817436}"/>
                  </a:ext>
                </a:extLst>
              </p:cNvPr>
              <p:cNvSpPr txBox="1"/>
              <p:nvPr/>
            </p:nvSpPr>
            <p:spPr>
              <a:xfrm>
                <a:off x="5728071" y="1552026"/>
                <a:ext cx="10869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3333CC"/>
                    </a:solidFill>
                  </a:rPr>
                  <a:t>Error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3333CC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dirty="0">
                  <a:solidFill>
                    <a:srgbClr val="3333CC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668EB4A-D181-41D5-BB3C-DBF5448174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8071" y="1552026"/>
                <a:ext cx="1086964" cy="369332"/>
              </a:xfrm>
              <a:prstGeom prst="rect">
                <a:avLst/>
              </a:prstGeom>
              <a:blipFill>
                <a:blip r:embed="rId3"/>
                <a:stretch>
                  <a:fillRect l="-5056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8C451E1-C31D-4385-B1E4-DA4167CC197F}"/>
                  </a:ext>
                </a:extLst>
              </p:cNvPr>
              <p:cNvSpPr txBox="1"/>
              <p:nvPr/>
            </p:nvSpPr>
            <p:spPr>
              <a:xfrm>
                <a:off x="7045478" y="2164607"/>
                <a:ext cx="12418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</a:rPr>
                  <a:t>Output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8C451E1-C31D-4385-B1E4-DA4167CC19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5478" y="2164607"/>
                <a:ext cx="1241815" cy="369332"/>
              </a:xfrm>
              <a:prstGeom prst="rect">
                <a:avLst/>
              </a:prstGeom>
              <a:blipFill>
                <a:blip r:embed="rId4"/>
                <a:stretch>
                  <a:fillRect l="-4433" t="-8197" r="-98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A2785963-2B76-4B3F-895E-2C321440AED5}"/>
              </a:ext>
            </a:extLst>
          </p:cNvPr>
          <p:cNvCxnSpPr>
            <a:cxnSpLocks/>
            <a:stCxn id="9" idx="2"/>
            <a:endCxn id="7" idx="0"/>
          </p:cNvCxnSpPr>
          <p:nvPr/>
        </p:nvCxnSpPr>
        <p:spPr>
          <a:xfrm rot="5400000">
            <a:off x="6126018" y="1976409"/>
            <a:ext cx="200586" cy="90485"/>
          </a:xfrm>
          <a:prstGeom prst="bentConnector3">
            <a:avLst>
              <a:gd name="adj1" fmla="val 50000"/>
            </a:avLst>
          </a:prstGeom>
          <a:ln>
            <a:solidFill>
              <a:srgbClr val="33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00700AF-E4F0-434B-9663-DB4A7829AC60}"/>
              </a:ext>
            </a:extLst>
          </p:cNvPr>
          <p:cNvCxnSpPr>
            <a:cxnSpLocks/>
            <a:stCxn id="6" idx="0"/>
            <a:endCxn id="5" idx="2"/>
          </p:cNvCxnSpPr>
          <p:nvPr/>
        </p:nvCxnSpPr>
        <p:spPr>
          <a:xfrm flipH="1" flipV="1">
            <a:off x="5994913" y="2576604"/>
            <a:ext cx="59674" cy="10992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5650DFE-EBE9-4B7C-9E25-D97B1790A682}"/>
              </a:ext>
            </a:extLst>
          </p:cNvPr>
          <p:cNvCxnSpPr>
            <a:cxnSpLocks/>
            <a:stCxn id="10" idx="1"/>
            <a:endCxn id="8" idx="3"/>
          </p:cNvCxnSpPr>
          <p:nvPr/>
        </p:nvCxnSpPr>
        <p:spPr>
          <a:xfrm flipH="1">
            <a:off x="6746701" y="2349273"/>
            <a:ext cx="298777" cy="2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99833E3A-C43D-498A-A666-7D45005C7F4A}"/>
              </a:ext>
            </a:extLst>
          </p:cNvPr>
          <p:cNvSpPr/>
          <p:nvPr/>
        </p:nvSpPr>
        <p:spPr>
          <a:xfrm>
            <a:off x="5975382" y="3185034"/>
            <a:ext cx="163270" cy="4546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FE0D1F6-DF9D-41EE-97C5-86B3F609708C}"/>
              </a:ext>
            </a:extLst>
          </p:cNvPr>
          <p:cNvSpPr/>
          <p:nvPr/>
        </p:nvSpPr>
        <p:spPr>
          <a:xfrm>
            <a:off x="6138654" y="3185035"/>
            <a:ext cx="184770" cy="454660"/>
          </a:xfrm>
          <a:prstGeom prst="rect">
            <a:avLst/>
          </a:prstGeom>
          <a:noFill/>
          <a:ln>
            <a:solidFill>
              <a:srgbClr val="33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2933859-C14F-47D0-8EB2-5D08D966D013}"/>
              </a:ext>
            </a:extLst>
          </p:cNvPr>
          <p:cNvSpPr/>
          <p:nvPr/>
        </p:nvSpPr>
        <p:spPr>
          <a:xfrm>
            <a:off x="6323424" y="3185036"/>
            <a:ext cx="335138" cy="45466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C98FABD-9F10-4C23-B59C-A0A605C132B4}"/>
                  </a:ext>
                </a:extLst>
              </p:cNvPr>
              <p:cNvSpPr txBox="1"/>
              <p:nvPr/>
            </p:nvSpPr>
            <p:spPr>
              <a:xfrm>
                <a:off x="5716926" y="3789663"/>
                <a:ext cx="10409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3333CC"/>
                    </a:solidFill>
                  </a:rPr>
                  <a:t>Error of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3333CC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dirty="0">
                  <a:solidFill>
                    <a:srgbClr val="3333CC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C98FABD-9F10-4C23-B59C-A0A605C132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6926" y="3789663"/>
                <a:ext cx="1040926" cy="369332"/>
              </a:xfrm>
              <a:prstGeom prst="rect">
                <a:avLst/>
              </a:prstGeom>
              <a:blipFill>
                <a:blip r:embed="rId5"/>
                <a:stretch>
                  <a:fillRect l="-5263" t="-10000" r="-585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C954D71-00D6-4A46-859C-2E5B5A39AA55}"/>
                  </a:ext>
                </a:extLst>
              </p:cNvPr>
              <p:cNvSpPr txBox="1"/>
              <p:nvPr/>
            </p:nvSpPr>
            <p:spPr>
              <a:xfrm>
                <a:off x="6978023" y="3224725"/>
                <a:ext cx="13524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</a:rPr>
                  <a:t>Output of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C954D71-00D6-4A46-859C-2E5B5A39AA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8023" y="3224725"/>
                <a:ext cx="1352422" cy="369332"/>
              </a:xfrm>
              <a:prstGeom prst="rect">
                <a:avLst/>
              </a:prstGeom>
              <a:blipFill>
                <a:blip r:embed="rId6"/>
                <a:stretch>
                  <a:fillRect l="-4054" t="-983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2D06DBDE-3BD6-4247-AF3B-7037DE1D4110}"/>
              </a:ext>
            </a:extLst>
          </p:cNvPr>
          <p:cNvCxnSpPr>
            <a:cxnSpLocks/>
            <a:stCxn id="17" idx="0"/>
            <a:endCxn id="15" idx="2"/>
          </p:cNvCxnSpPr>
          <p:nvPr/>
        </p:nvCxnSpPr>
        <p:spPr>
          <a:xfrm rot="16200000" flipV="1">
            <a:off x="6159230" y="3711504"/>
            <a:ext cx="149968" cy="6350"/>
          </a:xfrm>
          <a:prstGeom prst="bentConnector3">
            <a:avLst>
              <a:gd name="adj1" fmla="val 50000"/>
            </a:avLst>
          </a:prstGeom>
          <a:ln>
            <a:solidFill>
              <a:srgbClr val="33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19C3AF8-6AF5-4D50-A1A9-3DE06CD5ED49}"/>
              </a:ext>
            </a:extLst>
          </p:cNvPr>
          <p:cNvCxnSpPr>
            <a:cxnSpLocks/>
            <a:stCxn id="6" idx="2"/>
            <a:endCxn id="14" idx="0"/>
          </p:cNvCxnSpPr>
          <p:nvPr/>
        </p:nvCxnSpPr>
        <p:spPr>
          <a:xfrm>
            <a:off x="6054587" y="3055859"/>
            <a:ext cx="2430" cy="1291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375AED6-8DB8-4346-98F6-CC5CA7449E12}"/>
              </a:ext>
            </a:extLst>
          </p:cNvPr>
          <p:cNvCxnSpPr>
            <a:cxnSpLocks/>
            <a:stCxn id="18" idx="1"/>
            <a:endCxn id="16" idx="3"/>
          </p:cNvCxnSpPr>
          <p:nvPr/>
        </p:nvCxnSpPr>
        <p:spPr>
          <a:xfrm flipH="1">
            <a:off x="6658562" y="3409391"/>
            <a:ext cx="319461" cy="2975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>
            <a:extLst>
              <a:ext uri="{FF2B5EF4-FFF2-40B4-BE49-F238E27FC236}">
                <a16:creationId xmlns:a16="http://schemas.microsoft.com/office/drawing/2014/main" id="{BE11D7A6-E827-48C2-BA9C-15DEF4ECCDE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4059" y="4327861"/>
            <a:ext cx="4978762" cy="251411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573ADE2-A7D5-4ABF-8845-036ACAF889DC}"/>
                  </a:ext>
                </a:extLst>
              </p:cNvPr>
              <p:cNvSpPr/>
              <p:nvPr/>
            </p:nvSpPr>
            <p:spPr>
              <a:xfrm>
                <a:off x="462578" y="4289991"/>
                <a:ext cx="4894729" cy="19515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dirty="0"/>
                  <a:t>If node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000" dirty="0"/>
                  <a:t> is in output layer</a:t>
                </a:r>
              </a:p>
              <a:p>
                <a:pPr algn="ctr">
                  <a:lnSpc>
                    <a:spcPct val="11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sz="200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/>
                      <m:sup>
                        <m:r>
                          <a:rPr lang="en-US" sz="2000"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en-US" sz="200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endParaRPr lang="en-US" sz="2000" dirty="0"/>
              </a:p>
              <a:p>
                <a:r>
                  <a:rPr lang="en-US" sz="2000" dirty="0"/>
                  <a:t>If node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000" dirty="0"/>
                  <a:t> is in hidden layer</a:t>
                </a:r>
              </a:p>
              <a:p>
                <a:pPr>
                  <a:lnSpc>
                    <a:spcPct val="11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</m:sSubSup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/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573ADE2-A7D5-4ABF-8845-036ACAF889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578" y="4289991"/>
                <a:ext cx="4894729" cy="1951560"/>
              </a:xfrm>
              <a:prstGeom prst="rect">
                <a:avLst/>
              </a:prstGeom>
              <a:blipFill>
                <a:blip r:embed="rId8"/>
                <a:stretch>
                  <a:fillRect l="-1370" t="-18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50178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4C2606E-A2F6-4E5A-8945-869856CED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A159083-94EB-41C7-ACB0-35E81CFC98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Shan Wang (</a:t>
            </a:r>
            <a:r>
              <a:rPr lang="zh-CN" altLang="en-US" dirty="0"/>
              <a:t>王杉）</a:t>
            </a:r>
            <a:endParaRPr lang="en-US" altLang="zh-CN" dirty="0"/>
          </a:p>
          <a:p>
            <a:r>
              <a:rPr lang="en-US" sz="1800" dirty="0">
                <a:solidFill>
                  <a:prstClr val="black"/>
                </a:solidFill>
                <a:hlinkClick r:id="rId2"/>
              </a:rPr>
              <a:t>https://wangshan731.github.io/</a:t>
            </a:r>
            <a:endParaRPr lang="en-US" sz="18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279B8E1-320E-4DCB-930B-6FAFC0048895}"/>
              </a:ext>
            </a:extLst>
          </p:cNvPr>
          <p:cNvSpPr/>
          <p:nvPr/>
        </p:nvSpPr>
        <p:spPr>
          <a:xfrm>
            <a:off x="2108936" y="305048"/>
            <a:ext cx="491660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2020 Data Mining and Machine Learning  LN3119 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/>
              </a:rPr>
              <a:t>https://wangshan731.github.io/DM-ML/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7B5F364-2937-4C82-810C-45B9BD7F62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1591" y="316141"/>
            <a:ext cx="1409700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958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8432F04-C336-4FFD-9949-3472ADF0C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EE0E2FE6-9BE1-4632-B75C-03B87E4790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Spaces</a:t>
                </a:r>
              </a:p>
              <a:p>
                <a:pPr lvl="1"/>
                <a:r>
                  <a:rPr lang="en-US" dirty="0"/>
                  <a:t>Input space (feature space)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, output space (labeled space)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en-US" dirty="0"/>
              </a:p>
              <a:p>
                <a:endParaRPr lang="en-US" dirty="0">
                  <a:solidFill>
                    <a:srgbClr val="FF0000"/>
                  </a:solidFill>
                </a:endParaRPr>
              </a:p>
              <a:p>
                <a:r>
                  <a:rPr lang="en-US" dirty="0">
                    <a:solidFill>
                      <a:srgbClr val="FF0000"/>
                    </a:solidFill>
                  </a:rPr>
                  <a:t>Training data</a:t>
                </a:r>
              </a:p>
              <a:p>
                <a:pPr lvl="1"/>
                <a:r>
                  <a:rPr lang="en-US" dirty="0"/>
                  <a:t>Sample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of size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drawn </a:t>
                </a:r>
                <a:r>
                  <a:rPr lang="en-US" dirty="0" err="1"/>
                  <a:t>i.i.d</a:t>
                </a:r>
                <a:r>
                  <a:rPr lang="en-US" dirty="0"/>
                  <a:t>. from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×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according to distribution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={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dirty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dirty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,…,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dirty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  <a:p>
                <a:endParaRPr lang="en-US" dirty="0">
                  <a:solidFill>
                    <a:srgbClr val="FF0000"/>
                  </a:solidFill>
                </a:endParaRPr>
              </a:p>
              <a:p>
                <a:r>
                  <a:rPr lang="en-US" dirty="0">
                    <a:solidFill>
                      <a:srgbClr val="FF0000"/>
                    </a:solidFill>
                  </a:rPr>
                  <a:t>Hypothesis set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⊆ </m:t>
                    </m:r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sup>
                    </m:sSup>
                  </m:oMath>
                </a14:m>
                <a:r>
                  <a:rPr lang="en-US" dirty="0"/>
                  <a:t> (mappings from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)</a:t>
                </a:r>
              </a:p>
              <a:p>
                <a:pPr lvl="1"/>
                <a:r>
                  <a:rPr lang="en-US" dirty="0"/>
                  <a:t>Space of possible </a:t>
                </a:r>
                <a:r>
                  <a:rPr lang="en-US" dirty="0">
                    <a:solidFill>
                      <a:srgbClr val="FF0000"/>
                    </a:solidFill>
                  </a:rPr>
                  <a:t>models</a:t>
                </a:r>
                <a:r>
                  <a:rPr lang="en-US" dirty="0"/>
                  <a:t>, e.g. all linear functions</a:t>
                </a:r>
              </a:p>
              <a:p>
                <a:pPr lvl="1"/>
                <a:r>
                  <a:rPr lang="en-US" dirty="0"/>
                  <a:t>Depends on feature structure and prior knowledge about the problem</a:t>
                </a: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EE0E2FE6-9BE1-4632-B75C-03B87E4790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59" t="-1856" r="-541" b="-2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7FC78015-F73A-49D8-BBD6-2C7822CE2B75}"/>
              </a:ext>
            </a:extLst>
          </p:cNvPr>
          <p:cNvSpPr/>
          <p:nvPr/>
        </p:nvSpPr>
        <p:spPr>
          <a:xfrm>
            <a:off x="0" y="0"/>
            <a:ext cx="9144000" cy="369332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ML THREE elements – Model</a:t>
            </a:r>
          </a:p>
        </p:txBody>
      </p:sp>
    </p:spTree>
    <p:extLst>
      <p:ext uri="{BB962C8B-B14F-4D97-AF65-F5344CB8AC3E}">
        <p14:creationId xmlns:p14="http://schemas.microsoft.com/office/powerpoint/2010/main" val="773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1DDABC7-B519-4EB2-9D03-F616EA116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 THREE elements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756391-4F52-4759-9A2E-57DBE40168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Strategy</a:t>
            </a:r>
          </a:p>
        </p:txBody>
      </p:sp>
    </p:spTree>
    <p:extLst>
      <p:ext uri="{BB962C8B-B14F-4D97-AF65-F5344CB8AC3E}">
        <p14:creationId xmlns:p14="http://schemas.microsoft.com/office/powerpoint/2010/main" val="2307741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2F7A6-64F3-4375-BAD2-C6F4D56BB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50CAEB4-40F8-48E5-A5FF-25FFCD33BC2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252603"/>
                <a:ext cx="7886700" cy="514819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Objective</a:t>
                </a:r>
              </a:p>
              <a:p>
                <a:pPr lvl="1"/>
                <a:r>
                  <a:rPr lang="en-US" dirty="0"/>
                  <a:t>Find a good hypothesis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∈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r>
                  <a:rPr lang="en-US" dirty="0"/>
                  <a:t>What is a good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A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with small </a:t>
                </a:r>
                <a:r>
                  <a:rPr lang="en-US" dirty="0">
                    <a:solidFill>
                      <a:srgbClr val="FF0000"/>
                    </a:solidFill>
                  </a:rPr>
                  <a:t>generalization</a:t>
                </a:r>
                <a:r>
                  <a:rPr lang="en-US" dirty="0"/>
                  <a:t> error</a:t>
                </a:r>
              </a:p>
              <a:p>
                <a:r>
                  <a:rPr lang="en-US" dirty="0">
                    <a:solidFill>
                      <a:srgbClr val="FF0000"/>
                    </a:solidFill>
                  </a:rPr>
                  <a:t>Loss function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: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×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→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/>
                  <a:t>: loss of predicting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dirty="0"/>
                  <a:t> when the true output is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Binary classification: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b>
                        <m:acc>
                          <m:accPr>
                            <m:chr m:val="̂"/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Regression: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̂"/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>
                  <a:solidFill>
                    <a:srgbClr val="00B050"/>
                  </a:solidFill>
                </a:endParaRPr>
              </a:p>
              <a:p>
                <a:r>
                  <a:rPr lang="en-US" dirty="0">
                    <a:solidFill>
                      <a:srgbClr val="00B050"/>
                    </a:solidFill>
                  </a:rPr>
                  <a:t>Generalization error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~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)]</m:t>
                    </m:r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rgbClr val="00B050"/>
                    </a:solidFill>
                  </a:rPr>
                  <a:t>Empirical error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acc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50CAEB4-40F8-48E5-A5FF-25FFCD33BC2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252603"/>
                <a:ext cx="7886700" cy="5148198"/>
              </a:xfrm>
              <a:blipFill>
                <a:blip r:embed="rId2"/>
                <a:stretch>
                  <a:fillRect l="-1391" t="-2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7AE200A4-D3AF-4129-9010-C4F0A5A558B8}"/>
              </a:ext>
            </a:extLst>
          </p:cNvPr>
          <p:cNvSpPr/>
          <p:nvPr/>
        </p:nvSpPr>
        <p:spPr>
          <a:xfrm>
            <a:off x="0" y="0"/>
            <a:ext cx="9144000" cy="369332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ML THREE elements - Strategy</a:t>
            </a:r>
          </a:p>
        </p:txBody>
      </p:sp>
    </p:spTree>
    <p:extLst>
      <p:ext uri="{BB962C8B-B14F-4D97-AF65-F5344CB8AC3E}">
        <p14:creationId xmlns:p14="http://schemas.microsoft.com/office/powerpoint/2010/main" val="15768512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A3E14-DD59-4039-AF01-6180A555B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Generalization error bound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52ED1C56-A7BF-452E-A45A-940F1D07966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Finite hypothesis set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</m:oMath>
                </a14:m>
                <a:endParaRPr lang="en-US" dirty="0"/>
              </a:p>
              <a:p>
                <a:r>
                  <a:rPr lang="en-US" dirty="0"/>
                  <a:t>Generalization error bound</a:t>
                </a:r>
              </a:p>
              <a:p>
                <a:pPr lvl="1"/>
                <a:r>
                  <a:rPr lang="en-US" dirty="0"/>
                  <a:t>For any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/>
                  <a:t>,  with probability no less than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, it satisfies</a:t>
                </a:r>
              </a:p>
              <a:p>
                <a:pPr lvl="1"/>
                <a:endParaRPr lang="en-US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</m:acc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:r>
                  <a:rPr lang="en-US" dirty="0"/>
                  <a:t>Where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𝛿</m:t>
                                  </m:r>
                                </m:den>
                              </m:f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rad>
                    </m:oMath>
                  </m:oMathPara>
                </a14:m>
                <a:endParaRPr lang="en-US" dirty="0"/>
              </a:p>
              <a:p>
                <a:pPr lvl="2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: number of training instances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: number of functions 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</m:oMath>
                </a14:m>
                <a:endParaRPr lang="en-US" dirty="0"/>
              </a:p>
              <a:p>
                <a:pPr marL="457200" lvl="1" indent="0">
                  <a:buNone/>
                </a:pPr>
                <a:endParaRPr lang="en-US" sz="2800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52ED1C56-A7BF-452E-A45A-940F1D07966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1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D228CB18-6D7C-46B8-B705-38289B39F469}"/>
              </a:ext>
            </a:extLst>
          </p:cNvPr>
          <p:cNvSpPr txBox="1"/>
          <p:nvPr/>
        </p:nvSpPr>
        <p:spPr>
          <a:xfrm>
            <a:off x="4273617" y="5886724"/>
            <a:ext cx="44372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B</a:t>
            </a:r>
            <a:r>
              <a:rPr lang="en-US" altLang="zh-CN" sz="2400" dirty="0">
                <a:solidFill>
                  <a:srgbClr val="FF0000"/>
                </a:solidFill>
              </a:rPr>
              <a:t>onus question:</a:t>
            </a:r>
            <a:r>
              <a:rPr lang="zh-CN" altLang="en-US" sz="2400" dirty="0">
                <a:solidFill>
                  <a:srgbClr val="FF0000"/>
                </a:solidFill>
              </a:rPr>
              <a:t> </a:t>
            </a:r>
            <a:r>
              <a:rPr lang="en-US" sz="2400" dirty="0">
                <a:solidFill>
                  <a:srgbClr val="FF0000"/>
                </a:solidFill>
              </a:rPr>
              <a:t>How to prove it?</a:t>
            </a:r>
          </a:p>
          <a:p>
            <a:r>
              <a:rPr lang="en-US" sz="2400" dirty="0">
                <a:solidFill>
                  <a:srgbClr val="FF0000"/>
                </a:solidFill>
              </a:rPr>
              <a:t>Hint: </a:t>
            </a:r>
            <a:r>
              <a:rPr lang="en-US" sz="2400" dirty="0" err="1">
                <a:solidFill>
                  <a:srgbClr val="FF0000"/>
                </a:solidFill>
              </a:rPr>
              <a:t>Hoeffding</a:t>
            </a:r>
            <a:r>
              <a:rPr lang="en-US" sz="2400" dirty="0">
                <a:solidFill>
                  <a:srgbClr val="FF0000"/>
                </a:solidFill>
              </a:rPr>
              <a:t> Inequality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2A7D26B-8828-4B56-92E8-756C3351727C}"/>
              </a:ext>
            </a:extLst>
          </p:cNvPr>
          <p:cNvSpPr/>
          <p:nvPr/>
        </p:nvSpPr>
        <p:spPr>
          <a:xfrm>
            <a:off x="0" y="0"/>
            <a:ext cx="9144000" cy="369332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ML THREE elements - Strategy</a:t>
            </a:r>
          </a:p>
        </p:txBody>
      </p:sp>
    </p:spTree>
    <p:extLst>
      <p:ext uri="{BB962C8B-B14F-4D97-AF65-F5344CB8AC3E}">
        <p14:creationId xmlns:p14="http://schemas.microsoft.com/office/powerpoint/2010/main" val="38103926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55B72-258B-498B-8B61-67E66A2FB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Generalization error bound - Hint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A775BBC-2B3C-4103-B596-E038477176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6390" y="1457010"/>
            <a:ext cx="6411220" cy="4515480"/>
          </a:xfr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ACEB9ED-351A-493A-A1F9-6638175EC2C7}"/>
              </a:ext>
            </a:extLst>
          </p:cNvPr>
          <p:cNvSpPr/>
          <p:nvPr/>
        </p:nvSpPr>
        <p:spPr>
          <a:xfrm>
            <a:off x="0" y="0"/>
            <a:ext cx="9144000" cy="369332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ML THREE elements - Strategy</a:t>
            </a:r>
          </a:p>
        </p:txBody>
      </p:sp>
    </p:spTree>
    <p:extLst>
      <p:ext uri="{BB962C8B-B14F-4D97-AF65-F5344CB8AC3E}">
        <p14:creationId xmlns:p14="http://schemas.microsoft.com/office/powerpoint/2010/main" val="16425811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39EDBFA-B041-4E60-8C0E-0DE046061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Maximum likelihood estimation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9695D43B-F99A-4CC4-B230-6205134ECC5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252603"/>
                <a:ext cx="7886700" cy="5494706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Maximum likelihood estimation</a:t>
                </a:r>
              </a:p>
              <a:p>
                <a:pPr lvl="1"/>
                <a:r>
                  <a:rPr lang="en-US" dirty="0"/>
                  <a:t>We know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how to know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?</a:t>
                </a:r>
              </a:p>
              <a:p>
                <a:pPr lvl="1"/>
                <a:r>
                  <a:rPr lang="en-US" dirty="0"/>
                  <a:t>Set up </a:t>
                </a:r>
                <a:r>
                  <a:rPr lang="en-US" dirty="0">
                    <a:solidFill>
                      <a:srgbClr val="FF0000"/>
                    </a:solidFill>
                  </a:rPr>
                  <a:t>likelihood equation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and find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 to </a:t>
                </a:r>
                <a:r>
                  <a:rPr lang="en-US" dirty="0">
                    <a:solidFill>
                      <a:srgbClr val="FF0000"/>
                    </a:solidFill>
                  </a:rPr>
                  <a:t>maximize</a:t>
                </a:r>
                <a:r>
                  <a:rPr lang="en-US" dirty="0"/>
                  <a:t> it.</a:t>
                </a:r>
              </a:p>
              <a:p>
                <a:pPr lvl="1"/>
                <a:r>
                  <a:rPr lang="en-US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are independent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d>
                        <m:d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dirty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dirty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f>
                            <m:fPr>
                              <m:ctrlPr>
                                <a:rPr lang="en-US" sz="200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sz="20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  <m:sSup>
                                    <m:sSup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rad>
                            </m:den>
                          </m:f>
                        </m:e>
                      </m:nary>
                      <m:sSup>
                        <m:sSupPr>
                          <m:ctrlP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sz="20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 dirty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000" i="1" dirty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sup>
                      </m:sSup>
                    </m:oMath>
                  </m:oMathPara>
                </a14:m>
                <a:endParaRPr lang="en-US" sz="2000" dirty="0"/>
              </a:p>
              <a:p>
                <a:pPr lvl="1"/>
                <a:r>
                  <a:rPr lang="en-US" dirty="0"/>
                  <a:t>Taking the </a:t>
                </a:r>
                <a:r>
                  <a:rPr lang="en-US" dirty="0">
                    <a:solidFill>
                      <a:srgbClr val="FF0000"/>
                    </a:solidFill>
                  </a:rPr>
                  <a:t>log likelihood </a:t>
                </a:r>
                <a:r>
                  <a:rPr lang="en-US" dirty="0"/>
                  <a:t>(we get to do this since log is monotonic) and removing some constants: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dirty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sz="20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d>
                        <m:d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dirty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nary>
                        <m:naryPr>
                          <m:chr m:val="∑"/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000" dirty="0"/>
              </a:p>
              <a:p>
                <a:pPr lvl="1"/>
                <a:r>
                  <a:rPr lang="en-US" sz="2000" dirty="0"/>
                  <a:t>FOC: </a:t>
                </a:r>
                <a:endParaRPr lang="en-US" sz="20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000" i="1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9695D43B-F99A-4CC4-B230-6205134ECC5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252603"/>
                <a:ext cx="7886700" cy="5494706"/>
              </a:xfrm>
              <a:blipFill>
                <a:blip r:embed="rId3"/>
                <a:stretch>
                  <a:fillRect l="-1391" t="-1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54A8087C-4074-4E7E-82C6-50B3006E694F}"/>
              </a:ext>
            </a:extLst>
          </p:cNvPr>
          <p:cNvSpPr/>
          <p:nvPr/>
        </p:nvSpPr>
        <p:spPr>
          <a:xfrm>
            <a:off x="0" y="0"/>
            <a:ext cx="9144000" cy="369332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ML THREE elements - Strategy</a:t>
            </a:r>
          </a:p>
        </p:txBody>
      </p:sp>
    </p:spTree>
    <p:extLst>
      <p:ext uri="{BB962C8B-B14F-4D97-AF65-F5344CB8AC3E}">
        <p14:creationId xmlns:p14="http://schemas.microsoft.com/office/powerpoint/2010/main" val="17831243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6233</TotalTime>
  <Words>1466</Words>
  <Application>Microsoft Office PowerPoint</Application>
  <PresentationFormat>On-screen Show (4:3)</PresentationFormat>
  <Paragraphs>336</Paragraphs>
  <Slides>31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Calibri</vt:lpstr>
      <vt:lpstr>Calibri Light</vt:lpstr>
      <vt:lpstr>Cambria Math</vt:lpstr>
      <vt:lpstr>Office Theme</vt:lpstr>
      <vt:lpstr>Midterm Warp-up</vt:lpstr>
      <vt:lpstr>Course outline</vt:lpstr>
      <vt:lpstr>ML THREE elements</vt:lpstr>
      <vt:lpstr>Model</vt:lpstr>
      <vt:lpstr>ML THREE elements</vt:lpstr>
      <vt:lpstr>Strategy</vt:lpstr>
      <vt:lpstr>Generalization error bound</vt:lpstr>
      <vt:lpstr>Generalization error bound - Hint</vt:lpstr>
      <vt:lpstr>Maximum likelihood estimation</vt:lpstr>
      <vt:lpstr>About MLE</vt:lpstr>
      <vt:lpstr>Maximum A Posterior</vt:lpstr>
      <vt:lpstr>About MAP</vt:lpstr>
      <vt:lpstr>ML THREE elements</vt:lpstr>
      <vt:lpstr>Algorithm</vt:lpstr>
      <vt:lpstr>Model evaluation</vt:lpstr>
      <vt:lpstr>Confusion matrix</vt:lpstr>
      <vt:lpstr>Other measures</vt:lpstr>
      <vt:lpstr>R-squared</vt:lpstr>
      <vt:lpstr>Model selection and regularization</vt:lpstr>
      <vt:lpstr>Bias vs. Variance</vt:lpstr>
      <vt:lpstr>How regularization works</vt:lpstr>
      <vt:lpstr>L1-norm and L2-norm regularization</vt:lpstr>
      <vt:lpstr>Cross validation</vt:lpstr>
      <vt:lpstr>k-fold Cross Validation</vt:lpstr>
      <vt:lpstr>PowerPoint Presentation</vt:lpstr>
      <vt:lpstr>Linear Regression</vt:lpstr>
      <vt:lpstr>Logistic Regression</vt:lpstr>
      <vt:lpstr>SVM</vt:lpstr>
      <vt:lpstr>Decision Tree</vt:lpstr>
      <vt:lpstr>Neural Network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L1: Introduction to Machine Learning</dc:title>
  <dc:creator>Shan Wang</dc:creator>
  <cp:lastModifiedBy>Wang Shan</cp:lastModifiedBy>
  <cp:revision>67</cp:revision>
  <dcterms:created xsi:type="dcterms:W3CDTF">2020-01-12T06:19:59Z</dcterms:created>
  <dcterms:modified xsi:type="dcterms:W3CDTF">2020-06-07T08:26:22Z</dcterms:modified>
</cp:coreProperties>
</file>