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18AD85"/>
    <a:srgbClr val="40404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3" autoAdjust="0"/>
    <p:restoredTop sz="86473"/>
  </p:normalViewPr>
  <p:slideViewPr>
    <p:cSldViewPr snapToGrid="0">
      <p:cViewPr varScale="1">
        <p:scale>
          <a:sx n="107" d="100"/>
          <a:sy n="107" d="100"/>
        </p:scale>
        <p:origin x="114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3556E-142E-4248-8989-203CA7E7081A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</dgm:pt>
    <dgm:pt modelId="{6067685F-8878-4191-908B-61346E45DB7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1A97C98-A534-4917-AFB8-585C7E30C1D6}" type="parTrans" cxnId="{FF797DD0-5C9E-4CC2-BD0B-93FA298E6341}">
      <dgm:prSet/>
      <dgm:spPr/>
      <dgm:t>
        <a:bodyPr/>
        <a:lstStyle/>
        <a:p>
          <a:endParaRPr lang="en-US"/>
        </a:p>
      </dgm:t>
    </dgm:pt>
    <dgm:pt modelId="{B8D4E89A-F049-4982-857B-08EBCCCD1C14}" type="sibTrans" cxnId="{FF797DD0-5C9E-4CC2-BD0B-93FA298E6341}">
      <dgm:prSet/>
      <dgm:spPr/>
      <dgm:t>
        <a:bodyPr/>
        <a:lstStyle/>
        <a:p>
          <a:endParaRPr lang="en-US"/>
        </a:p>
      </dgm:t>
    </dgm:pt>
    <dgm:pt modelId="{50846E5D-7DF1-42B4-A35A-FE346C9A3156}">
      <dgm:prSet phldrT="[Text]" custT="1"/>
      <dgm:spPr/>
      <dgm:t>
        <a:bodyPr/>
        <a:lstStyle/>
        <a:p>
          <a:r>
            <a:rPr lang="en-US" sz="800" dirty="0"/>
            <a:t>Defines</a:t>
          </a:r>
        </a:p>
      </dgm:t>
    </dgm:pt>
    <dgm:pt modelId="{51A45AD4-4C19-457B-8C20-6B09FADE93A2}" type="parTrans" cxnId="{F7434BA8-A02B-4D3D-95DA-245822136418}">
      <dgm:prSet/>
      <dgm:spPr/>
      <dgm:t>
        <a:bodyPr/>
        <a:lstStyle/>
        <a:p>
          <a:endParaRPr lang="en-US"/>
        </a:p>
      </dgm:t>
    </dgm:pt>
    <dgm:pt modelId="{F5BBAB1C-2433-48F1-84D6-4FE04EAE5F64}" type="sibTrans" cxnId="{F7434BA8-A02B-4D3D-95DA-245822136418}">
      <dgm:prSet/>
      <dgm:spPr/>
      <dgm:t>
        <a:bodyPr/>
        <a:lstStyle/>
        <a:p>
          <a:endParaRPr lang="en-US"/>
        </a:p>
      </dgm:t>
    </dgm:pt>
    <dgm:pt modelId="{5A3D6F0E-F99C-48CC-BA86-9B7DD8B45F8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D0093B6-6211-41BD-8B21-782AC3CF48DE}" type="parTrans" cxnId="{A1BD43BD-5DD4-4B6C-99B6-8FBF8D6BFC39}">
      <dgm:prSet/>
      <dgm:spPr/>
      <dgm:t>
        <a:bodyPr/>
        <a:lstStyle/>
        <a:p>
          <a:endParaRPr lang="en-US"/>
        </a:p>
      </dgm:t>
    </dgm:pt>
    <dgm:pt modelId="{CCDEF8AE-A529-42E2-A805-311516706079}" type="sibTrans" cxnId="{A1BD43BD-5DD4-4B6C-99B6-8FBF8D6BFC39}">
      <dgm:prSet/>
      <dgm:spPr/>
      <dgm:t>
        <a:bodyPr/>
        <a:lstStyle/>
        <a:p>
          <a:endParaRPr lang="en-US"/>
        </a:p>
      </dgm:t>
    </dgm:pt>
    <dgm:pt modelId="{C16866B6-35BB-4DF1-80EC-34E35B5901C5}" type="pres">
      <dgm:prSet presAssocID="{D723556E-142E-4248-8989-203CA7E7081A}" presName="Name0" presStyleCnt="0">
        <dgm:presLayoutVars>
          <dgm:dir/>
          <dgm:animLvl val="lvl"/>
          <dgm:resizeHandles val="exact"/>
        </dgm:presLayoutVars>
      </dgm:prSet>
      <dgm:spPr/>
    </dgm:pt>
    <dgm:pt modelId="{6F23831A-C709-47A4-BCEA-40394A229BB8}" type="pres">
      <dgm:prSet presAssocID="{D723556E-142E-4248-8989-203CA7E7081A}" presName="dummy" presStyleCnt="0"/>
      <dgm:spPr/>
    </dgm:pt>
    <dgm:pt modelId="{D3620253-7DB2-4F7A-8B2E-FCE85133BE77}" type="pres">
      <dgm:prSet presAssocID="{D723556E-142E-4248-8989-203CA7E7081A}" presName="linH" presStyleCnt="0"/>
      <dgm:spPr/>
    </dgm:pt>
    <dgm:pt modelId="{2739AE2C-0352-4AF8-8DFF-140EF1B40153}" type="pres">
      <dgm:prSet presAssocID="{D723556E-142E-4248-8989-203CA7E7081A}" presName="padding1" presStyleCnt="0"/>
      <dgm:spPr/>
    </dgm:pt>
    <dgm:pt modelId="{C142C40D-FE0A-4742-842D-1B0C183E338F}" type="pres">
      <dgm:prSet presAssocID="{6067685F-8878-4191-908B-61346E45DB70}" presName="linV" presStyleCnt="0"/>
      <dgm:spPr/>
    </dgm:pt>
    <dgm:pt modelId="{03402D35-8381-4DD3-8445-773EECA8483C}" type="pres">
      <dgm:prSet presAssocID="{6067685F-8878-4191-908B-61346E45DB70}" presName="spVertical1" presStyleCnt="0"/>
      <dgm:spPr/>
    </dgm:pt>
    <dgm:pt modelId="{085219F3-AE05-4D58-97B9-09F60B707415}" type="pres">
      <dgm:prSet presAssocID="{6067685F-8878-4191-908B-61346E45DB7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E170F5D-39D1-41A8-B3A8-53D3D303BF25}" type="pres">
      <dgm:prSet presAssocID="{6067685F-8878-4191-908B-61346E45DB70}" presName="spVertical2" presStyleCnt="0"/>
      <dgm:spPr/>
    </dgm:pt>
    <dgm:pt modelId="{4A3C6662-1155-4CBC-88F5-0DD09D792FC8}" type="pres">
      <dgm:prSet presAssocID="{6067685F-8878-4191-908B-61346E45DB70}" presName="spVertical3" presStyleCnt="0"/>
      <dgm:spPr/>
    </dgm:pt>
    <dgm:pt modelId="{D13CCC48-E05A-47DE-A737-3E400BF49EE3}" type="pres">
      <dgm:prSet presAssocID="{B8D4E89A-F049-4982-857B-08EBCCCD1C14}" presName="space" presStyleCnt="0"/>
      <dgm:spPr/>
    </dgm:pt>
    <dgm:pt modelId="{D2410458-1F81-4149-A64B-01551D1F53BB}" type="pres">
      <dgm:prSet presAssocID="{50846E5D-7DF1-42B4-A35A-FE346C9A3156}" presName="linV" presStyleCnt="0"/>
      <dgm:spPr/>
    </dgm:pt>
    <dgm:pt modelId="{7B3E9AFE-8A4D-4EC7-83DF-AE3DFC7DA7F3}" type="pres">
      <dgm:prSet presAssocID="{50846E5D-7DF1-42B4-A35A-FE346C9A3156}" presName="spVertical1" presStyleCnt="0"/>
      <dgm:spPr/>
    </dgm:pt>
    <dgm:pt modelId="{D08A8823-7868-4C57-AE2F-9F24B6C42F27}" type="pres">
      <dgm:prSet presAssocID="{50846E5D-7DF1-42B4-A35A-FE346C9A3156}" presName="parTx" presStyleLbl="revTx" presStyleIdx="1" presStyleCnt="3" custScaleX="272392">
        <dgm:presLayoutVars>
          <dgm:chMax val="0"/>
          <dgm:chPref val="0"/>
          <dgm:bulletEnabled val="1"/>
        </dgm:presLayoutVars>
      </dgm:prSet>
      <dgm:spPr/>
    </dgm:pt>
    <dgm:pt modelId="{F74775F0-C1A1-4B70-A454-20B1279C7991}" type="pres">
      <dgm:prSet presAssocID="{50846E5D-7DF1-42B4-A35A-FE346C9A3156}" presName="spVertical2" presStyleCnt="0"/>
      <dgm:spPr/>
    </dgm:pt>
    <dgm:pt modelId="{F5DD2884-BE79-47EB-8A27-8E65001C8D3A}" type="pres">
      <dgm:prSet presAssocID="{50846E5D-7DF1-42B4-A35A-FE346C9A3156}" presName="spVertical3" presStyleCnt="0"/>
      <dgm:spPr/>
    </dgm:pt>
    <dgm:pt modelId="{591AD397-88C3-45FF-BD48-5300B676BB7F}" type="pres">
      <dgm:prSet presAssocID="{F5BBAB1C-2433-48F1-84D6-4FE04EAE5F64}" presName="space" presStyleCnt="0"/>
      <dgm:spPr/>
    </dgm:pt>
    <dgm:pt modelId="{938EC943-8AE5-4444-B64E-DF3CC186BAB1}" type="pres">
      <dgm:prSet presAssocID="{5A3D6F0E-F99C-48CC-BA86-9B7DD8B45F8A}" presName="linV" presStyleCnt="0"/>
      <dgm:spPr/>
    </dgm:pt>
    <dgm:pt modelId="{D3A2E05E-8E29-400C-85F4-5C7A5FF52BD0}" type="pres">
      <dgm:prSet presAssocID="{5A3D6F0E-F99C-48CC-BA86-9B7DD8B45F8A}" presName="spVertical1" presStyleCnt="0"/>
      <dgm:spPr/>
    </dgm:pt>
    <dgm:pt modelId="{1F718452-48CF-41CC-B118-D3A2B1ED6643}" type="pres">
      <dgm:prSet presAssocID="{5A3D6F0E-F99C-48CC-BA86-9B7DD8B45F8A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AC203E3-0CF2-4810-9A83-C288D59750A4}" type="pres">
      <dgm:prSet presAssocID="{5A3D6F0E-F99C-48CC-BA86-9B7DD8B45F8A}" presName="spVertical2" presStyleCnt="0"/>
      <dgm:spPr/>
    </dgm:pt>
    <dgm:pt modelId="{8D02ADF4-12E0-4091-9E59-3D1FD11DC44D}" type="pres">
      <dgm:prSet presAssocID="{5A3D6F0E-F99C-48CC-BA86-9B7DD8B45F8A}" presName="spVertical3" presStyleCnt="0"/>
      <dgm:spPr/>
    </dgm:pt>
    <dgm:pt modelId="{3CE19F16-739F-46E9-AEC3-8027FAC55C9A}" type="pres">
      <dgm:prSet presAssocID="{D723556E-142E-4248-8989-203CA7E7081A}" presName="padding2" presStyleCnt="0"/>
      <dgm:spPr/>
    </dgm:pt>
    <dgm:pt modelId="{AB6F827D-2B90-438D-8207-52F328D3FA8C}" type="pres">
      <dgm:prSet presAssocID="{D723556E-142E-4248-8989-203CA7E7081A}" presName="negArrow" presStyleCnt="0"/>
      <dgm:spPr/>
    </dgm:pt>
    <dgm:pt modelId="{DD108915-B8E3-4899-9A68-51B9FDE97748}" type="pres">
      <dgm:prSet presAssocID="{D723556E-142E-4248-8989-203CA7E7081A}" presName="backgroundArrow" presStyleLbl="node1" presStyleIdx="0" presStyleCnt="1"/>
      <dgm:spPr/>
    </dgm:pt>
  </dgm:ptLst>
  <dgm:cxnLst>
    <dgm:cxn modelId="{FEC42205-568E-4CDC-9C9D-B9A52BF6F92E}" type="presOf" srcId="{50846E5D-7DF1-42B4-A35A-FE346C9A3156}" destId="{D08A8823-7868-4C57-AE2F-9F24B6C42F27}" srcOrd="0" destOrd="0" presId="urn:microsoft.com/office/officeart/2005/8/layout/hProcess3"/>
    <dgm:cxn modelId="{831B0714-285C-4DE7-AEBC-B67D4DDB1C91}" type="presOf" srcId="{D723556E-142E-4248-8989-203CA7E7081A}" destId="{C16866B6-35BB-4DF1-80EC-34E35B5901C5}" srcOrd="0" destOrd="0" presId="urn:microsoft.com/office/officeart/2005/8/layout/hProcess3"/>
    <dgm:cxn modelId="{FA814955-FC38-4007-9509-3BE9988380D5}" type="presOf" srcId="{6067685F-8878-4191-908B-61346E45DB70}" destId="{085219F3-AE05-4D58-97B9-09F60B707415}" srcOrd="0" destOrd="0" presId="urn:microsoft.com/office/officeart/2005/8/layout/hProcess3"/>
    <dgm:cxn modelId="{F7434BA8-A02B-4D3D-95DA-245822136418}" srcId="{D723556E-142E-4248-8989-203CA7E7081A}" destId="{50846E5D-7DF1-42B4-A35A-FE346C9A3156}" srcOrd="1" destOrd="0" parTransId="{51A45AD4-4C19-457B-8C20-6B09FADE93A2}" sibTransId="{F5BBAB1C-2433-48F1-84D6-4FE04EAE5F64}"/>
    <dgm:cxn modelId="{A1BD43BD-5DD4-4B6C-99B6-8FBF8D6BFC39}" srcId="{D723556E-142E-4248-8989-203CA7E7081A}" destId="{5A3D6F0E-F99C-48CC-BA86-9B7DD8B45F8A}" srcOrd="2" destOrd="0" parTransId="{CD0093B6-6211-41BD-8B21-782AC3CF48DE}" sibTransId="{CCDEF8AE-A529-42E2-A805-311516706079}"/>
    <dgm:cxn modelId="{A26E9ACB-36CE-4E91-B775-487742516BEB}" type="presOf" srcId="{5A3D6F0E-F99C-48CC-BA86-9B7DD8B45F8A}" destId="{1F718452-48CF-41CC-B118-D3A2B1ED6643}" srcOrd="0" destOrd="0" presId="urn:microsoft.com/office/officeart/2005/8/layout/hProcess3"/>
    <dgm:cxn modelId="{FF797DD0-5C9E-4CC2-BD0B-93FA298E6341}" srcId="{D723556E-142E-4248-8989-203CA7E7081A}" destId="{6067685F-8878-4191-908B-61346E45DB70}" srcOrd="0" destOrd="0" parTransId="{F1A97C98-A534-4917-AFB8-585C7E30C1D6}" sibTransId="{B8D4E89A-F049-4982-857B-08EBCCCD1C14}"/>
    <dgm:cxn modelId="{199ECDB4-32E9-4E84-869C-8CD2DB2D77E8}" type="presParOf" srcId="{C16866B6-35BB-4DF1-80EC-34E35B5901C5}" destId="{6F23831A-C709-47A4-BCEA-40394A229BB8}" srcOrd="0" destOrd="0" presId="urn:microsoft.com/office/officeart/2005/8/layout/hProcess3"/>
    <dgm:cxn modelId="{A2BACFF4-481E-4717-87B9-E7FB65F4A478}" type="presParOf" srcId="{C16866B6-35BB-4DF1-80EC-34E35B5901C5}" destId="{D3620253-7DB2-4F7A-8B2E-FCE85133BE77}" srcOrd="1" destOrd="0" presId="urn:microsoft.com/office/officeart/2005/8/layout/hProcess3"/>
    <dgm:cxn modelId="{257221E3-EE38-4B45-B692-666F821106A9}" type="presParOf" srcId="{D3620253-7DB2-4F7A-8B2E-FCE85133BE77}" destId="{2739AE2C-0352-4AF8-8DFF-140EF1B40153}" srcOrd="0" destOrd="0" presId="urn:microsoft.com/office/officeart/2005/8/layout/hProcess3"/>
    <dgm:cxn modelId="{3F4A1082-EE54-444D-8772-A7FF56A2E7EF}" type="presParOf" srcId="{D3620253-7DB2-4F7A-8B2E-FCE85133BE77}" destId="{C142C40D-FE0A-4742-842D-1B0C183E338F}" srcOrd="1" destOrd="0" presId="urn:microsoft.com/office/officeart/2005/8/layout/hProcess3"/>
    <dgm:cxn modelId="{327AC754-FC75-4C2B-8218-A1D9222E6076}" type="presParOf" srcId="{C142C40D-FE0A-4742-842D-1B0C183E338F}" destId="{03402D35-8381-4DD3-8445-773EECA8483C}" srcOrd="0" destOrd="0" presId="urn:microsoft.com/office/officeart/2005/8/layout/hProcess3"/>
    <dgm:cxn modelId="{3185B88D-2FAB-450E-9553-282D5EC42AEC}" type="presParOf" srcId="{C142C40D-FE0A-4742-842D-1B0C183E338F}" destId="{085219F3-AE05-4D58-97B9-09F60B707415}" srcOrd="1" destOrd="0" presId="urn:microsoft.com/office/officeart/2005/8/layout/hProcess3"/>
    <dgm:cxn modelId="{6DED806C-F5F8-4F20-A62A-2B4559BA6594}" type="presParOf" srcId="{C142C40D-FE0A-4742-842D-1B0C183E338F}" destId="{EE170F5D-39D1-41A8-B3A8-53D3D303BF25}" srcOrd="2" destOrd="0" presId="urn:microsoft.com/office/officeart/2005/8/layout/hProcess3"/>
    <dgm:cxn modelId="{BB620661-D3F0-4E7B-B87B-5BA1F2FCACD9}" type="presParOf" srcId="{C142C40D-FE0A-4742-842D-1B0C183E338F}" destId="{4A3C6662-1155-4CBC-88F5-0DD09D792FC8}" srcOrd="3" destOrd="0" presId="urn:microsoft.com/office/officeart/2005/8/layout/hProcess3"/>
    <dgm:cxn modelId="{D0BF406C-60EB-4211-91C9-13E08DB6CF95}" type="presParOf" srcId="{D3620253-7DB2-4F7A-8B2E-FCE85133BE77}" destId="{D13CCC48-E05A-47DE-A737-3E400BF49EE3}" srcOrd="2" destOrd="0" presId="urn:microsoft.com/office/officeart/2005/8/layout/hProcess3"/>
    <dgm:cxn modelId="{3BD3E8FE-413D-44AB-A869-B54546147915}" type="presParOf" srcId="{D3620253-7DB2-4F7A-8B2E-FCE85133BE77}" destId="{D2410458-1F81-4149-A64B-01551D1F53BB}" srcOrd="3" destOrd="0" presId="urn:microsoft.com/office/officeart/2005/8/layout/hProcess3"/>
    <dgm:cxn modelId="{056F53E1-9487-4106-87BE-A8FA68560FFA}" type="presParOf" srcId="{D2410458-1F81-4149-A64B-01551D1F53BB}" destId="{7B3E9AFE-8A4D-4EC7-83DF-AE3DFC7DA7F3}" srcOrd="0" destOrd="0" presId="urn:microsoft.com/office/officeart/2005/8/layout/hProcess3"/>
    <dgm:cxn modelId="{C815E4E2-B380-497C-82BC-061515D080F1}" type="presParOf" srcId="{D2410458-1F81-4149-A64B-01551D1F53BB}" destId="{D08A8823-7868-4C57-AE2F-9F24B6C42F27}" srcOrd="1" destOrd="0" presId="urn:microsoft.com/office/officeart/2005/8/layout/hProcess3"/>
    <dgm:cxn modelId="{E54C4ABB-3180-4023-8399-528AF590DB7F}" type="presParOf" srcId="{D2410458-1F81-4149-A64B-01551D1F53BB}" destId="{F74775F0-C1A1-4B70-A454-20B1279C7991}" srcOrd="2" destOrd="0" presId="urn:microsoft.com/office/officeart/2005/8/layout/hProcess3"/>
    <dgm:cxn modelId="{D725C59D-398F-47BB-A838-42B824E337A5}" type="presParOf" srcId="{D2410458-1F81-4149-A64B-01551D1F53BB}" destId="{F5DD2884-BE79-47EB-8A27-8E65001C8D3A}" srcOrd="3" destOrd="0" presId="urn:microsoft.com/office/officeart/2005/8/layout/hProcess3"/>
    <dgm:cxn modelId="{BC32B169-DDA6-4D09-8BD4-C45DA8ED9C61}" type="presParOf" srcId="{D3620253-7DB2-4F7A-8B2E-FCE85133BE77}" destId="{591AD397-88C3-45FF-BD48-5300B676BB7F}" srcOrd="4" destOrd="0" presId="urn:microsoft.com/office/officeart/2005/8/layout/hProcess3"/>
    <dgm:cxn modelId="{C8B5EC70-A7E4-4C6A-A2FC-6F7CC5426CF3}" type="presParOf" srcId="{D3620253-7DB2-4F7A-8B2E-FCE85133BE77}" destId="{938EC943-8AE5-4444-B64E-DF3CC186BAB1}" srcOrd="5" destOrd="0" presId="urn:microsoft.com/office/officeart/2005/8/layout/hProcess3"/>
    <dgm:cxn modelId="{548D8C56-2855-44E8-87EF-CD46B082D296}" type="presParOf" srcId="{938EC943-8AE5-4444-B64E-DF3CC186BAB1}" destId="{D3A2E05E-8E29-400C-85F4-5C7A5FF52BD0}" srcOrd="0" destOrd="0" presId="urn:microsoft.com/office/officeart/2005/8/layout/hProcess3"/>
    <dgm:cxn modelId="{26BB49FD-A717-4096-9F9A-E22B57809830}" type="presParOf" srcId="{938EC943-8AE5-4444-B64E-DF3CC186BAB1}" destId="{1F718452-48CF-41CC-B118-D3A2B1ED6643}" srcOrd="1" destOrd="0" presId="urn:microsoft.com/office/officeart/2005/8/layout/hProcess3"/>
    <dgm:cxn modelId="{BFAA79C3-33A9-427F-9851-2431AAABC98D}" type="presParOf" srcId="{938EC943-8AE5-4444-B64E-DF3CC186BAB1}" destId="{AAC203E3-0CF2-4810-9A83-C288D59750A4}" srcOrd="2" destOrd="0" presId="urn:microsoft.com/office/officeart/2005/8/layout/hProcess3"/>
    <dgm:cxn modelId="{FC65F303-6103-4B5E-801B-6C648404AADF}" type="presParOf" srcId="{938EC943-8AE5-4444-B64E-DF3CC186BAB1}" destId="{8D02ADF4-12E0-4091-9E59-3D1FD11DC44D}" srcOrd="3" destOrd="0" presId="urn:microsoft.com/office/officeart/2005/8/layout/hProcess3"/>
    <dgm:cxn modelId="{44EE2E5D-3642-475D-A9AC-CAB65927D538}" type="presParOf" srcId="{D3620253-7DB2-4F7A-8B2E-FCE85133BE77}" destId="{3CE19F16-739F-46E9-AEC3-8027FAC55C9A}" srcOrd="6" destOrd="0" presId="urn:microsoft.com/office/officeart/2005/8/layout/hProcess3"/>
    <dgm:cxn modelId="{99594A64-0CE7-4E62-95D8-F4157CD817D9}" type="presParOf" srcId="{D3620253-7DB2-4F7A-8B2E-FCE85133BE77}" destId="{AB6F827D-2B90-438D-8207-52F328D3FA8C}" srcOrd="7" destOrd="0" presId="urn:microsoft.com/office/officeart/2005/8/layout/hProcess3"/>
    <dgm:cxn modelId="{3EC01547-285D-4894-97DC-D984FF0762D0}" type="presParOf" srcId="{D3620253-7DB2-4F7A-8B2E-FCE85133BE77}" destId="{DD108915-B8E3-4899-9A68-51B9FDE97748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08915-B8E3-4899-9A68-51B9FDE97748}">
      <dsp:nvSpPr>
        <dsp:cNvPr id="0" name=""/>
        <dsp:cNvSpPr/>
      </dsp:nvSpPr>
      <dsp:spPr>
        <a:xfrm>
          <a:off x="0" y="1457"/>
          <a:ext cx="1219200" cy="10800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18452-48CF-41CC-B118-D3A2B1ED6643}">
      <dsp:nvSpPr>
        <dsp:cNvPr id="0" name=""/>
        <dsp:cNvSpPr/>
      </dsp:nvSpPr>
      <dsp:spPr>
        <a:xfrm>
          <a:off x="902315" y="271457"/>
          <a:ext cx="19496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902315" y="271457"/>
        <a:ext cx="194964" cy="540000"/>
      </dsp:txXfrm>
    </dsp:sp>
    <dsp:sp modelId="{D08A8823-7868-4C57-AE2F-9F24B6C42F27}">
      <dsp:nvSpPr>
        <dsp:cNvPr id="0" name=""/>
        <dsp:cNvSpPr/>
      </dsp:nvSpPr>
      <dsp:spPr>
        <a:xfrm>
          <a:off x="332253" y="271457"/>
          <a:ext cx="531068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Defines</a:t>
          </a:r>
        </a:p>
      </dsp:txBody>
      <dsp:txXfrm>
        <a:off x="332253" y="271457"/>
        <a:ext cx="531068" cy="540000"/>
      </dsp:txXfrm>
    </dsp:sp>
    <dsp:sp modelId="{085219F3-AE05-4D58-97B9-09F60B707415}">
      <dsp:nvSpPr>
        <dsp:cNvPr id="0" name=""/>
        <dsp:cNvSpPr/>
      </dsp:nvSpPr>
      <dsp:spPr>
        <a:xfrm>
          <a:off x="98295" y="271457"/>
          <a:ext cx="19496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98295" y="271457"/>
        <a:ext cx="194964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BC6F-AD01-1441-990F-CFC7E7BB72C4}" type="datetimeFigureOut">
              <a:rPr lang="en-US" smtClean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rPr>
              <a:t>6/15/2021</a:t>
            </a:fld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6A10-4E7D-1D47-BC16-804CDC939EE3}" type="slidenum">
              <a:rPr lang="en-US" smtClean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rPr>
              <a:t>‹#›</a:t>
            </a:fld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7ABB63D0-41E9-7B4A-B440-EE0056E25660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67B4D4E1-A570-0149-8787-16126CC4E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complete NAUPA-3 report, just like the spreadsheet!  In these screen shots, the important bits are collapsed by the XML editor, which understands the hierarchical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above is correct is the subject of another meeting, but this is what the schema says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above is correct is the subject of another meeting, but this is what the schema says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986" y="1829753"/>
            <a:ext cx="7981085" cy="164630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rgbClr val="18AD8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986" y="3482110"/>
            <a:ext cx="7981085" cy="1096899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rgbClr val="8082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004046"/>
            <a:ext cx="8596668" cy="3009153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1194376"/>
            <a:ext cx="8094134" cy="2437824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50129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45" y="4470400"/>
            <a:ext cx="973965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45" y="13916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800" b="1" i="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8071" y="33398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800" b="1" i="0" baseline="0" dirty="0">
                <a:ln w="3175" cmpd="sng">
                  <a:noFill/>
                </a:ln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rPr>
              <a:t>”</a:t>
            </a:r>
            <a:endParaRPr lang="en-US" sz="2000" b="1" i="0" dirty="0">
              <a:solidFill>
                <a:srgbClr val="18AD85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11624"/>
            <a:ext cx="8978154" cy="2520576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8343" y="4013200"/>
            <a:ext cx="834565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rgbClr val="18AD8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45" y="4527448"/>
            <a:ext cx="834565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346" y="6267118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032676" y="6187224"/>
            <a:ext cx="1853351" cy="43848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900" b="0" i="1" kern="120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Proprietary &amp;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767" y="1093693"/>
            <a:ext cx="1304743" cy="476735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346" y="1093694"/>
            <a:ext cx="7188726" cy="4767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77334" y="1020433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498605"/>
            <a:ext cx="5566880" cy="38629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46" y="4800600"/>
            <a:ext cx="100803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8346" y="1075764"/>
            <a:ext cx="8345656" cy="3379553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346" y="5367338"/>
            <a:ext cx="10080313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894" y="2160589"/>
            <a:ext cx="101704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0032676" y="6187224"/>
            <a:ext cx="1853351" cy="43848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900" b="0" i="1" kern="120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Proprietary &amp; Confidential     </a:t>
            </a:r>
            <a:fld id="{F11C809C-F84D-7644-9847-29CC80BD7A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66B3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NAUPA-3 XML Schema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664D-AC47-4D65-9D1F-DA792D1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29B7-284A-4A7B-A1DF-303CEEED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2160589"/>
            <a:ext cx="10170458" cy="3275011"/>
          </a:xfrm>
        </p:spPr>
        <p:txBody>
          <a:bodyPr/>
          <a:lstStyle/>
          <a:p>
            <a:r>
              <a:rPr lang="en-US" dirty="0"/>
              <a:t>A special kind of string-based </a:t>
            </a:r>
            <a:r>
              <a:rPr lang="en-US" dirty="0" err="1"/>
              <a:t>simpleType</a:t>
            </a:r>
            <a:r>
              <a:rPr lang="en-US" dirty="0"/>
              <a:t> in which all possible values are enumerated.</a:t>
            </a:r>
          </a:p>
          <a:p>
            <a:r>
              <a:rPr lang="en-US" dirty="0"/>
              <a:t>Example:  </a:t>
            </a:r>
            <a:r>
              <a:rPr lang="en-US" dirty="0" err="1"/>
              <a:t>PaymentTypeType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977B02-DE64-4D27-B50E-FA6088EF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40" y="3845739"/>
            <a:ext cx="3657788" cy="148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52571-F554-463E-AA62-CD89208A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74" y="4106551"/>
            <a:ext cx="2559182" cy="165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614B40-B6A0-432A-8736-6618822A99E8}"/>
              </a:ext>
            </a:extLst>
          </p:cNvPr>
          <p:cNvSpPr txBox="1">
            <a:spLocks/>
          </p:cNvSpPr>
          <p:nvPr/>
        </p:nvSpPr>
        <p:spPr>
          <a:xfrm>
            <a:off x="910814" y="5574350"/>
            <a:ext cx="10170458" cy="7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not matching one of the listed values would cause a validation error.</a:t>
            </a:r>
          </a:p>
        </p:txBody>
      </p:sp>
    </p:spTree>
    <p:extLst>
      <p:ext uri="{BB962C8B-B14F-4D97-AF65-F5344CB8AC3E}">
        <p14:creationId xmlns:p14="http://schemas.microsoft.com/office/powerpoint/2010/main" val="35984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9D6-5631-42B1-8304-DB4CD9B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7489-98B1-4132-AA7C-31118CD8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Choices allow you to say:  “this sub-element can be either </a:t>
            </a:r>
            <a:r>
              <a:rPr lang="en-US" dirty="0" err="1"/>
              <a:t>ElementA</a:t>
            </a:r>
            <a:r>
              <a:rPr lang="en-US" dirty="0"/>
              <a:t> or </a:t>
            </a:r>
            <a:r>
              <a:rPr lang="en-US" dirty="0" err="1"/>
              <a:t>ElementB</a:t>
            </a:r>
            <a:r>
              <a:rPr lang="en-US" dirty="0"/>
              <a:t>”</a:t>
            </a:r>
          </a:p>
          <a:p>
            <a:r>
              <a:rPr lang="en-US" dirty="0"/>
              <a:t>Example:  company information for a Remitter: can be either US company info or foreign company info: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CDBAEE-EF24-4593-BEB8-59752F81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95" y="3749304"/>
            <a:ext cx="3276768" cy="1924149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47BC58B-8B26-4CE8-BFCE-97087ED6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4" y="3898706"/>
            <a:ext cx="5837736" cy="16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61FE-DBEB-47A4-8F90-613861B6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A924-8F19-4FE7-A69C-C4D82F11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Appears only in the schema document, not the actual XML document.</a:t>
            </a:r>
          </a:p>
          <a:p>
            <a:r>
              <a:rPr lang="en-US" dirty="0"/>
              <a:t>Allows us to match things up with the spreadsheet.</a:t>
            </a:r>
          </a:p>
          <a:p>
            <a:r>
              <a:rPr lang="en-US" dirty="0"/>
              <a:t>Adds significantly to the schema line count!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F7B46C-5B89-498E-9B3F-60A855BE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6" y="3735775"/>
            <a:ext cx="7010760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2265-CA35-44F8-91FE-FDDB80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197A-BA3A-4758-9D70-6BD894D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694329"/>
            <a:ext cx="10170458" cy="4554071"/>
          </a:xfrm>
        </p:spPr>
        <p:txBody>
          <a:bodyPr>
            <a:normAutofit/>
          </a:bodyPr>
          <a:lstStyle/>
          <a:p>
            <a:r>
              <a:rPr lang="en-US" dirty="0"/>
              <a:t>Go through each </a:t>
            </a:r>
            <a:r>
              <a:rPr lang="en-US" dirty="0" err="1"/>
              <a:t>complexType</a:t>
            </a:r>
            <a:r>
              <a:rPr lang="en-US" dirty="0"/>
              <a:t> and determine:</a:t>
            </a:r>
          </a:p>
          <a:p>
            <a:pPr lvl="1"/>
            <a:r>
              <a:rPr lang="en-US" dirty="0"/>
              <a:t>Sub-element naming (match with spreadsheet)</a:t>
            </a:r>
          </a:p>
          <a:p>
            <a:pPr lvl="1"/>
            <a:r>
              <a:rPr lang="en-US" dirty="0"/>
              <a:t>Sub-element type (complex or simple)</a:t>
            </a:r>
          </a:p>
          <a:p>
            <a:pPr lvl="1"/>
            <a:r>
              <a:rPr lang="en-US" dirty="0"/>
              <a:t>Sub-element cardinality with </a:t>
            </a:r>
            <a:r>
              <a:rPr lang="en-US"/>
              <a:t>respect to parent </a:t>
            </a:r>
            <a:r>
              <a:rPr lang="en-US" dirty="0"/>
              <a:t>element (minOccurs, </a:t>
            </a:r>
            <a:r>
              <a:rPr lang="en-US" dirty="0" err="1"/>
              <a:t>maxOccurs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Documentation (match with spreadsheet)</a:t>
            </a:r>
          </a:p>
          <a:p>
            <a:r>
              <a:rPr lang="en-US" dirty="0"/>
              <a:t>Go through each named or in-line </a:t>
            </a:r>
            <a:r>
              <a:rPr lang="en-US" dirty="0" err="1"/>
              <a:t>simpleType</a:t>
            </a:r>
            <a:r>
              <a:rPr lang="en-US" dirty="0"/>
              <a:t> and determine:</a:t>
            </a:r>
          </a:p>
          <a:p>
            <a:pPr lvl="1"/>
            <a:r>
              <a:rPr lang="en-US" dirty="0"/>
              <a:t>Base type</a:t>
            </a:r>
          </a:p>
          <a:p>
            <a:pPr lvl="1"/>
            <a:r>
              <a:rPr lang="en-US" dirty="0"/>
              <a:t>Restrictions (number range, string length, etc.)</a:t>
            </a:r>
          </a:p>
          <a:p>
            <a:pPr lvl="1"/>
            <a:r>
              <a:rPr lang="en-US" dirty="0"/>
              <a:t>Enumerations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A6DD-0317-4565-94CF-2E24176E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26D4-A44C-47BD-84C2-B6E0F6AA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 </a:t>
            </a:r>
            <a:r>
              <a:rPr lang="en-US" dirty="0" err="1"/>
              <a:t>complexTypes</a:t>
            </a:r>
            <a:endParaRPr lang="en-US" dirty="0"/>
          </a:p>
          <a:p>
            <a:r>
              <a:rPr lang="en-US" dirty="0"/>
              <a:t>21 named </a:t>
            </a:r>
            <a:r>
              <a:rPr lang="en-US" dirty="0" err="1"/>
              <a:t>simpleTypes</a:t>
            </a:r>
            <a:endParaRPr lang="en-US" dirty="0"/>
          </a:p>
          <a:p>
            <a:r>
              <a:rPr lang="en-US" dirty="0"/>
              <a:t>25 enumerated </a:t>
            </a:r>
            <a:r>
              <a:rPr lang="en-US" dirty="0" err="1"/>
              <a:t>simpleTypes</a:t>
            </a:r>
            <a:endParaRPr lang="en-US" dirty="0"/>
          </a:p>
          <a:p>
            <a:r>
              <a:rPr lang="en-US" dirty="0"/>
              <a:t>Doesn’t sound too bad, but will probably take a while!</a:t>
            </a:r>
          </a:p>
        </p:txBody>
      </p:sp>
    </p:spTree>
    <p:extLst>
      <p:ext uri="{BB962C8B-B14F-4D97-AF65-F5344CB8AC3E}">
        <p14:creationId xmlns:p14="http://schemas.microsoft.com/office/powerpoint/2010/main" val="15667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A42E-0E9D-405B-ACF5-5A0357F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BBEF-D59E-4AC0-8DFA-9C263D9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basic schema constructs:</a:t>
            </a:r>
          </a:p>
          <a:p>
            <a:pPr lvl="1"/>
            <a:r>
              <a:rPr lang="en-US" sz="2200" dirty="0"/>
              <a:t>Complex Types:  define the structure of “container elements”</a:t>
            </a:r>
          </a:p>
          <a:p>
            <a:pPr lvl="1"/>
            <a:r>
              <a:rPr lang="en-US" sz="2200" dirty="0"/>
              <a:t>Simple Types:  constrain the values of “value elements”</a:t>
            </a:r>
          </a:p>
          <a:p>
            <a:pPr lvl="1"/>
            <a:r>
              <a:rPr lang="en-US" sz="2200" dirty="0"/>
              <a:t>Enumerated Types:  special case of simple types</a:t>
            </a:r>
          </a:p>
          <a:p>
            <a:r>
              <a:rPr lang="en-US" sz="2400" dirty="0"/>
              <a:t>There’s a bit more to it than that, but this should suffice for our purposes</a:t>
            </a:r>
          </a:p>
          <a:p>
            <a:r>
              <a:rPr lang="en-US" sz="2400" dirty="0"/>
              <a:t>Let’s look at some examples of each type…</a:t>
            </a:r>
          </a:p>
        </p:txBody>
      </p:sp>
    </p:spTree>
    <p:extLst>
      <p:ext uri="{BB962C8B-B14F-4D97-AF65-F5344CB8AC3E}">
        <p14:creationId xmlns:p14="http://schemas.microsoft.com/office/powerpoint/2010/main" val="4511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 Example:  Remittance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2160983"/>
            <a:ext cx="4185618" cy="576262"/>
          </a:xfrm>
        </p:spPr>
        <p:txBody>
          <a:bodyPr/>
          <a:lstStyle/>
          <a:p>
            <a:r>
              <a:rPr lang="en-US" dirty="0"/>
              <a:t>Valid XML</a:t>
            </a:r>
          </a:p>
        </p:txBody>
      </p:sp>
      <p:pic>
        <p:nvPicPr>
          <p:cNvPr id="18" name="Content Placeholder 17" descr="Text, letter&#10;&#10;Description automatically generated">
            <a:extLst>
              <a:ext uri="{FF2B5EF4-FFF2-40B4-BE49-F238E27FC236}">
                <a16:creationId xmlns:a16="http://schemas.microsoft.com/office/drawing/2014/main" id="{ECFC53BC-01E9-41C3-8AB7-13B2DA17BE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2418" y="3623045"/>
            <a:ext cx="4186237" cy="1532784"/>
          </a:xfr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0B229A2-6988-4A96-8922-014C227E8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648802"/>
              </p:ext>
            </p:extLst>
          </p:nvPr>
        </p:nvGraphicFramePr>
        <p:xfrm>
          <a:off x="5140961" y="3722766"/>
          <a:ext cx="1219200" cy="108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76275" y="3593027"/>
            <a:ext cx="4184650" cy="1592821"/>
          </a:xfrm>
        </p:spPr>
      </p:pic>
    </p:spTree>
    <p:extLst>
      <p:ext uri="{BB962C8B-B14F-4D97-AF65-F5344CB8AC3E}">
        <p14:creationId xmlns:p14="http://schemas.microsoft.com/office/powerpoint/2010/main" val="9809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DDF-370A-4095-ABA7-2EC9DE62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About </a:t>
            </a:r>
            <a:r>
              <a:rPr lang="en-US" dirty="0" err="1"/>
              <a:t>complexType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A83B-0683-4D69-8EA9-A01E7D6C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727200"/>
            <a:ext cx="10170458" cy="4683760"/>
          </a:xfrm>
        </p:spPr>
        <p:txBody>
          <a:bodyPr>
            <a:normAutofit/>
          </a:bodyPr>
          <a:lstStyle/>
          <a:p>
            <a:r>
              <a:rPr lang="en-US" dirty="0"/>
              <a:t>Defines the order of sub-elements</a:t>
            </a:r>
          </a:p>
          <a:p>
            <a:pPr lvl="1"/>
            <a:r>
              <a:rPr lang="en-US" sz="2000" dirty="0"/>
              <a:t>sequence:  Order defined top-to-bottom</a:t>
            </a:r>
          </a:p>
          <a:p>
            <a:pPr lvl="1"/>
            <a:r>
              <a:rPr lang="en-US" sz="2000" dirty="0"/>
              <a:t>choice:  One and only one element from the set of potential sub-elements listed</a:t>
            </a:r>
          </a:p>
          <a:p>
            <a:r>
              <a:rPr lang="en-US" dirty="0"/>
              <a:t>Defines the type of sub-elements</a:t>
            </a:r>
          </a:p>
          <a:p>
            <a:pPr lvl="1"/>
            <a:r>
              <a:rPr lang="en-US" sz="2000" dirty="0"/>
              <a:t>Sub-element types can be complex, simple, or enumerated</a:t>
            </a:r>
          </a:p>
          <a:p>
            <a:r>
              <a:rPr lang="en-US" dirty="0"/>
              <a:t>Defines the multiplicity of sub-elements</a:t>
            </a:r>
          </a:p>
          <a:p>
            <a:pPr lvl="1"/>
            <a:r>
              <a:rPr lang="en-US" sz="2000" dirty="0"/>
              <a:t>Default is a single “required” element</a:t>
            </a:r>
          </a:p>
          <a:p>
            <a:pPr lvl="1"/>
            <a:r>
              <a:rPr lang="en-US" sz="2000" dirty="0"/>
              <a:t>Can change multiplicity using minOccurs and </a:t>
            </a:r>
            <a:r>
              <a:rPr lang="en-US" sz="2000" dirty="0" err="1"/>
              <a:t>maxOccurs</a:t>
            </a:r>
            <a:endParaRPr lang="en-US" sz="2000" dirty="0"/>
          </a:p>
          <a:p>
            <a:pPr lvl="1"/>
            <a:r>
              <a:rPr lang="en-US" sz="2000" dirty="0"/>
              <a:t>minOccurs=“0” means the element is optional</a:t>
            </a:r>
          </a:p>
          <a:p>
            <a:pPr lvl="1"/>
            <a:r>
              <a:rPr lang="en-US" sz="2000" dirty="0" err="1"/>
              <a:t>maxOccurs</a:t>
            </a:r>
            <a:r>
              <a:rPr lang="en-US" sz="2000" dirty="0"/>
              <a:t> can be a number or “unbounded”</a:t>
            </a:r>
          </a:p>
        </p:txBody>
      </p:sp>
    </p:spTree>
    <p:extLst>
      <p:ext uri="{BB962C8B-B14F-4D97-AF65-F5344CB8AC3E}">
        <p14:creationId xmlns:p14="http://schemas.microsoft.com/office/powerpoint/2010/main" val="33482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653622"/>
          </a:xfrm>
        </p:spPr>
        <p:txBody>
          <a:bodyPr/>
          <a:lstStyle/>
          <a:p>
            <a:r>
              <a:rPr lang="en-US" dirty="0" err="1"/>
              <a:t>RemittanceType</a:t>
            </a:r>
            <a:r>
              <a:rPr lang="en-US" dirty="0"/>
              <a:t> Example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15543"/>
            <a:ext cx="4185623" cy="389177"/>
          </a:xfrm>
        </p:spPr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1815543"/>
            <a:ext cx="4185618" cy="389177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4" y="2973267"/>
            <a:ext cx="5161105" cy="19644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FA689-1B9F-4A40-97B1-A0B45C37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3424" y="2381645"/>
            <a:ext cx="5161105" cy="3826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Remittance element contains several sub-elements (at least 6)</a:t>
            </a:r>
          </a:p>
          <a:p>
            <a:r>
              <a:rPr lang="en-US" dirty="0" err="1"/>
              <a:t>PaymentConfirmationNumber</a:t>
            </a:r>
            <a:r>
              <a:rPr lang="en-US" dirty="0"/>
              <a:t> is optional, but appears first if present, and only once</a:t>
            </a:r>
          </a:p>
          <a:p>
            <a:r>
              <a:rPr lang="en-US" dirty="0" err="1"/>
              <a:t>PaymentType</a:t>
            </a:r>
            <a:r>
              <a:rPr lang="en-US" dirty="0"/>
              <a:t> is also optional, and may appear only once if present</a:t>
            </a:r>
          </a:p>
          <a:p>
            <a:r>
              <a:rPr lang="en-US" dirty="0"/>
              <a:t>Remitter is required, and appears exactly once</a:t>
            </a:r>
          </a:p>
          <a:p>
            <a:r>
              <a:rPr lang="en-US" dirty="0" err="1"/>
              <a:t>HolderParent</a:t>
            </a:r>
            <a:r>
              <a:rPr lang="en-US" dirty="0"/>
              <a:t> is optional, and appears only once if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653622"/>
          </a:xfrm>
        </p:spPr>
        <p:txBody>
          <a:bodyPr/>
          <a:lstStyle/>
          <a:p>
            <a:r>
              <a:rPr lang="en-US" dirty="0" err="1"/>
              <a:t>RemittanceType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15543"/>
            <a:ext cx="4185623" cy="389177"/>
          </a:xfrm>
        </p:spPr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1815543"/>
            <a:ext cx="4185618" cy="389177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4" y="2973267"/>
            <a:ext cx="5161105" cy="19644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FA689-1B9F-4A40-97B1-A0B45C37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3424" y="2381645"/>
            <a:ext cx="5161105" cy="3826115"/>
          </a:xfrm>
        </p:spPr>
        <p:txBody>
          <a:bodyPr>
            <a:normAutofit/>
          </a:bodyPr>
          <a:lstStyle/>
          <a:p>
            <a:r>
              <a:rPr lang="en-US" dirty="0"/>
              <a:t>Holder must appear at least once, and may appear many times (no maximum)</a:t>
            </a:r>
          </a:p>
          <a:p>
            <a:r>
              <a:rPr lang="en-US" dirty="0" err="1"/>
              <a:t>RemittanceSummary</a:t>
            </a:r>
            <a:r>
              <a:rPr lang="en-US" dirty="0"/>
              <a:t>, </a:t>
            </a:r>
            <a:r>
              <a:rPr lang="en-US" dirty="0" err="1"/>
              <a:t>SoftwareVersion</a:t>
            </a:r>
            <a:r>
              <a:rPr lang="en-US" dirty="0"/>
              <a:t>, </a:t>
            </a:r>
            <a:r>
              <a:rPr lang="en-US" dirty="0" err="1"/>
              <a:t>SoftwareDeveloper</a:t>
            </a:r>
            <a:r>
              <a:rPr lang="en-US" dirty="0"/>
              <a:t>, and </a:t>
            </a:r>
            <a:r>
              <a:rPr lang="en-US" dirty="0" err="1"/>
              <a:t>SoftwareDeveloperContact</a:t>
            </a:r>
            <a:r>
              <a:rPr lang="en-US" dirty="0"/>
              <a:t> are required, and appear only once</a:t>
            </a:r>
          </a:p>
        </p:txBody>
      </p:sp>
    </p:spTree>
    <p:extLst>
      <p:ext uri="{BB962C8B-B14F-4D97-AF65-F5344CB8AC3E}">
        <p14:creationId xmlns:p14="http://schemas.microsoft.com/office/powerpoint/2010/main" val="139486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DC56-549A-403D-B56A-A8FD3CFE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A0C2-4BF5-4DE3-92F1-B279D66C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elements that contain values only, not other elements</a:t>
            </a:r>
          </a:p>
          <a:p>
            <a:r>
              <a:rPr lang="en-US" dirty="0"/>
              <a:t>May be defined in-line</a:t>
            </a:r>
          </a:p>
          <a:p>
            <a:pPr lvl="1"/>
            <a:r>
              <a:rPr lang="en-US" dirty="0"/>
              <a:t>Useful for “one-offs” like defining the length of a particular string</a:t>
            </a:r>
          </a:p>
          <a:p>
            <a:r>
              <a:rPr lang="en-US" dirty="0"/>
              <a:t>Can be defined as a “named type” if used in more than one place in the XML document (e.g. a Social Security Number)</a:t>
            </a:r>
          </a:p>
          <a:p>
            <a:r>
              <a:rPr lang="en-US" dirty="0"/>
              <a:t>Usually extend an XML schema intrinsic type, e.g. “string” or “decimal”</a:t>
            </a:r>
          </a:p>
          <a:p>
            <a:r>
              <a:rPr lang="en-US" dirty="0"/>
              <a:t>Can also extend another </a:t>
            </a:r>
            <a:r>
              <a:rPr lang="en-US" dirty="0" err="1"/>
              <a:t>simpleType</a:t>
            </a:r>
            <a:r>
              <a:rPr lang="en-US" dirty="0"/>
              <a:t> that is already defined elsewhere</a:t>
            </a:r>
          </a:p>
          <a:p>
            <a:r>
              <a:rPr lang="en-US" dirty="0"/>
              <a:t>Can constrain values, e.g. number range, string length, string patterns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FD7F-C2D9-4560-A4BD-E0981330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</a:t>
            </a:r>
            <a:r>
              <a:rPr lang="en-US" dirty="0" err="1"/>
              <a:t>simpleType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C013-F49B-4831-A72F-B60A4830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</a:t>
            </a:r>
            <a:r>
              <a:rPr lang="en-US" dirty="0" err="1"/>
              <a:t>PaymentConfirmationNumber</a:t>
            </a:r>
            <a:r>
              <a:rPr lang="en-US" dirty="0"/>
              <a:t> as a string value whose maximum length is 50 characters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8957CDF-F5E0-4404-B784-B015D88E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81" y="3221182"/>
            <a:ext cx="6421668" cy="15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A6F8-35A3-4086-BC11-F3AAC24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</a:t>
            </a:r>
            <a:r>
              <a:rPr lang="en-US" dirty="0" err="1"/>
              <a:t>simpleType</a:t>
            </a:r>
            <a:r>
              <a:rPr lang="en-US" dirty="0"/>
              <a:t> Example:  </a:t>
            </a:r>
            <a:r>
              <a:rPr lang="en-US" dirty="0" err="1"/>
              <a:t>FEINType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617B-1E87-4498-A1EE-6BFC5715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Employer Identification Number (FEIN), used in many places</a:t>
            </a:r>
          </a:p>
          <a:p>
            <a:pPr lvl="1"/>
            <a:r>
              <a:rPr lang="en-US" dirty="0"/>
              <a:t>String pattern:  exactly nine numeric characters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AA80A8-2E38-401B-831F-B1D51D2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64" y="3723130"/>
            <a:ext cx="2794144" cy="75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FC2B14-9670-45D3-9427-4EA1DD3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05" y="3291307"/>
            <a:ext cx="2921150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0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ST">
      <a:dk1>
        <a:srgbClr val="58595B"/>
      </a:dk1>
      <a:lt1>
        <a:srgbClr val="FFFFFF"/>
      </a:lt1>
      <a:dk2>
        <a:srgbClr val="808285"/>
      </a:dk2>
      <a:lt2>
        <a:srgbClr val="FFFFFF"/>
      </a:lt2>
      <a:accent1>
        <a:srgbClr val="0066B3"/>
      </a:accent1>
      <a:accent2>
        <a:srgbClr val="18AD85"/>
      </a:accent2>
      <a:accent3>
        <a:srgbClr val="8DC43F"/>
      </a:accent3>
      <a:accent4>
        <a:srgbClr val="114066"/>
      </a:accent4>
      <a:accent5>
        <a:srgbClr val="F8991D"/>
      </a:accent5>
      <a:accent6>
        <a:srgbClr val="F05423"/>
      </a:accent6>
      <a:hlink>
        <a:srgbClr val="6ECDB2"/>
      </a:hlink>
      <a:folHlink>
        <a:srgbClr val="4D93C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B1E7847-6E86-154A-A1D7-8E83789DCBC5}" vid="{8431287C-5E42-8642-A8E0-CFEC7A182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 PPT Template</Template>
  <TotalTime>1965</TotalTime>
  <Words>676</Words>
  <Application>Microsoft Office PowerPoint</Application>
  <PresentationFormat>Widescreen</PresentationFormat>
  <Paragraphs>85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Facet</vt:lpstr>
      <vt:lpstr>NAUPA-3 XML Schema Overview</vt:lpstr>
      <vt:lpstr>XML Schema Basics</vt:lpstr>
      <vt:lpstr>Complex Type Example:  Remittance</vt:lpstr>
      <vt:lpstr>Things to Note About complexType</vt:lpstr>
      <vt:lpstr>RemittanceType Example Revisited</vt:lpstr>
      <vt:lpstr>RemittanceType Example</vt:lpstr>
      <vt:lpstr>Simple Types</vt:lpstr>
      <vt:lpstr>In-Line simpleType Example</vt:lpstr>
      <vt:lpstr>Named simpleType Example:  FEINType</vt:lpstr>
      <vt:lpstr>Enumerated Types</vt:lpstr>
      <vt:lpstr>Choices</vt:lpstr>
      <vt:lpstr>Documentation</vt:lpstr>
      <vt:lpstr>Work to Be Done</vt:lpstr>
      <vt:lpstr>Work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Long</dc:creator>
  <cp:lastModifiedBy>D Scott Thomas</cp:lastModifiedBy>
  <cp:revision>51</cp:revision>
  <dcterms:created xsi:type="dcterms:W3CDTF">2016-12-29T00:46:59Z</dcterms:created>
  <dcterms:modified xsi:type="dcterms:W3CDTF">2021-06-16T18:19:02Z</dcterms:modified>
</cp:coreProperties>
</file>