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E9AC5-464F-4648-8B6B-ABA62C78DEB2}" v="12" dt="2025-10-23T15:37:16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Naushad Alam" userId="62a5daf58ec3876d" providerId="LiveId" clId="{00D2390A-CBFD-4410-9401-CD6998DE0C66}"/>
    <pc:docChg chg="modSld">
      <pc:chgData name="Md Naushad Alam" userId="62a5daf58ec3876d" providerId="LiveId" clId="{00D2390A-CBFD-4410-9401-CD6998DE0C66}" dt="2025-10-23T15:37:16.190" v="12" actId="20577"/>
      <pc:docMkLst>
        <pc:docMk/>
      </pc:docMkLst>
      <pc:sldChg chg="modSp mod">
        <pc:chgData name="Md Naushad Alam" userId="62a5daf58ec3876d" providerId="LiveId" clId="{00D2390A-CBFD-4410-9401-CD6998DE0C66}" dt="2025-10-23T15:21:32.230" v="11" actId="1076"/>
        <pc:sldMkLst>
          <pc:docMk/>
          <pc:sldMk cId="1595666486" sldId="256"/>
        </pc:sldMkLst>
        <pc:spChg chg="mod">
          <ac:chgData name="Md Naushad Alam" userId="62a5daf58ec3876d" providerId="LiveId" clId="{00D2390A-CBFD-4410-9401-CD6998DE0C66}" dt="2025-10-23T15:21:32.230" v="11" actId="1076"/>
          <ac:spMkLst>
            <pc:docMk/>
            <pc:sldMk cId="1595666486" sldId="256"/>
            <ac:spMk id="8" creationId="{987F0061-33CB-4FDE-F04C-5A8D6CAFF313}"/>
          </ac:spMkLst>
        </pc:spChg>
        <pc:spChg chg="mod">
          <ac:chgData name="Md Naushad Alam" userId="62a5daf58ec3876d" providerId="LiveId" clId="{00D2390A-CBFD-4410-9401-CD6998DE0C66}" dt="2025-10-23T15:20:22.080" v="0" actId="207"/>
          <ac:spMkLst>
            <pc:docMk/>
            <pc:sldMk cId="1595666486" sldId="256"/>
            <ac:spMk id="9" creationId="{73082B33-CEE2-0853-EF59-D002D55E0726}"/>
          </ac:spMkLst>
        </pc:spChg>
        <pc:spChg chg="mod">
          <ac:chgData name="Md Naushad Alam" userId="62a5daf58ec3876d" providerId="LiveId" clId="{00D2390A-CBFD-4410-9401-CD6998DE0C66}" dt="2025-10-23T15:20:27.527" v="1" actId="207"/>
          <ac:spMkLst>
            <pc:docMk/>
            <pc:sldMk cId="1595666486" sldId="256"/>
            <ac:spMk id="10" creationId="{FDD5DDDE-2213-3979-43F7-68AA7893A01F}"/>
          </ac:spMkLst>
        </pc:spChg>
        <pc:spChg chg="mod">
          <ac:chgData name="Md Naushad Alam" userId="62a5daf58ec3876d" providerId="LiveId" clId="{00D2390A-CBFD-4410-9401-CD6998DE0C66}" dt="2025-10-23T15:20:33.045" v="2" actId="207"/>
          <ac:spMkLst>
            <pc:docMk/>
            <pc:sldMk cId="1595666486" sldId="256"/>
            <ac:spMk id="11" creationId="{A282C621-C63F-A3E6-FDAE-59F0A2377D08}"/>
          </ac:spMkLst>
        </pc:spChg>
        <pc:spChg chg="mod">
          <ac:chgData name="Md Naushad Alam" userId="62a5daf58ec3876d" providerId="LiveId" clId="{00D2390A-CBFD-4410-9401-CD6998DE0C66}" dt="2025-10-23T15:20:37.812" v="3" actId="207"/>
          <ac:spMkLst>
            <pc:docMk/>
            <pc:sldMk cId="1595666486" sldId="256"/>
            <ac:spMk id="12" creationId="{23BDB551-7CA2-3D5E-B4DE-1B25BEE6DA59}"/>
          </ac:spMkLst>
        </pc:spChg>
        <pc:spChg chg="mod">
          <ac:chgData name="Md Naushad Alam" userId="62a5daf58ec3876d" providerId="LiveId" clId="{00D2390A-CBFD-4410-9401-CD6998DE0C66}" dt="2025-10-23T15:20:42.617" v="4" actId="207"/>
          <ac:spMkLst>
            <pc:docMk/>
            <pc:sldMk cId="1595666486" sldId="256"/>
            <ac:spMk id="13" creationId="{255A39D4-ACDB-0B45-CCC8-C9E67316D768}"/>
          </ac:spMkLst>
        </pc:spChg>
        <pc:spChg chg="mod">
          <ac:chgData name="Md Naushad Alam" userId="62a5daf58ec3876d" providerId="LiveId" clId="{00D2390A-CBFD-4410-9401-CD6998DE0C66}" dt="2025-10-23T15:20:47.441" v="5" actId="207"/>
          <ac:spMkLst>
            <pc:docMk/>
            <pc:sldMk cId="1595666486" sldId="256"/>
            <ac:spMk id="14" creationId="{27A76EA1-F98E-F5A1-6AF7-52948B35EE5B}"/>
          </ac:spMkLst>
        </pc:spChg>
        <pc:spChg chg="mod">
          <ac:chgData name="Md Naushad Alam" userId="62a5daf58ec3876d" providerId="LiveId" clId="{00D2390A-CBFD-4410-9401-CD6998DE0C66}" dt="2025-10-23T15:20:51.963" v="6" actId="207"/>
          <ac:spMkLst>
            <pc:docMk/>
            <pc:sldMk cId="1595666486" sldId="256"/>
            <ac:spMk id="15" creationId="{20D21CE4-5344-4E17-700B-344C6D4CBAB6}"/>
          </ac:spMkLst>
        </pc:spChg>
        <pc:spChg chg="mod">
          <ac:chgData name="Md Naushad Alam" userId="62a5daf58ec3876d" providerId="LiveId" clId="{00D2390A-CBFD-4410-9401-CD6998DE0C66}" dt="2025-10-23T15:20:58.486" v="7" actId="207"/>
          <ac:spMkLst>
            <pc:docMk/>
            <pc:sldMk cId="1595666486" sldId="256"/>
            <ac:spMk id="16" creationId="{CBEAAD4B-39D2-AB59-C1D3-7782E3ACD8E8}"/>
          </ac:spMkLst>
        </pc:spChg>
        <pc:spChg chg="mod">
          <ac:chgData name="Md Naushad Alam" userId="62a5daf58ec3876d" providerId="LiveId" clId="{00D2390A-CBFD-4410-9401-CD6998DE0C66}" dt="2025-10-23T15:21:03.516" v="8" actId="207"/>
          <ac:spMkLst>
            <pc:docMk/>
            <pc:sldMk cId="1595666486" sldId="256"/>
            <ac:spMk id="17" creationId="{39A827B8-61E7-61AF-1B71-AE2351B513AB}"/>
          </ac:spMkLst>
        </pc:spChg>
      </pc:sldChg>
      <pc:sldChg chg="modSp">
        <pc:chgData name="Md Naushad Alam" userId="62a5daf58ec3876d" providerId="LiveId" clId="{00D2390A-CBFD-4410-9401-CD6998DE0C66}" dt="2025-10-23T15:37:16.190" v="12" actId="20577"/>
        <pc:sldMkLst>
          <pc:docMk/>
          <pc:sldMk cId="4004957121" sldId="262"/>
        </pc:sldMkLst>
        <pc:spChg chg="mod">
          <ac:chgData name="Md Naushad Alam" userId="62a5daf58ec3876d" providerId="LiveId" clId="{00D2390A-CBFD-4410-9401-CD6998DE0C66}" dt="2025-10-23T15:37:16.190" v="12" actId="20577"/>
          <ac:spMkLst>
            <pc:docMk/>
            <pc:sldMk cId="4004957121" sldId="262"/>
            <ac:spMk id="6" creationId="{9EF7F7FC-00AD-2C74-843C-038B2C5B3E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4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8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67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6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7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4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15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99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8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1DE102-3693-4247-9263-0CCBCB768816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AE6F-7EEF-44D1-9D67-4C163EB94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9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8712-B68D-1726-1A60-A5F720CE5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275" y="93663"/>
            <a:ext cx="4572000" cy="10588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ES6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19EF9-628C-5F26-0CFE-9A5D200FC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654" y="1381174"/>
            <a:ext cx="8825658" cy="861420"/>
          </a:xfrm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ES6 stands for </a:t>
            </a:r>
            <a:r>
              <a:rPr lang="en-US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ECMAScript</a:t>
            </a:r>
            <a:r>
              <a:rPr lang="en-US" cap="none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which is the </a:t>
            </a:r>
            <a:r>
              <a:rPr lang="en-US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6th</a:t>
            </a:r>
            <a:r>
              <a:rPr lang="en-US" cap="none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Version Of The ECMAScript Programming Language. ECMAScript Is The Standardization Of JavaScript, Which Was Released In </a:t>
            </a:r>
            <a:r>
              <a:rPr lang="en-US" cap="non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2015.</a:t>
            </a:r>
            <a:endParaRPr lang="en-IN" cap="none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D1125E-17A1-2564-C1C9-6CF7CFD27080}"/>
              </a:ext>
            </a:extLst>
          </p:cNvPr>
          <p:cNvCxnSpPr>
            <a:cxnSpLocks/>
          </p:cNvCxnSpPr>
          <p:nvPr/>
        </p:nvCxnSpPr>
        <p:spPr>
          <a:xfrm>
            <a:off x="5243512" y="1152525"/>
            <a:ext cx="15335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7F0061-33CB-4FDE-F04C-5A8D6CAFF313}"/>
              </a:ext>
            </a:extLst>
          </p:cNvPr>
          <p:cNvSpPr txBox="1"/>
          <p:nvPr/>
        </p:nvSpPr>
        <p:spPr>
          <a:xfrm>
            <a:off x="2083932" y="2642584"/>
            <a:ext cx="745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0" dirty="0">
                <a:solidFill>
                  <a:srgbClr val="FF0000"/>
                </a:solidFill>
                <a:effectLst/>
                <a:latin typeface="+mj-lt"/>
              </a:rPr>
              <a:t>Features in ES6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82B33-CEE2-0853-EF59-D002D55E0726}"/>
              </a:ext>
            </a:extLst>
          </p:cNvPr>
          <p:cNvSpPr txBox="1"/>
          <p:nvPr/>
        </p:nvSpPr>
        <p:spPr>
          <a:xfrm>
            <a:off x="566736" y="3537934"/>
            <a:ext cx="25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+mj-lt"/>
              </a:rPr>
              <a:t>The let Keyword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5DDDE-2213-3979-43F7-68AA7893A01F}"/>
              </a:ext>
            </a:extLst>
          </p:cNvPr>
          <p:cNvSpPr txBox="1"/>
          <p:nvPr/>
        </p:nvSpPr>
        <p:spPr>
          <a:xfrm>
            <a:off x="4755354" y="3537934"/>
            <a:ext cx="288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+mj-lt"/>
              </a:rPr>
              <a:t>The </a:t>
            </a:r>
            <a:r>
              <a:rPr lang="en-IN" sz="2000" b="1" i="0" dirty="0" err="1">
                <a:effectLst/>
                <a:latin typeface="+mj-lt"/>
              </a:rPr>
              <a:t>const</a:t>
            </a:r>
            <a:r>
              <a:rPr lang="en-IN" sz="2000" b="1" i="0" dirty="0">
                <a:effectLst/>
                <a:latin typeface="+mj-lt"/>
              </a:rPr>
              <a:t> Keyword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2C621-C63F-A3E6-FDAE-59F0A2377D08}"/>
              </a:ext>
            </a:extLst>
          </p:cNvPr>
          <p:cNvSpPr txBox="1"/>
          <p:nvPr/>
        </p:nvSpPr>
        <p:spPr>
          <a:xfrm>
            <a:off x="8870151" y="3537934"/>
            <a:ext cx="304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+mj-lt"/>
              </a:rPr>
              <a:t>Arrow 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DB551-7CA2-3D5E-B4DE-1B25BEE6DA59}"/>
              </a:ext>
            </a:extLst>
          </p:cNvPr>
          <p:cNvSpPr txBox="1"/>
          <p:nvPr/>
        </p:nvSpPr>
        <p:spPr>
          <a:xfrm>
            <a:off x="566735" y="4338034"/>
            <a:ext cx="25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D</a:t>
            </a:r>
            <a:r>
              <a:rPr lang="en-IN" sz="2000" b="1" dirty="0" err="1">
                <a:latin typeface="+mj-lt"/>
              </a:rPr>
              <a:t>estructuring</a:t>
            </a:r>
            <a:r>
              <a:rPr lang="en-IN" sz="2000" b="1" dirty="0">
                <a:latin typeface="+mj-lt"/>
              </a:rPr>
              <a:t> </a:t>
            </a:r>
            <a:endParaRPr lang="en-IN" sz="2000" b="1" i="0" dirty="0">
              <a:effectLst/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A39D4-ACDB-0B45-CCC8-C9E67316D768}"/>
              </a:ext>
            </a:extLst>
          </p:cNvPr>
          <p:cNvSpPr txBox="1"/>
          <p:nvPr/>
        </p:nvSpPr>
        <p:spPr>
          <a:xfrm>
            <a:off x="4755353" y="4323203"/>
            <a:ext cx="288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S</a:t>
            </a:r>
            <a:r>
              <a:rPr lang="en-IN" sz="2000" b="1" dirty="0" err="1">
                <a:latin typeface="+mj-lt"/>
              </a:rPr>
              <a:t>pread</a:t>
            </a:r>
            <a:r>
              <a:rPr lang="en-IN" sz="2000" b="1" dirty="0">
                <a:latin typeface="+mj-lt"/>
              </a:rPr>
              <a:t> Operator</a:t>
            </a:r>
            <a:endParaRPr lang="en-IN" sz="2000" b="1" i="0" dirty="0">
              <a:effectLst/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76EA1-F98E-F5A1-6AF7-52948B35EE5B}"/>
              </a:ext>
            </a:extLst>
          </p:cNvPr>
          <p:cNvSpPr txBox="1"/>
          <p:nvPr/>
        </p:nvSpPr>
        <p:spPr>
          <a:xfrm>
            <a:off x="8858246" y="4338034"/>
            <a:ext cx="25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F</a:t>
            </a:r>
            <a:r>
              <a:rPr lang="en-IN" sz="2000" b="1" dirty="0">
                <a:latin typeface="+mj-lt"/>
              </a:rPr>
              <a:t>or/Of Loop</a:t>
            </a:r>
            <a:endParaRPr lang="en-IN" sz="2000" b="1" i="0" dirty="0">
              <a:effectLst/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21CE4-5344-4E17-700B-344C6D4CBAB6}"/>
              </a:ext>
            </a:extLst>
          </p:cNvPr>
          <p:cNvSpPr txBox="1"/>
          <p:nvPr/>
        </p:nvSpPr>
        <p:spPr>
          <a:xfrm>
            <a:off x="566735" y="5233384"/>
            <a:ext cx="25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M</a:t>
            </a:r>
            <a:r>
              <a:rPr lang="en-IN" sz="2000" b="1" dirty="0">
                <a:latin typeface="+mj-lt"/>
              </a:rPr>
              <a:t>aps and Sets</a:t>
            </a:r>
            <a:endParaRPr lang="en-IN" sz="2000" b="1" i="0" dirty="0">
              <a:effectLst/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AAD4B-39D2-AB59-C1D3-7782E3ACD8E8}"/>
              </a:ext>
            </a:extLst>
          </p:cNvPr>
          <p:cNvSpPr txBox="1"/>
          <p:nvPr/>
        </p:nvSpPr>
        <p:spPr>
          <a:xfrm>
            <a:off x="4764880" y="5238720"/>
            <a:ext cx="2509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C</a:t>
            </a:r>
            <a:r>
              <a:rPr lang="en-IN" sz="2000" b="1" dirty="0">
                <a:latin typeface="+mj-lt"/>
              </a:rPr>
              <a:t>lasses</a:t>
            </a:r>
            <a:endParaRPr lang="en-IN" sz="2000" b="1" i="0" dirty="0"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A827B8-61E7-61AF-1B71-AE2351B513AB}"/>
              </a:ext>
            </a:extLst>
          </p:cNvPr>
          <p:cNvSpPr txBox="1"/>
          <p:nvPr/>
        </p:nvSpPr>
        <p:spPr>
          <a:xfrm>
            <a:off x="8877300" y="52197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D</a:t>
            </a:r>
            <a:r>
              <a:rPr lang="en-IN" sz="2000" b="1" dirty="0" err="1">
                <a:latin typeface="+mj-lt"/>
              </a:rPr>
              <a:t>efault</a:t>
            </a:r>
            <a:r>
              <a:rPr lang="en-IN" sz="2000" b="1" dirty="0">
                <a:latin typeface="+mj-lt"/>
              </a:rPr>
              <a:t> Parameter</a:t>
            </a:r>
            <a:endParaRPr lang="en-IN" sz="2000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56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C54FE2-E344-00A6-1632-9DA20DDD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Template Strings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9AA980-4B43-FB77-F2AF-D72A772F1F7F}"/>
              </a:ext>
            </a:extLst>
          </p:cNvPr>
          <p:cNvCxnSpPr>
            <a:cxnSpLocks/>
          </p:cNvCxnSpPr>
          <p:nvPr/>
        </p:nvCxnSpPr>
        <p:spPr>
          <a:xfrm>
            <a:off x="2809875" y="1159402"/>
            <a:ext cx="59531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986D117D-C398-23EC-DCFC-2F18DAED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757333"/>
            <a:ext cx="9330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Template Strings 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also called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Template Literals.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2B9C4-EF1A-FED2-EB09-50D311CD8847}"/>
              </a:ext>
            </a:extLst>
          </p:cNvPr>
          <p:cNvSpPr txBox="1"/>
          <p:nvPr/>
        </p:nvSpPr>
        <p:spPr>
          <a:xfrm>
            <a:off x="785813" y="2433549"/>
            <a:ext cx="426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Template Strings are allow to: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C4708-10A5-495E-3C83-F2EA7C3572D9}"/>
              </a:ext>
            </a:extLst>
          </p:cNvPr>
          <p:cNvSpPr txBox="1"/>
          <p:nvPr/>
        </p:nvSpPr>
        <p:spPr>
          <a:xfrm>
            <a:off x="785813" y="3121552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Write multi line strings easily without \n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788B2-7509-8DB2-26B7-C53F099777A7}"/>
              </a:ext>
            </a:extLst>
          </p:cNvPr>
          <p:cNvSpPr txBox="1"/>
          <p:nvPr/>
        </p:nvSpPr>
        <p:spPr>
          <a:xfrm>
            <a:off x="804863" y="3490884"/>
            <a:ext cx="42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Expressions inside ${}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42054-A57C-B28C-64F2-C167AD4E17AB}"/>
              </a:ext>
            </a:extLst>
          </p:cNvPr>
          <p:cNvSpPr txBox="1"/>
          <p:nvPr/>
        </p:nvSpPr>
        <p:spPr>
          <a:xfrm>
            <a:off x="804863" y="3843757"/>
            <a:ext cx="48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use backticks(`) instead of quotes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2F1E6-722F-3B41-5938-29CC64C7C721}"/>
              </a:ext>
            </a:extLst>
          </p:cNvPr>
          <p:cNvSpPr txBox="1"/>
          <p:nvPr/>
        </p:nvSpPr>
        <p:spPr>
          <a:xfrm>
            <a:off x="7143752" y="2433549"/>
            <a:ext cx="13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Example: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D36F7-4B37-8CDE-A0C0-69CA32BCB653}"/>
              </a:ext>
            </a:extLst>
          </p:cNvPr>
          <p:cNvSpPr txBox="1"/>
          <p:nvPr/>
        </p:nvSpPr>
        <p:spPr>
          <a:xfrm>
            <a:off x="7143752" y="3084748"/>
            <a:ext cx="4891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name =“John”;</a:t>
            </a:r>
          </a:p>
          <a:p>
            <a:r>
              <a:rPr lang="en-US" dirty="0"/>
              <a:t>const age = 20;</a:t>
            </a:r>
          </a:p>
          <a:p>
            <a:r>
              <a:rPr lang="en-US" dirty="0"/>
              <a:t>const message = `Hello, ${name} You are ${age} years old.`;    </a:t>
            </a:r>
          </a:p>
          <a:p>
            <a:r>
              <a:rPr lang="en-US" dirty="0"/>
              <a:t>console.log(message);</a:t>
            </a:r>
          </a:p>
          <a:p>
            <a:r>
              <a:rPr lang="en-IN" dirty="0"/>
              <a:t>//</a:t>
            </a:r>
            <a:r>
              <a:rPr lang="en-US" dirty="0"/>
              <a:t> Hello, John You are 20 years 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FFFF14-B397-4E25-6822-E94F389D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Classes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6219B3-9A3C-A616-5D5E-84AC2EF9375C}"/>
              </a:ext>
            </a:extLst>
          </p:cNvPr>
          <p:cNvCxnSpPr>
            <a:cxnSpLocks/>
          </p:cNvCxnSpPr>
          <p:nvPr/>
        </p:nvCxnSpPr>
        <p:spPr>
          <a:xfrm>
            <a:off x="4467225" y="1038225"/>
            <a:ext cx="27717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7257AD9-FFED-7F1E-6505-171C6CBFE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92" y="1114961"/>
            <a:ext cx="93308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class is a type of function, but instead of using the keyword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to initiate it,</a:t>
            </a:r>
            <a:r>
              <a:rPr lang="en-US" dirty="0">
                <a:solidFill>
                  <a:srgbClr val="FFFF00"/>
                </a:solidFill>
              </a:rPr>
              <a:t> we use the keyword class, and the properties are assigned inside a constructor() method, 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Google Sans"/>
              </a:rPr>
              <a:t>and are a way to create reusable, stateful, and interactive user interfaces.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04F36-B20E-4162-C745-1ACA39853AB6}"/>
              </a:ext>
            </a:extLst>
          </p:cNvPr>
          <p:cNvSpPr txBox="1"/>
          <p:nvPr/>
        </p:nvSpPr>
        <p:spPr>
          <a:xfrm>
            <a:off x="361950" y="2333626"/>
            <a:ext cx="4933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Person { //create a class</a:t>
            </a:r>
          </a:p>
          <a:p>
            <a:r>
              <a:rPr lang="en-IN" dirty="0"/>
              <a:t>  constructor(name, age) {</a:t>
            </a:r>
          </a:p>
          <a:p>
            <a:r>
              <a:rPr lang="en-IN" dirty="0"/>
              <a:t>    this.name = name;</a:t>
            </a:r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// Instance method</a:t>
            </a:r>
          </a:p>
          <a:p>
            <a:r>
              <a:rPr lang="en-IN" dirty="0"/>
              <a:t>  greet() {</a:t>
            </a:r>
          </a:p>
          <a:p>
            <a:r>
              <a:rPr lang="en-IN" dirty="0"/>
              <a:t>    console.log(`Hello, my name is ${this.name}.`);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alice</a:t>
            </a:r>
            <a:r>
              <a:rPr lang="en-IN" dirty="0"/>
              <a:t> = new Person('Alice', 25);</a:t>
            </a:r>
          </a:p>
          <a:p>
            <a:r>
              <a:rPr lang="en-IN" dirty="0" err="1"/>
              <a:t>alice.greet</a:t>
            </a:r>
            <a:r>
              <a:rPr lang="en-IN" dirty="0"/>
              <a:t>(); // "Hello, my name is Alice."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87DBA-5068-8A64-6D43-3CC1C8C9D6D7}"/>
              </a:ext>
            </a:extLst>
          </p:cNvPr>
          <p:cNvSpPr txBox="1"/>
          <p:nvPr/>
        </p:nvSpPr>
        <p:spPr>
          <a:xfrm>
            <a:off x="5981700" y="2333626"/>
            <a:ext cx="60388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Student extends Person { //extends the class </a:t>
            </a:r>
          </a:p>
          <a:p>
            <a:r>
              <a:rPr lang="en-IN" dirty="0"/>
              <a:t>  constructor(name, age, major) {</a:t>
            </a:r>
          </a:p>
          <a:p>
            <a:r>
              <a:rPr lang="en-IN" dirty="0"/>
              <a:t>    super(name, age); // calls Person's constructor</a:t>
            </a:r>
          </a:p>
          <a:p>
            <a:r>
              <a:rPr lang="en-IN" dirty="0"/>
              <a:t>    </a:t>
            </a:r>
            <a:r>
              <a:rPr lang="en-IN" dirty="0" err="1"/>
              <a:t>this.major</a:t>
            </a:r>
            <a:r>
              <a:rPr lang="en-IN" dirty="0"/>
              <a:t> = major;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study() {</a:t>
            </a:r>
          </a:p>
          <a:p>
            <a:r>
              <a:rPr lang="en-IN" dirty="0"/>
              <a:t>    console.log(`${this.name} is studying ${</a:t>
            </a:r>
            <a:r>
              <a:rPr lang="en-IN" dirty="0" err="1"/>
              <a:t>this.major</a:t>
            </a:r>
            <a:r>
              <a:rPr lang="en-IN" dirty="0"/>
              <a:t>}.`);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bob = new Student('Bob', 22, 'Computer Science');</a:t>
            </a:r>
          </a:p>
          <a:p>
            <a:r>
              <a:rPr lang="en-IN" dirty="0" err="1"/>
              <a:t>bob.greet</a:t>
            </a:r>
            <a:r>
              <a:rPr lang="en-IN" dirty="0"/>
              <a:t>();</a:t>
            </a:r>
          </a:p>
          <a:p>
            <a:r>
              <a:rPr lang="en-IN" dirty="0" err="1"/>
              <a:t>bob.study</a:t>
            </a:r>
            <a:r>
              <a:rPr lang="en-IN" dirty="0"/>
              <a:t>();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3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C5CC5B-B795-FADF-9FFF-544924DB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Arrow Functions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516866-EB69-99F4-425F-F16DD4E3AAE1}"/>
              </a:ext>
            </a:extLst>
          </p:cNvPr>
          <p:cNvCxnSpPr>
            <a:cxnSpLocks/>
          </p:cNvCxnSpPr>
          <p:nvPr/>
        </p:nvCxnSpPr>
        <p:spPr>
          <a:xfrm>
            <a:off x="3000375" y="1159402"/>
            <a:ext cx="5600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DC673834-914B-32D8-01AB-316E8A2F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295669"/>
            <a:ext cx="93308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arrow function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new feature of ES6, It allows the developer to create a function that has lexical "this" binding and no arguments. 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arrow function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new feature of ES6, introduced in ReactJS 16. It allows the developer to create a function that has lexical "this" binding and no arguments.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455AE-3458-8086-AD38-EA9BFE338231}"/>
              </a:ext>
            </a:extLst>
          </p:cNvPr>
          <p:cNvSpPr txBox="1"/>
          <p:nvPr/>
        </p:nvSpPr>
        <p:spPr>
          <a:xfrm>
            <a:off x="495300" y="275739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Syntax: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DFFB2-BDB3-852E-B5B7-6302A29BB4E7}"/>
              </a:ext>
            </a:extLst>
          </p:cNvPr>
          <p:cNvSpPr txBox="1"/>
          <p:nvPr/>
        </p:nvSpPr>
        <p:spPr>
          <a:xfrm>
            <a:off x="495300" y="3126731"/>
            <a:ext cx="306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greet = ((name) =&gt; {</a:t>
            </a:r>
          </a:p>
          <a:p>
            <a:r>
              <a:rPr lang="en-US" dirty="0"/>
              <a:t>return name;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99A18-85D9-E464-43A4-6FD30E98D397}"/>
              </a:ext>
            </a:extLst>
          </p:cNvPr>
          <p:cNvSpPr txBox="1"/>
          <p:nvPr/>
        </p:nvSpPr>
        <p:spPr>
          <a:xfrm>
            <a:off x="6262688" y="3272523"/>
            <a:ext cx="41100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person  =  {</a:t>
            </a:r>
          </a:p>
          <a:p>
            <a:r>
              <a:rPr lang="en-US" dirty="0"/>
              <a:t>   test(){</a:t>
            </a:r>
          </a:p>
          <a:p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 () =&gt; {</a:t>
            </a:r>
          </a:p>
          <a:p>
            <a:r>
              <a:rPr lang="en-US" dirty="0"/>
              <a:t>		console.log(this);</a:t>
            </a:r>
            <a:br>
              <a:rPr lang="en-US" dirty="0"/>
            </a:br>
            <a:r>
              <a:rPr lang="en-US" dirty="0"/>
              <a:t>		});</a:t>
            </a:r>
          </a:p>
          <a:p>
            <a:r>
              <a:rPr lang="en-US" dirty="0"/>
              <a:t>    } 	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person.test</a:t>
            </a:r>
            <a:r>
              <a:rPr lang="en-US" dirty="0"/>
              <a:t>();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C27F37-11F1-5738-A76E-35199B8F785D}"/>
              </a:ext>
            </a:extLst>
          </p:cNvPr>
          <p:cNvSpPr txBox="1"/>
          <p:nvPr/>
        </p:nvSpPr>
        <p:spPr>
          <a:xfrm>
            <a:off x="6262688" y="275739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For Example: </a:t>
            </a:r>
            <a:endParaRPr lang="en-I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9F5835-6934-DCDD-23B9-EF3B9837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Variables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0B1BF7-F0A2-0B1F-BC7E-B6D3DF43276D}"/>
              </a:ext>
            </a:extLst>
          </p:cNvPr>
          <p:cNvCxnSpPr>
            <a:cxnSpLocks/>
          </p:cNvCxnSpPr>
          <p:nvPr/>
        </p:nvCxnSpPr>
        <p:spPr>
          <a:xfrm>
            <a:off x="3886200" y="1276350"/>
            <a:ext cx="40100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173812B4-0FB7-A59C-1718-58C8FF25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449557"/>
            <a:ext cx="93308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ES6 there was only one way of defining your variables: with the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keyword Now, with ES6, there are three ways of defining your variables:  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let</a:t>
            </a:r>
            <a:r>
              <a:rPr lang="en-US" alt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 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const.</a:t>
            </a:r>
            <a:r>
              <a:rPr lang="en-US" alt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0B61C-1989-D1F8-0C26-F608A07597A2}"/>
              </a:ext>
            </a:extLst>
          </p:cNvPr>
          <p:cNvSpPr txBox="1"/>
          <p:nvPr/>
        </p:nvSpPr>
        <p:spPr>
          <a:xfrm>
            <a:off x="495300" y="275739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Var: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FB0B9-F0F2-33C8-0A18-5175539C8DEE}"/>
              </a:ext>
            </a:extLst>
          </p:cNvPr>
          <p:cNvSpPr txBox="1"/>
          <p:nvPr/>
        </p:nvSpPr>
        <p:spPr>
          <a:xfrm>
            <a:off x="495300" y="3126731"/>
            <a:ext cx="3068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has a </a:t>
            </a:r>
            <a:r>
              <a:rPr lang="en-US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 scope, not a </a:t>
            </a:r>
            <a:r>
              <a:rPr lang="en-US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 scope.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is used to define the variables which we can be reassigned.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AB445-F440-200B-70CE-030DBCFFD415}"/>
              </a:ext>
            </a:extLst>
          </p:cNvPr>
          <p:cNvSpPr txBox="1"/>
          <p:nvPr/>
        </p:nvSpPr>
        <p:spPr>
          <a:xfrm>
            <a:off x="495300" y="4650225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Syntax: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E50A-5271-0D55-0055-96AE5A7532E6}"/>
              </a:ext>
            </a:extLst>
          </p:cNvPr>
          <p:cNvSpPr txBox="1"/>
          <p:nvPr/>
        </p:nvSpPr>
        <p:spPr>
          <a:xfrm>
            <a:off x="465803" y="5096846"/>
            <a:ext cx="14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x = 5.6;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D44E7B-83DC-48C6-3A02-265C65CC9854}"/>
              </a:ext>
            </a:extLst>
          </p:cNvPr>
          <p:cNvSpPr txBox="1"/>
          <p:nvPr/>
        </p:nvSpPr>
        <p:spPr>
          <a:xfrm>
            <a:off x="4167648" y="275739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Let: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6327B8-470B-73FD-8609-FF83492A1A75}"/>
              </a:ext>
            </a:extLst>
          </p:cNvPr>
          <p:cNvSpPr txBox="1"/>
          <p:nvPr/>
        </p:nvSpPr>
        <p:spPr>
          <a:xfrm>
            <a:off x="4167648" y="3126731"/>
            <a:ext cx="327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i="1" dirty="0">
                <a:solidFill>
                  <a:srgbClr val="DC143C"/>
                </a:solidFill>
                <a:latin typeface="Consolas" panose="020B0609020204030204" pitchFamily="49" charset="0"/>
              </a:rPr>
              <a:t>let</a:t>
            </a:r>
            <a:r>
              <a:rPr lang="en-US" altLang="en-US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has a block scope.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i="1" dirty="0">
                <a:solidFill>
                  <a:srgbClr val="DC143C"/>
                </a:solidFill>
                <a:latin typeface="Consolas" panose="020B0609020204030204" pitchFamily="49" charset="0"/>
              </a:rPr>
              <a:t>let</a:t>
            </a:r>
            <a:r>
              <a:rPr lang="en-US" altLang="en-US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inside of a block, i.e. a for loop, the variable is only available inside of that loop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5DE9E-4614-7EA4-07E8-CB476136544A}"/>
              </a:ext>
            </a:extLst>
          </p:cNvPr>
          <p:cNvSpPr txBox="1"/>
          <p:nvPr/>
        </p:nvSpPr>
        <p:spPr>
          <a:xfrm>
            <a:off x="4167647" y="466516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Syntax: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03EF-5113-D097-3469-562554C2F1D3}"/>
              </a:ext>
            </a:extLst>
          </p:cNvPr>
          <p:cNvSpPr txBox="1"/>
          <p:nvPr/>
        </p:nvSpPr>
        <p:spPr>
          <a:xfrm>
            <a:off x="4167030" y="5096846"/>
            <a:ext cx="14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let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x = 5.6;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96574D-3AFA-F1E9-BBCB-5682DAB933F3}"/>
              </a:ext>
            </a:extLst>
          </p:cNvPr>
          <p:cNvSpPr txBox="1"/>
          <p:nvPr/>
        </p:nvSpPr>
        <p:spPr>
          <a:xfrm>
            <a:off x="8184429" y="275739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const: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52BA9-F259-0057-44C9-DDE274A65584}"/>
              </a:ext>
            </a:extLst>
          </p:cNvPr>
          <p:cNvSpPr txBox="1"/>
          <p:nvPr/>
        </p:nvSpPr>
        <p:spPr>
          <a:xfrm>
            <a:off x="8184429" y="3126731"/>
            <a:ext cx="327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has a </a:t>
            </a:r>
            <a:r>
              <a:rPr lang="en-US" alt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block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 scope.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 is a variable that once it has been created, its value can never change</a:t>
            </a:r>
            <a:r>
              <a:rPr lang="en-US" altLang="en-US" sz="1100" dirty="0"/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ACB98-B66D-3169-40D9-8D105D69E0E6}"/>
              </a:ext>
            </a:extLst>
          </p:cNvPr>
          <p:cNvSpPr txBox="1"/>
          <p:nvPr/>
        </p:nvSpPr>
        <p:spPr>
          <a:xfrm>
            <a:off x="8184428" y="4665163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Syntax: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61B0B-2555-22EA-1DBC-1971B68E9B3A}"/>
              </a:ext>
            </a:extLst>
          </p:cNvPr>
          <p:cNvSpPr txBox="1"/>
          <p:nvPr/>
        </p:nvSpPr>
        <p:spPr>
          <a:xfrm>
            <a:off x="8183811" y="5096846"/>
            <a:ext cx="197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x = 5.6;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20" grpId="0"/>
      <p:bldP spid="21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2CCD65-85AF-4792-2006-F0462479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Map() Method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F41334-A940-711C-E7B4-5C2CC327DCCA}"/>
              </a:ext>
            </a:extLst>
          </p:cNvPr>
          <p:cNvCxnSpPr>
            <a:cxnSpLocks/>
          </p:cNvCxnSpPr>
          <p:nvPr/>
        </p:nvCxnSpPr>
        <p:spPr>
          <a:xfrm>
            <a:off x="3228975" y="1114425"/>
            <a:ext cx="51911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24593EA4-F43D-36BF-3BD4-84732706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541890"/>
            <a:ext cx="93308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en-US" altLang="en-US" sz="2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map() method </a:t>
            </a:r>
            <a:r>
              <a:rPr lang="en-US" altLang="en-US" sz="24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a new array</a:t>
            </a:r>
            <a:r>
              <a:rPr lang="en-US" altLang="en-US" sz="2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calling a </a:t>
            </a:r>
            <a:r>
              <a:rPr lang="en-US" altLang="en-US" sz="24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callback function</a:t>
            </a:r>
            <a:r>
              <a:rPr lang="en-US" altLang="en-US" sz="2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en-US" altLang="en-US" sz="24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element</a:t>
            </a:r>
            <a:r>
              <a:rPr lang="en-US" altLang="en-US" sz="2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original array.  </a:t>
            </a:r>
            <a:r>
              <a:rPr lang="en-US" sz="24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8BD53-137D-1A1C-DFD6-7E420BFA51FB}"/>
              </a:ext>
            </a:extLst>
          </p:cNvPr>
          <p:cNvSpPr txBox="1"/>
          <p:nvPr/>
        </p:nvSpPr>
        <p:spPr>
          <a:xfrm>
            <a:off x="495300" y="275739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Example 1: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12FC5E-2C0C-CC9B-EE77-6C23AB5C285E}"/>
              </a:ext>
            </a:extLst>
          </p:cNvPr>
          <p:cNvSpPr txBox="1"/>
          <p:nvPr/>
        </p:nvSpPr>
        <p:spPr>
          <a:xfrm>
            <a:off x="495300" y="3280411"/>
            <a:ext cx="46767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nsolas" panose="020B0609020204030204" pitchFamily="49" charset="0"/>
              </a:rPr>
              <a:t>const numbers = [1, 2, 3, 4]; const doubled = </a:t>
            </a:r>
            <a:r>
              <a:rPr lang="en-US" altLang="en-US" dirty="0" err="1">
                <a:latin typeface="Consolas" panose="020B0609020204030204" pitchFamily="49" charset="0"/>
              </a:rPr>
              <a:t>numbers.map</a:t>
            </a:r>
            <a:r>
              <a:rPr lang="en-US" altLang="en-US" dirty="0">
                <a:latin typeface="Consolas" panose="020B0609020204030204" pitchFamily="49" charset="0"/>
              </a:rPr>
              <a:t>(x =&gt; x * 2);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// 2,4,6,8</a:t>
            </a:r>
            <a:r>
              <a:rPr lang="en-US" altLang="en-US" sz="16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A4DD7-B55F-4BD6-7124-707559BC465C}"/>
              </a:ext>
            </a:extLst>
          </p:cNvPr>
          <p:cNvSpPr txBox="1"/>
          <p:nvPr/>
        </p:nvSpPr>
        <p:spPr>
          <a:xfrm>
            <a:off x="5859717" y="2784814"/>
            <a:ext cx="148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Example 2: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8D19E7-DC54-B73E-E0E1-2901BAA3FFC1}"/>
              </a:ext>
            </a:extLst>
          </p:cNvPr>
          <p:cNvSpPr txBox="1"/>
          <p:nvPr/>
        </p:nvSpPr>
        <p:spPr>
          <a:xfrm>
            <a:off x="5907341" y="3126730"/>
            <a:ext cx="6056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users = [</a:t>
            </a:r>
          </a:p>
          <a:p>
            <a:r>
              <a:rPr lang="en-IN" dirty="0"/>
              <a:t>  { name: "Alice", age: 22 },</a:t>
            </a:r>
          </a:p>
          <a:p>
            <a:r>
              <a:rPr lang="en-IN" dirty="0"/>
              <a:t>  { name: "Bob", age: 25 },</a:t>
            </a:r>
          </a:p>
          <a:p>
            <a:r>
              <a:rPr lang="en-IN" dirty="0"/>
              <a:t>  { name: "Charlie", age: 28 }</a:t>
            </a:r>
          </a:p>
          <a:p>
            <a:r>
              <a:rPr lang="en-IN" dirty="0"/>
              <a:t>];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names = </a:t>
            </a:r>
            <a:r>
              <a:rPr lang="en-IN" dirty="0" err="1"/>
              <a:t>users.map</a:t>
            </a:r>
            <a:r>
              <a:rPr lang="en-IN" dirty="0"/>
              <a:t>(user =&gt; user.name);</a:t>
            </a:r>
          </a:p>
          <a:p>
            <a:endParaRPr lang="en-IN" dirty="0"/>
          </a:p>
          <a:p>
            <a:r>
              <a:rPr lang="en-IN" dirty="0"/>
              <a:t>console.log(names); // ["Alice", "Bob", "Charlie"]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21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36AB2A-4BC7-5CED-BA5A-0DC5B88B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</a:rPr>
              <a:t>Destructuring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3845B-93C1-5B19-8FF3-5705365D2E63}"/>
              </a:ext>
            </a:extLst>
          </p:cNvPr>
          <p:cNvCxnSpPr>
            <a:cxnSpLocks/>
          </p:cNvCxnSpPr>
          <p:nvPr/>
        </p:nvCxnSpPr>
        <p:spPr>
          <a:xfrm>
            <a:off x="3419475" y="1159402"/>
            <a:ext cx="47196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48E1E779-C84B-842B-4266-AE8C3D94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295669"/>
            <a:ext cx="93308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Destructuring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used to take out sections of data from an array or objects, it does not change an array or any object, it makes a copy of desired object or array. It makes the code clear. In React </a:t>
            </a:r>
            <a:r>
              <a:rPr lang="en-US" sz="2000" dirty="0" err="1"/>
              <a:t>destructuring</a:t>
            </a:r>
            <a:r>
              <a:rPr lang="en-US" sz="2000" dirty="0">
                <a:solidFill>
                  <a:srgbClr val="FFFF00"/>
                </a:solidFill>
              </a:rPr>
              <a:t> is often used with </a:t>
            </a:r>
            <a:r>
              <a:rPr lang="en-US" sz="2000" b="1" dirty="0">
                <a:solidFill>
                  <a:srgbClr val="FFFF00"/>
                </a:solidFill>
              </a:rPr>
              <a:t>props</a:t>
            </a:r>
            <a:r>
              <a:rPr lang="en-US" sz="2000" dirty="0">
                <a:solidFill>
                  <a:srgbClr val="FFFF00"/>
                </a:solidFill>
              </a:rPr>
              <a:t> and </a:t>
            </a:r>
            <a:r>
              <a:rPr lang="en-US" sz="2000" b="1" dirty="0">
                <a:solidFill>
                  <a:srgbClr val="FFFF00"/>
                </a:solidFill>
              </a:rPr>
              <a:t>state</a:t>
            </a:r>
            <a:r>
              <a:rPr lang="en-US" sz="2000" dirty="0">
                <a:solidFill>
                  <a:srgbClr val="FFFF00"/>
                </a:solidFill>
              </a:rPr>
              <a:t> to make code shorter and clearer.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8E3A5-E973-2DCE-1959-65ECA3711BFF}"/>
              </a:ext>
            </a:extLst>
          </p:cNvPr>
          <p:cNvSpPr txBox="1"/>
          <p:nvPr/>
        </p:nvSpPr>
        <p:spPr>
          <a:xfrm>
            <a:off x="495300" y="2757399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Without </a:t>
            </a:r>
            <a:r>
              <a:rPr lang="en-US" dirty="0" err="1">
                <a:solidFill>
                  <a:srgbClr val="00FF00"/>
                </a:solidFill>
              </a:rPr>
              <a:t>destructuring</a:t>
            </a:r>
            <a:r>
              <a:rPr lang="en-US" dirty="0">
                <a:solidFill>
                  <a:srgbClr val="00FF00"/>
                </a:solidFill>
              </a:rPr>
              <a:t>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032C-6A6D-DF54-04D4-F49E9819EE57}"/>
              </a:ext>
            </a:extLst>
          </p:cNvPr>
          <p:cNvSpPr txBox="1"/>
          <p:nvPr/>
        </p:nvSpPr>
        <p:spPr>
          <a:xfrm>
            <a:off x="495300" y="3126731"/>
            <a:ext cx="4599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Welcome(props) {</a:t>
            </a:r>
          </a:p>
          <a:p>
            <a:r>
              <a:rPr lang="en-US" dirty="0"/>
              <a:t>  return &lt;h1&gt;Hello, {props.name}!&lt;/h1&gt;;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CAB54-08AA-EA62-3058-E52D60E871D1}"/>
              </a:ext>
            </a:extLst>
          </p:cNvPr>
          <p:cNvSpPr txBox="1"/>
          <p:nvPr/>
        </p:nvSpPr>
        <p:spPr>
          <a:xfrm>
            <a:off x="6262688" y="3272523"/>
            <a:ext cx="494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Welcome({ name }) {</a:t>
            </a:r>
          </a:p>
          <a:p>
            <a:r>
              <a:rPr lang="en-US" dirty="0"/>
              <a:t>  return &lt;h1&gt;Hello, {name}!&lt;/h1&gt;;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EE3B0-BA25-2154-7659-565A410E691B}"/>
              </a:ext>
            </a:extLst>
          </p:cNvPr>
          <p:cNvSpPr txBox="1"/>
          <p:nvPr/>
        </p:nvSpPr>
        <p:spPr>
          <a:xfrm>
            <a:off x="6262688" y="2757399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With </a:t>
            </a:r>
            <a:r>
              <a:rPr lang="en-US" dirty="0" err="1">
                <a:solidFill>
                  <a:srgbClr val="00FF00"/>
                </a:solidFill>
              </a:rPr>
              <a:t>destructuring</a:t>
            </a:r>
            <a:r>
              <a:rPr lang="en-US" dirty="0">
                <a:solidFill>
                  <a:srgbClr val="00FF00"/>
                </a:solidFill>
              </a:rPr>
              <a:t>: </a:t>
            </a:r>
            <a:endParaRPr lang="en-I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0D1A5B-2F9D-4BDC-AC6A-ABCC06B9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Spread Operator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EBA373-BE1F-BF70-3E88-F8751735B3BA}"/>
              </a:ext>
            </a:extLst>
          </p:cNvPr>
          <p:cNvCxnSpPr>
            <a:cxnSpLocks/>
          </p:cNvCxnSpPr>
          <p:nvPr/>
        </p:nvCxnSpPr>
        <p:spPr>
          <a:xfrm flipV="1">
            <a:off x="2800350" y="1072903"/>
            <a:ext cx="5981700" cy="76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9EF7F7FC-00AD-2C74-843C-038B2C5B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449557"/>
            <a:ext cx="93308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Spread Operator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</a:t>
            </a:r>
            <a:r>
              <a:rPr lang="en-US" sz="20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 introduced in ES6, It is used to expand the </a:t>
            </a:r>
            <a:r>
              <a:rPr lang="en-US" sz="20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items </a:t>
            </a:r>
            <a:r>
              <a:rPr lang="en-US" sz="20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(…).</a:t>
            </a:r>
            <a:r>
              <a:rPr lang="en-US" sz="200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Spread Operator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expand an </a:t>
            </a:r>
            <a:r>
              <a:rPr lang="en-US" sz="20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like an object ,string or array.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9ACCD-05D4-874C-5084-2E0A71038B30}"/>
              </a:ext>
            </a:extLst>
          </p:cNvPr>
          <p:cNvSpPr txBox="1"/>
          <p:nvPr/>
        </p:nvSpPr>
        <p:spPr>
          <a:xfrm>
            <a:off x="495300" y="275739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Syntax: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98996-E52D-B578-C6AF-250D9FD9EE3D}"/>
              </a:ext>
            </a:extLst>
          </p:cNvPr>
          <p:cNvSpPr txBox="1"/>
          <p:nvPr/>
        </p:nvSpPr>
        <p:spPr>
          <a:xfrm>
            <a:off x="495299" y="3126731"/>
            <a:ext cx="381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array1= [1,2,3];</a:t>
            </a:r>
          </a:p>
          <a:p>
            <a:r>
              <a:rPr lang="en-US" dirty="0"/>
              <a:t>Const array2 = […array1,4,5];</a:t>
            </a:r>
          </a:p>
          <a:p>
            <a:r>
              <a:rPr lang="en-US" dirty="0"/>
              <a:t>console.log(array2);//[1,2,3,4,5]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435DE-EA51-C98A-FE51-B03182DF85C2}"/>
              </a:ext>
            </a:extLst>
          </p:cNvPr>
          <p:cNvSpPr txBox="1"/>
          <p:nvPr/>
        </p:nvSpPr>
        <p:spPr>
          <a:xfrm>
            <a:off x="6262688" y="3272523"/>
            <a:ext cx="41100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car1  =  {</a:t>
            </a:r>
          </a:p>
          <a:p>
            <a:r>
              <a:rPr lang="en-US" dirty="0"/>
              <a:t>   brand : ’Ford’,</a:t>
            </a:r>
          </a:p>
          <a:p>
            <a:r>
              <a:rPr lang="en-US" dirty="0"/>
              <a:t>   model : ’Mustang’,</a:t>
            </a:r>
          </a:p>
          <a:p>
            <a:r>
              <a:rPr lang="en-US" dirty="0"/>
              <a:t>   color : ’white’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car2{</a:t>
            </a:r>
          </a:p>
          <a:p>
            <a:r>
              <a:rPr lang="en-US" dirty="0"/>
              <a:t>   brand : ’Suzuki’,</a:t>
            </a:r>
          </a:p>
          <a:p>
            <a:r>
              <a:rPr lang="en-US" dirty="0"/>
              <a:t>   model : ’</a:t>
            </a:r>
            <a:r>
              <a:rPr lang="en-US" dirty="0" err="1"/>
              <a:t>Dezire</a:t>
            </a:r>
            <a:r>
              <a:rPr lang="en-US" dirty="0"/>
              <a:t>’,</a:t>
            </a:r>
          </a:p>
          <a:p>
            <a:r>
              <a:rPr lang="en-US" dirty="0"/>
              <a:t>   color : ‘blue’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</a:t>
            </a:r>
            <a:r>
              <a:rPr lang="en-US" dirty="0" err="1"/>
              <a:t>myCar</a:t>
            </a:r>
            <a:r>
              <a:rPr lang="en-US" dirty="0"/>
              <a:t>={…car1,…car2}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29FCD-30CC-E010-C6D5-2B4A4CDAC7F1}"/>
              </a:ext>
            </a:extLst>
          </p:cNvPr>
          <p:cNvSpPr txBox="1"/>
          <p:nvPr/>
        </p:nvSpPr>
        <p:spPr>
          <a:xfrm>
            <a:off x="6262688" y="275739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For Example: </a:t>
            </a:r>
            <a:endParaRPr lang="en-I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9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08BABD-6B4C-0F6A-D445-BE083E4B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Modules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2FAC68-1F33-4E36-1CEA-E45EAE047832}"/>
              </a:ext>
            </a:extLst>
          </p:cNvPr>
          <p:cNvCxnSpPr>
            <a:cxnSpLocks/>
          </p:cNvCxnSpPr>
          <p:nvPr/>
        </p:nvCxnSpPr>
        <p:spPr>
          <a:xfrm>
            <a:off x="4320073" y="1091682"/>
            <a:ext cx="30417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4B923E0C-E793-3FF9-5915-F89F12DC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92" y="1482418"/>
            <a:ext cx="93308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dirty="0">
                <a:solidFill>
                  <a:srgbClr val="FFFF00"/>
                </a:solidFill>
              </a:rPr>
              <a:t>ES6 </a:t>
            </a:r>
            <a:r>
              <a:rPr lang="en-US" dirty="0"/>
              <a:t>Modules</a:t>
            </a:r>
            <a:r>
              <a:rPr lang="en-US" dirty="0">
                <a:solidFill>
                  <a:srgbClr val="FFFF00"/>
                </a:solidFill>
              </a:rPr>
              <a:t> rely on the </a:t>
            </a:r>
            <a:r>
              <a:rPr lang="en-US" dirty="0"/>
              <a:t>import</a:t>
            </a:r>
            <a:r>
              <a:rPr lang="en-US" dirty="0">
                <a:solidFill>
                  <a:srgbClr val="FFFF00"/>
                </a:solidFill>
              </a:rPr>
              <a:t> and </a:t>
            </a:r>
            <a:r>
              <a:rPr lang="en-US" dirty="0"/>
              <a:t>export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>
                <a:solidFill>
                  <a:srgbClr val="FFFF00"/>
                </a:solidFill>
              </a:rPr>
              <a:t>statements.They</a:t>
            </a:r>
            <a:r>
              <a:rPr lang="en-US" dirty="0">
                <a:solidFill>
                  <a:srgbClr val="FFFF00"/>
                </a:solidFill>
              </a:rPr>
              <a:t> allow you to create separate and reusable components.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A388A-A7FB-7753-530E-899EE74B7E1C}"/>
              </a:ext>
            </a:extLst>
          </p:cNvPr>
          <p:cNvSpPr txBox="1"/>
          <p:nvPr/>
        </p:nvSpPr>
        <p:spPr>
          <a:xfrm>
            <a:off x="2609122" y="2545905"/>
            <a:ext cx="426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There are two exports: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41B70-ACA7-F7E2-DB2D-773ED35BD485}"/>
              </a:ext>
            </a:extLst>
          </p:cNvPr>
          <p:cNvSpPr txBox="1"/>
          <p:nvPr/>
        </p:nvSpPr>
        <p:spPr>
          <a:xfrm>
            <a:off x="692897" y="3107681"/>
            <a:ext cx="234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Named Exports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30038-76E5-77C9-57D0-EC1A128A762B}"/>
              </a:ext>
            </a:extLst>
          </p:cNvPr>
          <p:cNvSpPr txBox="1"/>
          <p:nvPr/>
        </p:nvSpPr>
        <p:spPr>
          <a:xfrm>
            <a:off x="4630414" y="3153847"/>
            <a:ext cx="234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Default Exports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4BB96-7BD9-9EC8-D9B7-DC1A5FC63034}"/>
              </a:ext>
            </a:extLst>
          </p:cNvPr>
          <p:cNvSpPr txBox="1"/>
          <p:nvPr/>
        </p:nvSpPr>
        <p:spPr>
          <a:xfrm>
            <a:off x="9582878" y="2545905"/>
            <a:ext cx="13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Import: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6F1CA0-44EC-FB8B-9D7D-3ABEF9EC6342}"/>
              </a:ext>
            </a:extLst>
          </p:cNvPr>
          <p:cNvSpPr txBox="1"/>
          <p:nvPr/>
        </p:nvSpPr>
        <p:spPr>
          <a:xfrm>
            <a:off x="692897" y="3589618"/>
            <a:ext cx="383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33CC"/>
                </a:solidFill>
              </a:rPr>
              <a:t>In-line individually:</a:t>
            </a:r>
            <a:br>
              <a:rPr lang="en-IN" dirty="0"/>
            </a:br>
            <a:r>
              <a:rPr lang="en-IN" dirty="0"/>
              <a:t>export </a:t>
            </a:r>
            <a:r>
              <a:rPr lang="en-IN" dirty="0" err="1"/>
              <a:t>const</a:t>
            </a:r>
            <a:r>
              <a:rPr lang="en-IN" dirty="0"/>
              <a:t> name = "Tobias“</a:t>
            </a:r>
          </a:p>
          <a:p>
            <a:endParaRPr lang="en-IN" dirty="0"/>
          </a:p>
          <a:p>
            <a:r>
              <a:rPr lang="en-US" dirty="0">
                <a:solidFill>
                  <a:srgbClr val="FF33CC"/>
                </a:solidFill>
              </a:rPr>
              <a:t>All at once at the bottom:</a:t>
            </a:r>
          </a:p>
          <a:p>
            <a:r>
              <a:rPr lang="en-US" dirty="0"/>
              <a:t>const name = "Tobias"</a:t>
            </a:r>
          </a:p>
          <a:p>
            <a:r>
              <a:rPr lang="en-US" dirty="0"/>
              <a:t>const age = 18</a:t>
            </a:r>
          </a:p>
          <a:p>
            <a:r>
              <a:rPr lang="en-US" dirty="0"/>
              <a:t>export { name, age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5CFA4-649C-7A88-2EF0-DB035ECEBD05}"/>
              </a:ext>
            </a:extLst>
          </p:cNvPr>
          <p:cNvSpPr txBox="1"/>
          <p:nvPr/>
        </p:nvSpPr>
        <p:spPr>
          <a:xfrm>
            <a:off x="4740340" y="3589618"/>
            <a:ext cx="453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message = () =&gt; {</a:t>
            </a:r>
          </a:p>
          <a:p>
            <a:r>
              <a:rPr lang="en-US" dirty="0"/>
              <a:t>  const name = "Tobias";</a:t>
            </a:r>
          </a:p>
          <a:p>
            <a:r>
              <a:rPr lang="en-US" dirty="0"/>
              <a:t>  const age = 18;</a:t>
            </a:r>
          </a:p>
          <a:p>
            <a:r>
              <a:rPr lang="en-US" dirty="0"/>
              <a:t>  return name + ' is ' + age + 'years old.';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</a:t>
            </a:r>
            <a:r>
              <a:rPr lang="en-US" dirty="0">
                <a:solidFill>
                  <a:srgbClr val="FF33CC"/>
                </a:solidFill>
              </a:rPr>
              <a:t>default</a:t>
            </a:r>
            <a:r>
              <a:rPr lang="en-US" dirty="0"/>
              <a:t> message;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9DC68-33B6-0937-86BE-4D18E817307C}"/>
              </a:ext>
            </a:extLst>
          </p:cNvPr>
          <p:cNvSpPr txBox="1"/>
          <p:nvPr/>
        </p:nvSpPr>
        <p:spPr>
          <a:xfrm>
            <a:off x="9299515" y="3107681"/>
            <a:ext cx="234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Named Imports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50EE0-F8E0-32BD-C1E3-21BE70E84459}"/>
              </a:ext>
            </a:extLst>
          </p:cNvPr>
          <p:cNvSpPr txBox="1"/>
          <p:nvPr/>
        </p:nvSpPr>
        <p:spPr>
          <a:xfrm>
            <a:off x="9365896" y="3532615"/>
            <a:ext cx="2919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{ name, age } from "./person.js";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8536C-91F2-8273-9D2D-229F987302BB}"/>
              </a:ext>
            </a:extLst>
          </p:cNvPr>
          <p:cNvSpPr txBox="1"/>
          <p:nvPr/>
        </p:nvSpPr>
        <p:spPr>
          <a:xfrm>
            <a:off x="9314171" y="4374448"/>
            <a:ext cx="234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Default Imports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24C7B-CE0B-54F8-4A16-F3697B86AADC}"/>
              </a:ext>
            </a:extLst>
          </p:cNvPr>
          <p:cNvSpPr txBox="1"/>
          <p:nvPr/>
        </p:nvSpPr>
        <p:spPr>
          <a:xfrm>
            <a:off x="9327066" y="4880879"/>
            <a:ext cx="270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message from "./message.js";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5" grpId="0"/>
      <p:bldP spid="17" grpId="0"/>
      <p:bldP spid="18" grpId="0"/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D47D97-587C-7A01-9B9D-520AB77B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63" y="180975"/>
            <a:ext cx="9404350" cy="1400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Ternary Operator</a:t>
            </a:r>
            <a:endParaRPr lang="en-IN" sz="5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C5EDCC-69AA-CB65-A5BB-58122E2B6933}"/>
              </a:ext>
            </a:extLst>
          </p:cNvPr>
          <p:cNvCxnSpPr>
            <a:cxnSpLocks/>
          </p:cNvCxnSpPr>
          <p:nvPr/>
        </p:nvCxnSpPr>
        <p:spPr>
          <a:xfrm>
            <a:off x="2809875" y="1159402"/>
            <a:ext cx="59531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26F58D34-3E98-FF04-758C-E74EF61A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935" y="1757333"/>
            <a:ext cx="9330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Ternary Operator </a:t>
            </a: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simplified conditional operator like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if/else.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AB827-70A7-6E2B-AD11-CEAF2CD718B7}"/>
              </a:ext>
            </a:extLst>
          </p:cNvPr>
          <p:cNvSpPr txBox="1"/>
          <p:nvPr/>
        </p:nvSpPr>
        <p:spPr>
          <a:xfrm>
            <a:off x="495300" y="2757399"/>
            <a:ext cx="105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Syntax: 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62C71-2EA3-25DD-49B2-E11F51035392}"/>
              </a:ext>
            </a:extLst>
          </p:cNvPr>
          <p:cNvSpPr txBox="1"/>
          <p:nvPr/>
        </p:nvSpPr>
        <p:spPr>
          <a:xfrm>
            <a:off x="266699" y="3419863"/>
            <a:ext cx="543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? </a:t>
            </a:r>
            <a:r>
              <a:rPr lang="en-US" dirty="0">
                <a:solidFill>
                  <a:srgbClr val="FF33CC"/>
                </a:solidFill>
              </a:rPr>
              <a:t>Expression if true </a:t>
            </a:r>
            <a:r>
              <a:rPr lang="en-US" dirty="0"/>
              <a:t>: </a:t>
            </a:r>
            <a:r>
              <a:rPr lang="en-US" dirty="0">
                <a:solidFill>
                  <a:srgbClr val="FF33CC"/>
                </a:solidFill>
              </a:rPr>
              <a:t>expression if false</a:t>
            </a:r>
            <a:endParaRPr lang="en-IN" dirty="0">
              <a:solidFill>
                <a:srgbClr val="FF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61AE2-32DF-E17E-8205-8742547DECBC}"/>
              </a:ext>
            </a:extLst>
          </p:cNvPr>
          <p:cNvSpPr txBox="1"/>
          <p:nvPr/>
        </p:nvSpPr>
        <p:spPr>
          <a:xfrm>
            <a:off x="6262688" y="3262998"/>
            <a:ext cx="5545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greeting({</a:t>
            </a:r>
            <a:r>
              <a:rPr lang="en-US" dirty="0" err="1"/>
              <a:t>isLoggedIn</a:t>
            </a:r>
            <a:r>
              <a:rPr lang="en-US" dirty="0"/>
              <a:t> , user}){</a:t>
            </a:r>
          </a:p>
          <a:p>
            <a:r>
              <a:rPr lang="en-US" dirty="0"/>
              <a:t>	return(</a:t>
            </a:r>
          </a:p>
          <a:p>
            <a:r>
              <a:rPr lang="en-US" dirty="0"/>
              <a:t>		&lt;h1&gt;</a:t>
            </a:r>
          </a:p>
          <a:p>
            <a:r>
              <a:rPr lang="en-US" dirty="0"/>
              <a:t>			{</a:t>
            </a:r>
            <a:r>
              <a:rPr lang="en-US" dirty="0" err="1"/>
              <a:t>isLoggedIn</a:t>
            </a:r>
            <a:r>
              <a:rPr lang="en-US" dirty="0"/>
              <a:t> ? “Welcome {user}” : “Please login again”}</a:t>
            </a:r>
          </a:p>
          <a:p>
            <a:r>
              <a:rPr lang="en-US" dirty="0"/>
              <a:t>		&lt;/h1&gt;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C5C28-4907-E004-89BF-3072B05F72B9}"/>
              </a:ext>
            </a:extLst>
          </p:cNvPr>
          <p:cNvSpPr txBox="1"/>
          <p:nvPr/>
        </p:nvSpPr>
        <p:spPr>
          <a:xfrm>
            <a:off x="6262688" y="2757399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For Example: </a:t>
            </a:r>
            <a:endParaRPr lang="en-IN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326</TotalTime>
  <Words>1144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Consolas</vt:lpstr>
      <vt:lpstr>Google Sans</vt:lpstr>
      <vt:lpstr>Segoe UI</vt:lpstr>
      <vt:lpstr>Wingdings</vt:lpstr>
      <vt:lpstr>Wingdings 3</vt:lpstr>
      <vt:lpstr>Ion</vt:lpstr>
      <vt:lpstr>ES6</vt:lpstr>
      <vt:lpstr>Classes</vt:lpstr>
      <vt:lpstr>Arrow Functions</vt:lpstr>
      <vt:lpstr>Variables</vt:lpstr>
      <vt:lpstr>Map() Method</vt:lpstr>
      <vt:lpstr>Destructuring</vt:lpstr>
      <vt:lpstr>Spread Operator</vt:lpstr>
      <vt:lpstr>Modules</vt:lpstr>
      <vt:lpstr>Ternary Operator</vt:lpstr>
      <vt:lpstr>Template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Yashwantraj Saxena</dc:creator>
  <cp:lastModifiedBy>Md Naushad Alam</cp:lastModifiedBy>
  <cp:revision>17</cp:revision>
  <dcterms:created xsi:type="dcterms:W3CDTF">2025-10-23T12:31:37Z</dcterms:created>
  <dcterms:modified xsi:type="dcterms:W3CDTF">2025-10-23T15:37:26Z</dcterms:modified>
</cp:coreProperties>
</file>