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  <p:sldMasterId id="2147483970" r:id="rId2"/>
  </p:sldMasterIdLst>
  <p:notesMasterIdLst>
    <p:notesMasterId r:id="rId11"/>
  </p:notesMasterIdLst>
  <p:sldIdLst>
    <p:sldId id="1369" r:id="rId3"/>
    <p:sldId id="1439" r:id="rId4"/>
    <p:sldId id="1426" r:id="rId5"/>
    <p:sldId id="1436" r:id="rId6"/>
    <p:sldId id="1437" r:id="rId7"/>
    <p:sldId id="1440" r:id="rId8"/>
    <p:sldId id="1434" r:id="rId9"/>
    <p:sldId id="1366" r:id="rId1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C5"/>
    <a:srgbClr val="DDDDDD"/>
    <a:srgbClr val="B2B2B2"/>
    <a:srgbClr val="FFFFFF"/>
    <a:srgbClr val="808080"/>
    <a:srgbClr val="5F5F5F"/>
    <a:srgbClr val="000000"/>
    <a:srgbClr val="C0C0C0"/>
    <a:srgbClr val="7F7F7F"/>
    <a:srgbClr val="328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8" autoAdjust="0"/>
    <p:restoredTop sz="95491" autoAdjust="0"/>
  </p:normalViewPr>
  <p:slideViewPr>
    <p:cSldViewPr snapToObjects="1">
      <p:cViewPr varScale="1">
        <p:scale>
          <a:sx n="82" d="100"/>
          <a:sy n="82" d="100"/>
        </p:scale>
        <p:origin x="-192" y="-120"/>
      </p:cViewPr>
      <p:guideLst>
        <p:guide orient="horz" pos="1570"/>
        <p:guide orient="horz" pos="1094"/>
        <p:guide pos="398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0862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4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960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921614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555741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074892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1558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2876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515408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77741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6738053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801040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890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7544913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54625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5568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353602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81646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09620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8980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5277304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773301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4767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50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011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16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180883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0074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9302221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5365166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8040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6192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9994867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628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7034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8837579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470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36892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5275031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789453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605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274957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200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0417144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105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404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1015515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9256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008764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9723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79214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9088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391248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606232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5952438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43578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7644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694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72092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4585642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258498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7326345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615634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4024699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5205894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734019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5258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983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8017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3885323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2625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663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052807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712931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5821597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8556427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5956376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8392322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497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4782160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894762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562007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9047228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4137545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3434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249311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95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7576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948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915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51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8609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67736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3792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6387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148068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4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8288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37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8485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15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848290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96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29650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16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61957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6308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32699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23860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790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7511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1987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803945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98654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188202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73000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729709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185927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77112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026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1380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3459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304902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7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724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04189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41588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87571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995038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839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95546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083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120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71697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233568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686580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43294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647352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997922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1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1996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6623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7227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09360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96703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354587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367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2113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456498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99194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0695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8394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3190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559566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5733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107107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65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574926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6813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512509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96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347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4539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7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17812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04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357843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87994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52169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81605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69272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6367780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98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00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36.xml"/><Relationship Id="rId19" Type="http://schemas.openxmlformats.org/officeDocument/2006/relationships/slideLayout" Target="../slideLayouts/slideLayout137.xml"/><Relationship Id="rId50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169.xml"/><Relationship Id="rId52" Type="http://schemas.openxmlformats.org/officeDocument/2006/relationships/slideLayout" Target="../slideLayouts/slideLayout170.xml"/><Relationship Id="rId53" Type="http://schemas.openxmlformats.org/officeDocument/2006/relationships/slideLayout" Target="../slideLayouts/slideLayout171.xml"/><Relationship Id="rId54" Type="http://schemas.openxmlformats.org/officeDocument/2006/relationships/slideLayout" Target="../slideLayouts/slideLayout172.xml"/><Relationship Id="rId55" Type="http://schemas.openxmlformats.org/officeDocument/2006/relationships/slideLayout" Target="../slideLayouts/slideLayout173.xml"/><Relationship Id="rId56" Type="http://schemas.openxmlformats.org/officeDocument/2006/relationships/slideLayout" Target="../slideLayouts/slideLayout174.xml"/><Relationship Id="rId57" Type="http://schemas.openxmlformats.org/officeDocument/2006/relationships/slideLayout" Target="../slideLayouts/slideLayout175.xml"/><Relationship Id="rId58" Type="http://schemas.openxmlformats.org/officeDocument/2006/relationships/slideLayout" Target="../slideLayouts/slideLayout176.xml"/><Relationship Id="rId59" Type="http://schemas.openxmlformats.org/officeDocument/2006/relationships/theme" Target="../theme/theme2.xml"/><Relationship Id="rId40" Type="http://schemas.openxmlformats.org/officeDocument/2006/relationships/slideLayout" Target="../slideLayouts/slideLayout158.xml"/><Relationship Id="rId41" Type="http://schemas.openxmlformats.org/officeDocument/2006/relationships/slideLayout" Target="../slideLayouts/slideLayout159.xml"/><Relationship Id="rId42" Type="http://schemas.openxmlformats.org/officeDocument/2006/relationships/slideLayout" Target="../slideLayouts/slideLayout160.xml"/><Relationship Id="rId43" Type="http://schemas.openxmlformats.org/officeDocument/2006/relationships/slideLayout" Target="../slideLayouts/slideLayout161.xml"/><Relationship Id="rId44" Type="http://schemas.openxmlformats.org/officeDocument/2006/relationships/slideLayout" Target="../slideLayouts/slideLayout162.xml"/><Relationship Id="rId45" Type="http://schemas.openxmlformats.org/officeDocument/2006/relationships/slideLayout" Target="../slideLayouts/slideLayout163.xml"/><Relationship Id="rId46" Type="http://schemas.openxmlformats.org/officeDocument/2006/relationships/slideLayout" Target="../slideLayouts/slideLayout164.xml"/><Relationship Id="rId47" Type="http://schemas.openxmlformats.org/officeDocument/2006/relationships/slideLayout" Target="../slideLayouts/slideLayout165.xml"/><Relationship Id="rId48" Type="http://schemas.openxmlformats.org/officeDocument/2006/relationships/slideLayout" Target="../slideLayouts/slideLayout166.xml"/><Relationship Id="rId49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48.xml"/><Relationship Id="rId31" Type="http://schemas.openxmlformats.org/officeDocument/2006/relationships/slideLayout" Target="../slideLayouts/slideLayout149.xml"/><Relationship Id="rId32" Type="http://schemas.openxmlformats.org/officeDocument/2006/relationships/slideLayout" Target="../slideLayouts/slideLayout150.xml"/><Relationship Id="rId33" Type="http://schemas.openxmlformats.org/officeDocument/2006/relationships/slideLayout" Target="../slideLayouts/slideLayout151.xml"/><Relationship Id="rId34" Type="http://schemas.openxmlformats.org/officeDocument/2006/relationships/slideLayout" Target="../slideLayouts/slideLayout152.xml"/><Relationship Id="rId35" Type="http://schemas.openxmlformats.org/officeDocument/2006/relationships/slideLayout" Target="../slideLayouts/slideLayout153.xml"/><Relationship Id="rId36" Type="http://schemas.openxmlformats.org/officeDocument/2006/relationships/slideLayout" Target="../slideLayouts/slideLayout154.xml"/><Relationship Id="rId37" Type="http://schemas.openxmlformats.org/officeDocument/2006/relationships/slideLayout" Target="../slideLayouts/slideLayout155.xml"/><Relationship Id="rId38" Type="http://schemas.openxmlformats.org/officeDocument/2006/relationships/slideLayout" Target="../slideLayouts/slideLayout156.xml"/><Relationship Id="rId39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44.xml"/><Relationship Id="rId27" Type="http://schemas.openxmlformats.org/officeDocument/2006/relationships/slideLayout" Target="../slideLayouts/slideLayout145.xml"/><Relationship Id="rId28" Type="http://schemas.openxmlformats.org/officeDocument/2006/relationships/slideLayout" Target="../slideLayouts/slideLayout146.xml"/><Relationship Id="rId29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  <p:sldLayoutId id="2147483918" r:id="rId18"/>
    <p:sldLayoutId id="2147483919" r:id="rId19"/>
    <p:sldLayoutId id="2147483920" r:id="rId20"/>
    <p:sldLayoutId id="2147483921" r:id="rId21"/>
    <p:sldLayoutId id="2147483922" r:id="rId22"/>
    <p:sldLayoutId id="2147483923" r:id="rId23"/>
    <p:sldLayoutId id="2147483924" r:id="rId24"/>
    <p:sldLayoutId id="2147483925" r:id="rId25"/>
    <p:sldLayoutId id="2147483926" r:id="rId26"/>
    <p:sldLayoutId id="2147483927" r:id="rId27"/>
    <p:sldLayoutId id="2147483928" r:id="rId28"/>
    <p:sldLayoutId id="2147483929" r:id="rId29"/>
    <p:sldLayoutId id="2147483930" r:id="rId30"/>
    <p:sldLayoutId id="2147483931" r:id="rId31"/>
    <p:sldLayoutId id="2147483932" r:id="rId32"/>
    <p:sldLayoutId id="2147483933" r:id="rId33"/>
    <p:sldLayoutId id="2147483934" r:id="rId34"/>
    <p:sldLayoutId id="2147483935" r:id="rId35"/>
    <p:sldLayoutId id="2147483936" r:id="rId36"/>
    <p:sldLayoutId id="2147483937" r:id="rId37"/>
    <p:sldLayoutId id="2147483938" r:id="rId38"/>
    <p:sldLayoutId id="2147483939" r:id="rId39"/>
    <p:sldLayoutId id="2147483940" r:id="rId40"/>
    <p:sldLayoutId id="2147483941" r:id="rId41"/>
    <p:sldLayoutId id="2147483942" r:id="rId42"/>
    <p:sldLayoutId id="2147483943" r:id="rId43"/>
    <p:sldLayoutId id="2147483944" r:id="rId44"/>
    <p:sldLayoutId id="2147483945" r:id="rId45"/>
    <p:sldLayoutId id="2147483946" r:id="rId46"/>
    <p:sldLayoutId id="2147483947" r:id="rId47"/>
    <p:sldLayoutId id="2147483948" r:id="rId48"/>
    <p:sldLayoutId id="2147483949" r:id="rId49"/>
    <p:sldLayoutId id="2147483950" r:id="rId50"/>
    <p:sldLayoutId id="2147483951" r:id="rId51"/>
    <p:sldLayoutId id="2147483952" r:id="rId52"/>
    <p:sldLayoutId id="2147483953" r:id="rId53"/>
    <p:sldLayoutId id="2147483954" r:id="rId54"/>
    <p:sldLayoutId id="2147483955" r:id="rId55"/>
    <p:sldLayoutId id="2147483956" r:id="rId56"/>
    <p:sldLayoutId id="2147483957" r:id="rId57"/>
    <p:sldLayoutId id="2147483958" r:id="rId58"/>
    <p:sldLayoutId id="2147483959" r:id="rId59"/>
    <p:sldLayoutId id="2147483960" r:id="rId60"/>
    <p:sldLayoutId id="2147483961" r:id="rId61"/>
    <p:sldLayoutId id="2147483962" r:id="rId62"/>
    <p:sldLayoutId id="2147483963" r:id="rId63"/>
    <p:sldLayoutId id="2147483964" r:id="rId64"/>
    <p:sldLayoutId id="2147483965" r:id="rId65"/>
    <p:sldLayoutId id="2147483966" r:id="rId66"/>
    <p:sldLayoutId id="2147483650" r:id="rId67"/>
    <p:sldLayoutId id="2147483664" r:id="rId68"/>
    <p:sldLayoutId id="2147483678" r:id="rId69"/>
    <p:sldLayoutId id="2147483679" r:id="rId70"/>
    <p:sldLayoutId id="2147483652" r:id="rId71"/>
    <p:sldLayoutId id="2147483666" r:id="rId72"/>
    <p:sldLayoutId id="2147483734" r:id="rId73"/>
    <p:sldLayoutId id="2147483735" r:id="rId74"/>
    <p:sldLayoutId id="2147483736" r:id="rId75"/>
    <p:sldLayoutId id="2147483844" r:id="rId76"/>
    <p:sldLayoutId id="2147483845" r:id="rId77"/>
    <p:sldLayoutId id="2147483846" r:id="rId78"/>
    <p:sldLayoutId id="2147483847" r:id="rId79"/>
    <p:sldLayoutId id="2147483848" r:id="rId80"/>
    <p:sldLayoutId id="2147483849" r:id="rId81"/>
    <p:sldLayoutId id="2147483850" r:id="rId82"/>
    <p:sldLayoutId id="2147483851" r:id="rId83"/>
    <p:sldLayoutId id="2147483852" r:id="rId84"/>
    <p:sldLayoutId id="2147483853" r:id="rId85"/>
    <p:sldLayoutId id="2147483854" r:id="rId86"/>
    <p:sldLayoutId id="2147483855" r:id="rId87"/>
    <p:sldLayoutId id="2147483856" r:id="rId88"/>
    <p:sldLayoutId id="2147483857" r:id="rId89"/>
    <p:sldLayoutId id="2147483858" r:id="rId90"/>
    <p:sldLayoutId id="2147483859" r:id="rId91"/>
    <p:sldLayoutId id="2147483860" r:id="rId92"/>
    <p:sldLayoutId id="2147483861" r:id="rId93"/>
    <p:sldLayoutId id="2147483862" r:id="rId94"/>
    <p:sldLayoutId id="2147483863" r:id="rId95"/>
    <p:sldLayoutId id="2147483864" r:id="rId96"/>
    <p:sldLayoutId id="2147483865" r:id="rId97"/>
    <p:sldLayoutId id="2147483866" r:id="rId98"/>
    <p:sldLayoutId id="2147483867" r:id="rId99"/>
    <p:sldLayoutId id="2147483868" r:id="rId100"/>
    <p:sldLayoutId id="2147483869" r:id="rId101"/>
    <p:sldLayoutId id="2147483870" r:id="rId102"/>
    <p:sldLayoutId id="2147483871" r:id="rId103"/>
    <p:sldLayoutId id="2147483872" r:id="rId104"/>
    <p:sldLayoutId id="2147483873" r:id="rId105"/>
    <p:sldLayoutId id="2147483874" r:id="rId106"/>
    <p:sldLayoutId id="2147483875" r:id="rId107"/>
    <p:sldLayoutId id="2147483876" r:id="rId108"/>
    <p:sldLayoutId id="2147483877" r:id="rId109"/>
    <p:sldLayoutId id="2147483878" r:id="rId110"/>
    <p:sldLayoutId id="2147483879" r:id="rId111"/>
    <p:sldLayoutId id="2147483880" r:id="rId112"/>
    <p:sldLayoutId id="2147483881" r:id="rId113"/>
    <p:sldLayoutId id="2147483882" r:id="rId114"/>
    <p:sldLayoutId id="2147483883" r:id="rId115"/>
    <p:sldLayoutId id="2147483884" r:id="rId116"/>
    <p:sldLayoutId id="2147483885" r:id="rId117"/>
    <p:sldLayoutId id="2147483886" r:id="rId118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89" r:id="rId19"/>
    <p:sldLayoutId id="2147483990" r:id="rId20"/>
    <p:sldLayoutId id="2147483991" r:id="rId21"/>
    <p:sldLayoutId id="2147483992" r:id="rId22"/>
    <p:sldLayoutId id="2147483993" r:id="rId23"/>
    <p:sldLayoutId id="2147483994" r:id="rId24"/>
    <p:sldLayoutId id="2147483995" r:id="rId25"/>
    <p:sldLayoutId id="2147483996" r:id="rId26"/>
    <p:sldLayoutId id="2147483997" r:id="rId27"/>
    <p:sldLayoutId id="2147483998" r:id="rId28"/>
    <p:sldLayoutId id="2147483999" r:id="rId29"/>
    <p:sldLayoutId id="2147484000" r:id="rId30"/>
    <p:sldLayoutId id="2147484001" r:id="rId31"/>
    <p:sldLayoutId id="2147484002" r:id="rId32"/>
    <p:sldLayoutId id="2147484003" r:id="rId33"/>
    <p:sldLayoutId id="2147484004" r:id="rId34"/>
    <p:sldLayoutId id="2147484005" r:id="rId35"/>
    <p:sldLayoutId id="2147484006" r:id="rId36"/>
    <p:sldLayoutId id="2147484007" r:id="rId37"/>
    <p:sldLayoutId id="2147484008" r:id="rId38"/>
    <p:sldLayoutId id="2147484009" r:id="rId39"/>
    <p:sldLayoutId id="2147484010" r:id="rId40"/>
    <p:sldLayoutId id="2147484011" r:id="rId41"/>
    <p:sldLayoutId id="2147484012" r:id="rId42"/>
    <p:sldLayoutId id="2147484013" r:id="rId43"/>
    <p:sldLayoutId id="2147484014" r:id="rId44"/>
    <p:sldLayoutId id="2147484015" r:id="rId45"/>
    <p:sldLayoutId id="2147484016" r:id="rId46"/>
    <p:sldLayoutId id="2147484017" r:id="rId47"/>
    <p:sldLayoutId id="2147484018" r:id="rId48"/>
    <p:sldLayoutId id="2147484019" r:id="rId49"/>
    <p:sldLayoutId id="2147484020" r:id="rId50"/>
    <p:sldLayoutId id="2147484021" r:id="rId51"/>
    <p:sldLayoutId id="2147484022" r:id="rId52"/>
    <p:sldLayoutId id="2147484023" r:id="rId53"/>
    <p:sldLayoutId id="2147484024" r:id="rId54"/>
    <p:sldLayoutId id="2147484025" r:id="rId55"/>
    <p:sldLayoutId id="2147484026" r:id="rId56"/>
    <p:sldLayoutId id="2147484027" r:id="rId57"/>
    <p:sldLayoutId id="2147484028" r:id="rId58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svg"/><Relationship Id="rId12" Type="http://schemas.openxmlformats.org/officeDocument/2006/relationships/image" Target="../media/image12.jpeg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png"/><Relationship Id="rId3" Type="http://schemas.openxmlformats.org/officeDocument/2006/relationships/image" Target="../media/image7.svg"/><Relationship Id="rId4" Type="http://schemas.openxmlformats.org/officeDocument/2006/relationships/image" Target="../media/image8.png"/><Relationship Id="rId5" Type="http://schemas.openxmlformats.org/officeDocument/2006/relationships/image" Target="../media/image9.svg"/><Relationship Id="rId6" Type="http://schemas.openxmlformats.org/officeDocument/2006/relationships/image" Target="../media/image9.png"/><Relationship Id="rId7" Type="http://schemas.openxmlformats.org/officeDocument/2006/relationships/image" Target="../media/image11.svg"/><Relationship Id="rId8" Type="http://schemas.openxmlformats.org/officeDocument/2006/relationships/image" Target="../media/image10.png"/><Relationship Id="rId9" Type="http://schemas.openxmlformats.org/officeDocument/2006/relationships/image" Target="../media/image13.svg"/><Relationship Id="rId10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83332" y="2539431"/>
            <a:ext cx="11881320" cy="817561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Health Passport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1464" y="2156123"/>
            <a:ext cx="1728192" cy="1584176"/>
          </a:xfrm>
          <a:prstGeom prst="rect">
            <a:avLst/>
          </a:prstGeom>
          <a:solidFill>
            <a:schemeClr val="bg1"/>
          </a:solidFill>
          <a:ln w="666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Bodoni MT Black" panose="02070A03080606020203" pitchFamily="18" charset="0"/>
              </a:rPr>
              <a:t>HP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921873" y="4941168"/>
            <a:ext cx="10363200" cy="817561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875420" y="3902317"/>
            <a:ext cx="10363200" cy="817561"/>
          </a:xfrm>
          <a:prstGeom prst="rect">
            <a:avLst/>
          </a:prstGeom>
        </p:spPr>
        <p:txBody>
          <a:bodyPr anchor="ctr"/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Black" panose="020B0A04020102020204" pitchFamily="34" charset="0"/>
              </a:rPr>
              <a:t>Your Life in Your Hand</a:t>
            </a:r>
          </a:p>
        </p:txBody>
      </p:sp>
    </p:spTree>
    <p:extLst>
      <p:ext uri="{BB962C8B-B14F-4D97-AF65-F5344CB8AC3E}">
        <p14:creationId xmlns:p14="http://schemas.microsoft.com/office/powerpoint/2010/main" val="375359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Team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882287" y="1620913"/>
            <a:ext cx="2925368" cy="2900275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017988" y="3746911"/>
            <a:ext cx="2153776" cy="2141227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9050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7639844" y="3384593"/>
            <a:ext cx="2168411" cy="2141227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864560" y="4710578"/>
            <a:ext cx="2748361" cy="29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467" dirty="0">
                <a:solidFill>
                  <a:srgbClr val="FFFFFF"/>
                </a:solidFill>
              </a:rPr>
              <a:t>Tom Nguyen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0647" y="5953040"/>
            <a:ext cx="389850" cy="293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467" dirty="0">
                <a:solidFill>
                  <a:srgbClr val="FFFFFF"/>
                </a:solidFill>
              </a:rPr>
              <a:t>Ed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7826" y="5398106"/>
            <a:ext cx="1157275" cy="2973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467" dirty="0" smtClean="0">
                <a:solidFill>
                  <a:srgbClr val="FFFFFF"/>
                </a:solidFill>
              </a:rPr>
              <a:t>Bernard Lin</a:t>
            </a:r>
            <a:endParaRPr lang="en-US" sz="1467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0134" y="5728003"/>
            <a:ext cx="1247842" cy="293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467" dirty="0">
                <a:solidFill>
                  <a:srgbClr val="FFFFFF"/>
                </a:solidFill>
              </a:rPr>
              <a:t>Travis Thayer</a:t>
            </a:r>
          </a:p>
        </p:txBody>
      </p:sp>
      <p:sp>
        <p:nvSpPr>
          <p:cNvPr id="65" name="Freeform 8"/>
          <p:cNvSpPr>
            <a:spLocks/>
          </p:cNvSpPr>
          <p:nvPr/>
        </p:nvSpPr>
        <p:spPr bwMode="auto">
          <a:xfrm>
            <a:off x="8969475" y="1779713"/>
            <a:ext cx="2168411" cy="2141227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6" name="Rectangle 65"/>
          <p:cNvSpPr/>
          <p:nvPr/>
        </p:nvSpPr>
        <p:spPr>
          <a:xfrm>
            <a:off x="9688600" y="4041068"/>
            <a:ext cx="1519968" cy="293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467" dirty="0">
                <a:solidFill>
                  <a:srgbClr val="FFFFFF"/>
                </a:solidFill>
              </a:rPr>
              <a:t>Xiaochen Zhang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08" y="271216"/>
            <a:ext cx="4680520" cy="12447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40" y="3736164"/>
            <a:ext cx="1048749" cy="1385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977" y="2128807"/>
            <a:ext cx="1701795" cy="1884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554" y="4192098"/>
            <a:ext cx="1250851" cy="1250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380" y="2204864"/>
            <a:ext cx="1203322" cy="1298190"/>
          </a:xfrm>
          <a:prstGeom prst="rect">
            <a:avLst/>
          </a:prstGeom>
        </p:spPr>
      </p:pic>
      <p:sp>
        <p:nvSpPr>
          <p:cNvPr id="54" name="Freeform 6"/>
          <p:cNvSpPr>
            <a:spLocks/>
          </p:cNvSpPr>
          <p:nvPr/>
        </p:nvSpPr>
        <p:spPr bwMode="auto">
          <a:xfrm>
            <a:off x="4863772" y="2237051"/>
            <a:ext cx="2925368" cy="2914909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pic>
        <p:nvPicPr>
          <p:cNvPr id="12" name="Picture 11" descr="bli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61" y="3088866"/>
            <a:ext cx="1383413" cy="126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33333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0">
                                      <p:cBhvr>
                                        <p:cTn id="8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0">
                                      <p:cBhvr>
                                        <p:cTn id="10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0">
                                      <p:cBhvr>
                                        <p:cTn id="12" dur="6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6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65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uildi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1838" y="1293655"/>
            <a:ext cx="914400" cy="914400"/>
          </a:xfrm>
          <a:prstGeom prst="rect">
            <a:avLst/>
          </a:prstGeom>
        </p:spPr>
      </p:pic>
      <p:pic>
        <p:nvPicPr>
          <p:cNvPr id="4" name="Graphic 3" descr="Brain in hea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1838" y="3880514"/>
            <a:ext cx="914400" cy="914400"/>
          </a:xfrm>
          <a:prstGeom prst="rect">
            <a:avLst/>
          </a:prstGeom>
        </p:spPr>
      </p:pic>
      <p:pic>
        <p:nvPicPr>
          <p:cNvPr id="8" name="Graphic 7" descr="Stethoscop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4738" y="5519829"/>
            <a:ext cx="914400" cy="914400"/>
          </a:xfrm>
          <a:prstGeom prst="rect">
            <a:avLst/>
          </a:prstGeom>
        </p:spPr>
      </p:pic>
      <p:pic>
        <p:nvPicPr>
          <p:cNvPr id="9" name="Graphic 8" descr="Bus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813" y="5737585"/>
            <a:ext cx="914400" cy="914400"/>
          </a:xfrm>
          <a:prstGeom prst="rect">
            <a:avLst/>
          </a:prstGeom>
        </p:spPr>
      </p:pic>
      <p:pic>
        <p:nvPicPr>
          <p:cNvPr id="6" name="Graphic 5" descr="Medical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867" y="6056576"/>
            <a:ext cx="377653" cy="377653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2609038" y="2316067"/>
            <a:ext cx="0" cy="14564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 flipV="1">
            <a:off x="2941192" y="4660289"/>
            <a:ext cx="1353852" cy="1007767"/>
          </a:xfrm>
          <a:prstGeom prst="line">
            <a:avLst/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1467762" y="4852622"/>
            <a:ext cx="792088" cy="10710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2901630" y="2244610"/>
            <a:ext cx="1718206" cy="3143518"/>
          </a:xfrm>
          <a:prstGeom prst="line">
            <a:avLst/>
          </a:prstGeom>
          <a:ln w="984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855694" y="2244610"/>
            <a:ext cx="1494056" cy="3544116"/>
          </a:xfrm>
          <a:prstGeom prst="line">
            <a:avLst/>
          </a:prstGeom>
          <a:ln w="984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536514" y="6192123"/>
            <a:ext cx="2730232" cy="0"/>
          </a:xfrm>
          <a:prstGeom prst="line">
            <a:avLst/>
          </a:prstGeom>
          <a:ln w="984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58440" y="5095455"/>
            <a:ext cx="559851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dirty="0"/>
              <a:t>The cost of poor patient data sharing is</a:t>
            </a:r>
            <a:r>
              <a:rPr lang="en-US" sz="4000" dirty="0"/>
              <a:t> LIFE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sz="1600" dirty="0"/>
          </a:p>
        </p:txBody>
      </p:sp>
      <p:pic>
        <p:nvPicPr>
          <p:cNvPr id="32" name="Picture 4" descr="Related ima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662" y="1834143"/>
            <a:ext cx="4365411" cy="29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68108" y="271216"/>
            <a:ext cx="4680520" cy="1244715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227348" y="288761"/>
            <a:ext cx="10363200" cy="817561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800" kern="800" spc="-53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99237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16000" y="2226358"/>
            <a:ext cx="5538091" cy="9690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ectangle 17"/>
          <p:cNvSpPr/>
          <p:nvPr/>
        </p:nvSpPr>
        <p:spPr>
          <a:xfrm>
            <a:off x="1016000" y="3188643"/>
            <a:ext cx="5538091" cy="9690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Rectangle 18"/>
          <p:cNvSpPr/>
          <p:nvPr/>
        </p:nvSpPr>
        <p:spPr>
          <a:xfrm>
            <a:off x="1016000" y="4152430"/>
            <a:ext cx="5538091" cy="969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/>
          <p:nvPr/>
        </p:nvSpPr>
        <p:spPr>
          <a:xfrm>
            <a:off x="1016000" y="1264072"/>
            <a:ext cx="5538091" cy="9690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Solution- Health Passport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1196637" y="6309573"/>
            <a:ext cx="5000668" cy="4436500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52" name="Freeform 51"/>
          <p:cNvSpPr/>
          <p:nvPr/>
        </p:nvSpPr>
        <p:spPr>
          <a:xfrm rot="16200000">
            <a:off x="6197642" y="1608506"/>
            <a:ext cx="1322845" cy="633980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1" name="Freeform 50"/>
          <p:cNvSpPr/>
          <p:nvPr/>
        </p:nvSpPr>
        <p:spPr>
          <a:xfrm rot="16200000">
            <a:off x="6026025" y="2742410"/>
            <a:ext cx="1666081" cy="633980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50" name="Freeform 49"/>
          <p:cNvSpPr/>
          <p:nvPr/>
        </p:nvSpPr>
        <p:spPr>
          <a:xfrm rot="16200000">
            <a:off x="5841628" y="3889091"/>
            <a:ext cx="2034875" cy="633980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267"/>
          </a:p>
        </p:txBody>
      </p:sp>
      <p:sp>
        <p:nvSpPr>
          <p:cNvPr id="31" name="Freeform 30"/>
          <p:cNvSpPr/>
          <p:nvPr/>
        </p:nvSpPr>
        <p:spPr>
          <a:xfrm rot="16200000">
            <a:off x="5664833" y="5029674"/>
            <a:ext cx="2388467" cy="633980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7" name="Rectangle 26"/>
          <p:cNvSpPr/>
          <p:nvPr/>
        </p:nvSpPr>
        <p:spPr>
          <a:xfrm>
            <a:off x="7174939" y="2582927"/>
            <a:ext cx="5165228" cy="13228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r>
              <a:rPr lang="en-US" sz="4267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74939" y="1264073"/>
            <a:ext cx="5165228" cy="1322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r>
              <a:rPr lang="en-US" sz="4267" dirty="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74939" y="3900670"/>
            <a:ext cx="5165228" cy="132284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r>
              <a:rPr lang="en-US" sz="4267" dirty="0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74939" y="5218050"/>
            <a:ext cx="5165228" cy="13228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" tIns="0" rtlCol="0" anchor="ctr"/>
          <a:lstStyle/>
          <a:p>
            <a:r>
              <a:rPr lang="en-US" sz="4267" dirty="0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32800" y="1612366"/>
            <a:ext cx="3454400" cy="568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INDIVIDUALS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Data autonomy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32800" y="2937934"/>
            <a:ext cx="3454400" cy="568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CLINICS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Fast response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32800" y="4249390"/>
            <a:ext cx="3454400" cy="568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INSURANCE COMPANIES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Smart decision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432800" y="5589945"/>
            <a:ext cx="3454400" cy="568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133" dirty="0">
                <a:solidFill>
                  <a:srgbClr val="FFFFFF"/>
                </a:solidFill>
              </a:rPr>
              <a:t>GOVERNMENT AGENCIES</a:t>
            </a:r>
          </a:p>
          <a:p>
            <a:pPr>
              <a:lnSpc>
                <a:spcPct val="85000"/>
              </a:lnSpc>
            </a:pPr>
            <a:r>
              <a:rPr lang="en-US" sz="1467" dirty="0">
                <a:solidFill>
                  <a:srgbClr val="FFFFFF"/>
                </a:solidFill>
              </a:rPr>
              <a:t>Improved public health</a:t>
            </a:r>
          </a:p>
        </p:txBody>
      </p:sp>
      <p:sp useBgFill="1">
        <p:nvSpPr>
          <p:cNvPr id="23" name="Freeform 35"/>
          <p:cNvSpPr>
            <a:spLocks/>
          </p:cNvSpPr>
          <p:nvPr/>
        </p:nvSpPr>
        <p:spPr bwMode="white">
          <a:xfrm>
            <a:off x="-261624" y="1206489"/>
            <a:ext cx="3357020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9" name="Freeform 36"/>
          <p:cNvSpPr>
            <a:spLocks noEditPoints="1"/>
          </p:cNvSpPr>
          <p:nvPr/>
        </p:nvSpPr>
        <p:spPr bwMode="auto">
          <a:xfrm>
            <a:off x="696131" y="990601"/>
            <a:ext cx="5110428" cy="6978543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90" y="2351262"/>
            <a:ext cx="3239718" cy="8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2510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52" grpId="0" animBg="1"/>
      <p:bldP spid="51" grpId="0" animBg="1"/>
      <p:bldP spid="50" grpId="0" animBg="1"/>
      <p:bldP spid="31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7903091" y="1870465"/>
            <a:ext cx="332948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2" name="Freeform 41"/>
          <p:cNvSpPr/>
          <p:nvPr/>
        </p:nvSpPr>
        <p:spPr>
          <a:xfrm flipV="1">
            <a:off x="7903091" y="4527304"/>
            <a:ext cx="332948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5" name="Freeform 44"/>
          <p:cNvSpPr/>
          <p:nvPr/>
        </p:nvSpPr>
        <p:spPr>
          <a:xfrm flipH="1">
            <a:off x="1535493" y="1870465"/>
            <a:ext cx="317412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/>
          </a:p>
        </p:txBody>
      </p:sp>
      <p:sp>
        <p:nvSpPr>
          <p:cNvPr id="46" name="Freeform 45"/>
          <p:cNvSpPr/>
          <p:nvPr/>
        </p:nvSpPr>
        <p:spPr>
          <a:xfrm flipH="1" flipV="1">
            <a:off x="1535493" y="4527304"/>
            <a:ext cx="3174120" cy="3048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4731757" y="1787761"/>
            <a:ext cx="3185729" cy="3185729"/>
          </a:xfrm>
          <a:prstGeom prst="ellipse">
            <a:avLst/>
          </a:prstGeom>
          <a:noFill/>
          <a:ln w="19050" cmpd="sng"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4523577" y="1579581"/>
            <a:ext cx="1529652" cy="152965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300212" tIns="300212" rIns="300212" bIns="300212" numCol="1" spcCol="1270" anchor="ctr" anchorCtr="0">
            <a:no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FFFFFF"/>
                </a:solidFill>
              </a:rPr>
              <a:t>Hack Focus</a:t>
            </a:r>
          </a:p>
        </p:txBody>
      </p:sp>
      <p:sp>
        <p:nvSpPr>
          <p:cNvPr id="7" name="Freeform 6"/>
          <p:cNvSpPr/>
          <p:nvPr/>
        </p:nvSpPr>
        <p:spPr>
          <a:xfrm>
            <a:off x="6596014" y="1579581"/>
            <a:ext cx="1529652" cy="152965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3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300212" tIns="300212" rIns="300212" bIns="300212" numCol="1" spcCol="1270" anchor="ctr" anchorCtr="0">
            <a:no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FFFFFF"/>
                </a:solidFill>
              </a:rPr>
              <a:t>Novelty</a:t>
            </a:r>
          </a:p>
        </p:txBody>
      </p:sp>
      <p:sp>
        <p:nvSpPr>
          <p:cNvPr id="8" name="Freeform 7"/>
          <p:cNvSpPr/>
          <p:nvPr/>
        </p:nvSpPr>
        <p:spPr>
          <a:xfrm>
            <a:off x="4523577" y="3652018"/>
            <a:ext cx="1529652" cy="152965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300212" tIns="300212" rIns="300212" bIns="300212" numCol="1" spcCol="1270" anchor="ctr" anchorCtr="0">
            <a:no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9" name="Freeform 8"/>
          <p:cNvSpPr/>
          <p:nvPr/>
        </p:nvSpPr>
        <p:spPr>
          <a:xfrm>
            <a:off x="6596014" y="3652018"/>
            <a:ext cx="1529652" cy="1529652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chemeClr val="bg2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none" lIns="300212" tIns="300212" rIns="300212" bIns="300212" numCol="1" spcCol="1270" anchor="ctr" anchorCtr="0">
            <a:noAutofit/>
          </a:bodyPr>
          <a:lstStyle/>
          <a:p>
            <a:pPr algn="ctr" defTabSz="88897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70264" y="1488236"/>
            <a:ext cx="2662307" cy="1156645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1867" dirty="0"/>
              <a:t> </a:t>
            </a:r>
          </a:p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1600" dirty="0"/>
              <a:t>Aggregate individual health </a:t>
            </a:r>
            <a:r>
              <a:rPr lang="en-US" sz="1600" dirty="0" smtClean="0"/>
              <a:t>data</a:t>
            </a:r>
            <a:r>
              <a:rPr lang="en-US" sz="1600" dirty="0"/>
              <a:t> </a:t>
            </a:r>
            <a:r>
              <a:rPr lang="en-US" sz="1600" dirty="0" smtClean="0"/>
              <a:t>providing a patient-centric solution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570264" y="4449874"/>
            <a:ext cx="2518291" cy="1316258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1600" dirty="0" smtClean="0"/>
              <a:t>EMT </a:t>
            </a:r>
            <a:r>
              <a:rPr lang="en-US" sz="1600" dirty="0"/>
              <a:t>improved service quality</a:t>
            </a:r>
          </a:p>
          <a:p>
            <a:pPr>
              <a:lnSpc>
                <a:spcPct val="90000"/>
              </a:lnSpc>
              <a:spcBef>
                <a:spcPts val="1067"/>
              </a:spcBef>
            </a:pPr>
            <a:r>
              <a:rPr lang="en-US" sz="1600" dirty="0"/>
              <a:t>Individual: </a:t>
            </a:r>
            <a:r>
              <a:rPr lang="en-US" sz="1600" dirty="0" err="1"/>
              <a:t>xxxx</a:t>
            </a:r>
            <a:r>
              <a:rPr lang="en-US" sz="1600" dirty="0"/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13137" y="4449874"/>
            <a:ext cx="2272675" cy="1107996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000" dirty="0"/>
              <a:t> </a:t>
            </a:r>
          </a:p>
          <a:p>
            <a:r>
              <a:rPr lang="en-US" sz="1600" dirty="0"/>
              <a:t>Technologies </a:t>
            </a:r>
            <a:r>
              <a:rPr lang="en-US" sz="1600" dirty="0" smtClean="0"/>
              <a:t>used </a:t>
            </a:r>
            <a:r>
              <a:rPr lang="en-US" sz="1600" dirty="0" err="1" smtClean="0"/>
              <a:t>uPort</a:t>
            </a:r>
            <a:r>
              <a:rPr lang="en-US" sz="1600" dirty="0" smtClean="0"/>
              <a:t>, </a:t>
            </a:r>
            <a:r>
              <a:rPr lang="en-US" sz="1600" dirty="0" err="1" smtClean="0"/>
              <a:t>Ethereum</a:t>
            </a:r>
            <a:r>
              <a:rPr lang="en-US" sz="1600" dirty="0" smtClean="0"/>
              <a:t>, </a:t>
            </a:r>
            <a:r>
              <a:rPr lang="en-US" sz="1600" dirty="0" err="1" smtClean="0"/>
              <a:t>NodeJS</a:t>
            </a:r>
            <a:r>
              <a:rPr lang="en-US" sz="1600" dirty="0" smtClean="0"/>
              <a:t>, </a:t>
            </a:r>
            <a:r>
              <a:rPr lang="en-US" sz="1600" dirty="0"/>
              <a:t>FIHR, IPFS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328007" y="1805824"/>
            <a:ext cx="0" cy="3149600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324620" y="1805824"/>
            <a:ext cx="0" cy="3149600"/>
          </a:xfrm>
          <a:prstGeom prst="line">
            <a:avLst/>
          </a:prstGeom>
          <a:ln w="3175" cmpd="sng">
            <a:solidFill>
              <a:schemeClr val="tx1">
                <a:alpha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453" y="1534048"/>
            <a:ext cx="2272675" cy="1839991"/>
          </a:xfrm>
          <a:prstGeom prst="rect">
            <a:avLst/>
          </a:prstGeom>
          <a:noFill/>
        </p:spPr>
        <p:txBody>
          <a:bodyPr wrap="square" lIns="121920" rIns="121920" rtlCol="0">
            <a:spAutoFit/>
          </a:bodyPr>
          <a:lstStyle/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2000" dirty="0"/>
              <a:t> </a:t>
            </a:r>
          </a:p>
          <a:p>
            <a:pPr algn="r">
              <a:lnSpc>
                <a:spcPct val="90000"/>
              </a:lnSpc>
              <a:spcBef>
                <a:spcPts val="1067"/>
              </a:spcBef>
            </a:pPr>
            <a:r>
              <a:rPr lang="en-US" sz="1600" dirty="0"/>
              <a:t>Use of blockchain technology to securely aggregate, link and share patient data to the destination of their choice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96" y="3091060"/>
            <a:ext cx="1657636" cy="5943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5958951"/>
            <a:ext cx="3185088" cy="8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9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5" grpId="0" animBg="1"/>
      <p:bldP spid="46" grpId="0" animBg="1"/>
      <p:bldP spid="6" grpId="0" animBg="1"/>
      <p:bldP spid="7" grpId="0" animBg="1"/>
      <p:bldP spid="8" grpId="0" animBg="1"/>
      <p:bldP spid="9" grpId="0" animBg="1"/>
      <p:bldP spid="25" grpId="0"/>
      <p:bldP spid="43" grpId="0"/>
      <p:bldP spid="4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in a Glance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803412" y="4876671"/>
            <a:ext cx="822960" cy="822960"/>
          </a:xfrm>
          <a:prstGeom prst="cub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009438" y="4876671"/>
            <a:ext cx="822960" cy="822960"/>
          </a:xfrm>
          <a:prstGeom prst="cub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3215464" y="4875547"/>
            <a:ext cx="822960" cy="822960"/>
          </a:xfrm>
          <a:prstGeom prst="cub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4421491" y="4875547"/>
            <a:ext cx="822960" cy="822960"/>
          </a:xfrm>
          <a:prstGeom prst="cub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/>
          <p:cNvCxnSpPr>
            <a:endCxn id="6" idx="2"/>
          </p:cNvCxnSpPr>
          <p:nvPr/>
        </p:nvCxnSpPr>
        <p:spPr>
          <a:xfrm>
            <a:off x="1626372" y="5391021"/>
            <a:ext cx="3830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2"/>
          </p:cNvCxnSpPr>
          <p:nvPr/>
        </p:nvCxnSpPr>
        <p:spPr>
          <a:xfrm>
            <a:off x="2832398" y="5389897"/>
            <a:ext cx="3830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2"/>
          </p:cNvCxnSpPr>
          <p:nvPr/>
        </p:nvCxnSpPr>
        <p:spPr>
          <a:xfrm>
            <a:off x="4000771" y="5389897"/>
            <a:ext cx="42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74925" y="5991671"/>
            <a:ext cx="151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25" name="Cloud 24"/>
          <p:cNvSpPr/>
          <p:nvPr/>
        </p:nvSpPr>
        <p:spPr>
          <a:xfrm>
            <a:off x="4007768" y="2434166"/>
            <a:ext cx="2916324" cy="1102845"/>
          </a:xfrm>
          <a:prstGeom prst="clou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</a:t>
            </a:r>
          </a:p>
          <a:p>
            <a:pPr algn="ctr"/>
            <a:r>
              <a:rPr lang="en-US" dirty="0" smtClean="0"/>
              <a:t>Passport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98761" y="2422046"/>
            <a:ext cx="1476164" cy="140415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uPort</a:t>
            </a:r>
            <a:endParaRPr lang="en-US" dirty="0"/>
          </a:p>
        </p:txBody>
      </p:sp>
      <p:pic>
        <p:nvPicPr>
          <p:cNvPr id="27" name="Picture 26" descr="ipf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19855"/>
            <a:ext cx="2736304" cy="106542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76120" y="5991671"/>
            <a:ext cx="66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ipfs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226556" y="3537011"/>
            <a:ext cx="0" cy="900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1384" y="4437112"/>
            <a:ext cx="5181600" cy="155455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26372" y="3803730"/>
            <a:ext cx="0" cy="633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74925" y="3140968"/>
            <a:ext cx="17634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40016" y="3458617"/>
            <a:ext cx="1318690" cy="1416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Hexagon 45"/>
          <p:cNvSpPr/>
          <p:nvPr/>
        </p:nvSpPr>
        <p:spPr>
          <a:xfrm>
            <a:off x="8652284" y="1700808"/>
            <a:ext cx="1060704" cy="91440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8652284" y="2708920"/>
            <a:ext cx="1060704" cy="91440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/>
          <p:cNvSpPr/>
          <p:nvPr/>
        </p:nvSpPr>
        <p:spPr>
          <a:xfrm>
            <a:off x="8688288" y="3717032"/>
            <a:ext cx="1060704" cy="91440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6" idx="3"/>
          </p:cNvCxnSpPr>
          <p:nvPr/>
        </p:nvCxnSpPr>
        <p:spPr>
          <a:xfrm flipH="1">
            <a:off x="6924092" y="2158008"/>
            <a:ext cx="1728192" cy="550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5" idx="0"/>
            <a:endCxn id="47" idx="3"/>
          </p:cNvCxnSpPr>
          <p:nvPr/>
        </p:nvCxnSpPr>
        <p:spPr>
          <a:xfrm>
            <a:off x="6921662" y="2985589"/>
            <a:ext cx="1730622" cy="180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8" idx="3"/>
          </p:cNvCxnSpPr>
          <p:nvPr/>
        </p:nvCxnSpPr>
        <p:spPr>
          <a:xfrm>
            <a:off x="6924092" y="3166120"/>
            <a:ext cx="1764196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804412" y="1895128"/>
            <a:ext cx="2237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Care Providers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12119" y="2903240"/>
            <a:ext cx="1296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Insurers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912424" y="3953743"/>
            <a:ext cx="180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Pharmacies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Working Code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2 min.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2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48028" y="2749859"/>
            <a:ext cx="6336704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5400" dirty="0"/>
              <a:t>Questions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564904"/>
            <a:ext cx="5472608" cy="14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8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rbon - 16x9">
  <a:themeElements>
    <a:clrScheme name="i9_Storm Dark">
      <a:dk1>
        <a:srgbClr val="FFFFFF"/>
      </a:dk1>
      <a:lt1>
        <a:srgbClr val="2B2B2D"/>
      </a:lt1>
      <a:dk2>
        <a:srgbClr val="387390"/>
      </a:dk2>
      <a:lt2>
        <a:srgbClr val="46768C"/>
      </a:lt2>
      <a:accent1>
        <a:srgbClr val="97AEA0"/>
      </a:accent1>
      <a:accent2>
        <a:srgbClr val="7D9892"/>
      </a:accent2>
      <a:accent3>
        <a:srgbClr val="688687"/>
      </a:accent3>
      <a:accent4>
        <a:srgbClr val="5C818A"/>
      </a:accent4>
      <a:accent5>
        <a:srgbClr val="567C8A"/>
      </a:accent5>
      <a:accent6>
        <a:srgbClr val="4E798C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152010</TotalTime>
  <Words>133</Words>
  <Application>Microsoft Macintosh PowerPoint</Application>
  <PresentationFormat>Custom</PresentationFormat>
  <Paragraphs>51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Carbon - 16x9</vt:lpstr>
      <vt:lpstr>2_Office Theme</vt:lpstr>
      <vt:lpstr>PowerPoint Presentation</vt:lpstr>
      <vt:lpstr>Our Team</vt:lpstr>
      <vt:lpstr>PowerPoint Presentation</vt:lpstr>
      <vt:lpstr>Our Solution- Health Passport</vt:lpstr>
      <vt:lpstr>Our Hack</vt:lpstr>
      <vt:lpstr>Architecture in a Glance</vt:lpstr>
      <vt:lpstr>DEMO Working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(youexec.com) Pitch Deck</dc:title>
  <dc:creator>You Exec (youexec.com)</dc:creator>
  <cp:lastModifiedBy>Bernard Lin</cp:lastModifiedBy>
  <cp:revision>1506</cp:revision>
  <dcterms:created xsi:type="dcterms:W3CDTF">2014-10-08T23:03:32Z</dcterms:created>
  <dcterms:modified xsi:type="dcterms:W3CDTF">2017-03-15T20:15:32Z</dcterms:modified>
</cp:coreProperties>
</file>