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NKyBI7XCMxSsFhsWm4BoB5nRX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4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4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3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3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3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3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-219031" y="1196791"/>
            <a:ext cx="10689336" cy="14013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Times New Roman"/>
              <a:buNone/>
            </a:pPr>
            <a:r>
              <a:rPr b="1" lang="en-US" sz="60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E-COMMERCE</a:t>
            </a:r>
            <a:endParaRPr b="1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4" name="Google Shape;144;p1"/>
          <p:cNvGrpSpPr/>
          <p:nvPr/>
        </p:nvGrpSpPr>
        <p:grpSpPr>
          <a:xfrm>
            <a:off x="202019" y="4725813"/>
            <a:ext cx="6183896" cy="1600559"/>
            <a:chOff x="0" y="717338"/>
            <a:chExt cx="6183896" cy="1600559"/>
          </a:xfrm>
        </p:grpSpPr>
        <p:sp>
          <p:nvSpPr>
            <p:cNvPr id="145" name="Google Shape;145;p1"/>
            <p:cNvSpPr/>
            <p:nvPr/>
          </p:nvSpPr>
          <p:spPr>
            <a:xfrm>
              <a:off x="0" y="717338"/>
              <a:ext cx="6183896" cy="160055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2E4BB"/>
                </a:gs>
                <a:gs pos="88000">
                  <a:srgbClr val="9FC95E"/>
                </a:gs>
                <a:gs pos="100000">
                  <a:srgbClr val="9FC95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"/>
            <p:cNvSpPr txBox="1"/>
            <p:nvPr/>
          </p:nvSpPr>
          <p:spPr>
            <a:xfrm>
              <a:off x="78133" y="795471"/>
              <a:ext cx="6027630" cy="144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rebuchet MS"/>
                <a:buNone/>
              </a:pPr>
              <a:r>
                <a:rPr b="1" i="0" lang="en-US" sz="3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Presented by: Naveen H 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rebuchet MS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Date: 18/01/2025</a:t>
              </a: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0" y="1661148"/>
              <a:ext cx="6183896" cy="59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0" y="1661148"/>
              <a:ext cx="6183896" cy="59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96325" spcFirstLastPara="1" rIns="256025" wrap="square" tIns="45700">
              <a:noAutofit/>
            </a:bodyPr>
            <a:lstStyle/>
            <a:p>
              <a:pPr indent="-1079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ebuchet MS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E- Commerce Main Tab</a:t>
            </a:r>
            <a:endParaRPr/>
          </a:p>
        </p:txBody>
      </p:sp>
      <p:sp>
        <p:nvSpPr>
          <p:cNvPr id="247" name="Google Shape;247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606017"/>
            <a:ext cx="8596668" cy="464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Tab</a:t>
            </a:r>
            <a:endParaRPr/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55" name="Google Shape;2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587989"/>
            <a:ext cx="8444895" cy="5025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Product Tab</a:t>
            </a:r>
            <a:endParaRPr/>
          </a:p>
        </p:txBody>
      </p:sp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661264"/>
            <a:ext cx="8596668" cy="487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endParaRPr/>
          </a:p>
        </p:txBody>
      </p:sp>
      <p:sp>
        <p:nvSpPr>
          <p:cNvPr id="268" name="Google Shape;268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/>
              <a:t>Customer Retention</a:t>
            </a:r>
            <a:r>
              <a:rPr lang="en-US" sz="2000"/>
              <a:t>: Introduce loyalty programs with exclusive perks for frequent buyers.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/>
              <a:t>Enhanced Value Proposition</a:t>
            </a:r>
            <a:r>
              <a:rPr lang="en-US" sz="2000"/>
              <a:t>: Expand Prime benefits and personalized offers.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/>
              <a:t>Data-Driven Insights</a:t>
            </a:r>
            <a:r>
              <a:rPr lang="en-US" sz="2000"/>
              <a:t>: Use data analytics to identify high-value customers and optimize campaigns.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/>
              <a:t>Feedback Utilization</a:t>
            </a:r>
            <a:r>
              <a:rPr lang="en-US" sz="2000"/>
              <a:t>: Act on customer feedback to improve service and product quality.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/>
              <a:t>Location-Specific Offers</a:t>
            </a:r>
            <a:r>
              <a:rPr lang="en-US" sz="2000"/>
              <a:t>: Focus on location-specific marketing and exclusive collaborations.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/>
              <a:t>Innovative Engagement</a:t>
            </a:r>
            <a:r>
              <a:rPr lang="en-US" sz="2000"/>
              <a:t>: Introduce gamification, dynamic pricing, and interactive rewards to boost customer interaction.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74" name="Google Shape;274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Amazon is performing well but needs to focus on maintaining its competitive edge and customer satisfaction.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Identifying high-value customers and providing them with targeted rewards can boost loyalty.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Leveraging data analytics and customer feedback will ensure continuous improvement and enhanced shopping experiences.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Expansion of Prime perks and personalized offerings will keep Amazon attractive to existing and new customers.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 flipH="1">
            <a:off x="914400" y="365125"/>
            <a:ext cx="108082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80" name="Google Shape;28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" y="365125"/>
            <a:ext cx="10899647" cy="588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4" name="Google Shape;154;p2"/>
          <p:cNvGrpSpPr/>
          <p:nvPr/>
        </p:nvGrpSpPr>
        <p:grpSpPr>
          <a:xfrm>
            <a:off x="775304" y="2075732"/>
            <a:ext cx="6855581" cy="4562322"/>
            <a:chOff x="0" y="2229"/>
            <a:chExt cx="6855581" cy="4562322"/>
          </a:xfrm>
        </p:grpSpPr>
        <p:cxnSp>
          <p:nvCxnSpPr>
            <p:cNvPr id="155" name="Google Shape;155;p2"/>
            <p:cNvCxnSpPr/>
            <p:nvPr/>
          </p:nvCxnSpPr>
          <p:spPr>
            <a:xfrm>
              <a:off x="0" y="2229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2"/>
            <p:cNvSpPr/>
            <p:nvPr/>
          </p:nvSpPr>
          <p:spPr>
            <a:xfrm>
              <a:off x="0" y="2229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0" y="2229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Introduction</a:t>
              </a:r>
              <a:endParaRPr/>
            </a:p>
          </p:txBody>
        </p:sp>
        <p:cxnSp>
          <p:nvCxnSpPr>
            <p:cNvPr id="158" name="Google Shape;158;p2"/>
            <p:cNvCxnSpPr/>
            <p:nvPr/>
          </p:nvCxnSpPr>
          <p:spPr>
            <a:xfrm>
              <a:off x="0" y="382423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"/>
            <p:cNvSpPr/>
            <p:nvPr/>
          </p:nvSpPr>
          <p:spPr>
            <a:xfrm>
              <a:off x="0" y="382423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0" y="382423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Key Performance Indicators (KPIs)</a:t>
              </a:r>
              <a:endParaRPr/>
            </a:p>
          </p:txBody>
        </p:sp>
        <p:cxnSp>
          <p:nvCxnSpPr>
            <p:cNvPr id="161" name="Google Shape;161;p2"/>
            <p:cNvCxnSpPr/>
            <p:nvPr/>
          </p:nvCxnSpPr>
          <p:spPr>
            <a:xfrm>
              <a:off x="0" y="762616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2"/>
            <p:cNvSpPr/>
            <p:nvPr/>
          </p:nvSpPr>
          <p:spPr>
            <a:xfrm>
              <a:off x="0" y="762616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0" y="762616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Analysis and Insights</a:t>
              </a:r>
              <a:endParaRPr/>
            </a:p>
          </p:txBody>
        </p:sp>
        <p:cxnSp>
          <p:nvCxnSpPr>
            <p:cNvPr id="164" name="Google Shape;164;p2"/>
            <p:cNvCxnSpPr/>
            <p:nvPr/>
          </p:nvCxnSpPr>
          <p:spPr>
            <a:xfrm>
              <a:off x="0" y="1142810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2"/>
            <p:cNvSpPr/>
            <p:nvPr/>
          </p:nvSpPr>
          <p:spPr>
            <a:xfrm>
              <a:off x="0" y="1142810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0" y="1142810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Revenue Distribution</a:t>
              </a:r>
              <a:endParaRPr/>
            </a:p>
          </p:txBody>
        </p:sp>
        <p:cxnSp>
          <p:nvCxnSpPr>
            <p:cNvPr id="167" name="Google Shape;167;p2"/>
            <p:cNvCxnSpPr/>
            <p:nvPr/>
          </p:nvCxnSpPr>
          <p:spPr>
            <a:xfrm>
              <a:off x="0" y="1523003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" name="Google Shape;168;p2"/>
            <p:cNvSpPr/>
            <p:nvPr/>
          </p:nvSpPr>
          <p:spPr>
            <a:xfrm>
              <a:off x="0" y="1523003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 txBox="1"/>
            <p:nvPr/>
          </p:nvSpPr>
          <p:spPr>
            <a:xfrm>
              <a:off x="0" y="1523003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Customer Segmentation</a:t>
              </a:r>
              <a:endParaRPr/>
            </a:p>
          </p:txBody>
        </p:sp>
        <p:cxnSp>
          <p:nvCxnSpPr>
            <p:cNvPr id="170" name="Google Shape;170;p2"/>
            <p:cNvCxnSpPr/>
            <p:nvPr/>
          </p:nvCxnSpPr>
          <p:spPr>
            <a:xfrm>
              <a:off x="0" y="1903197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2"/>
            <p:cNvSpPr/>
            <p:nvPr/>
          </p:nvSpPr>
          <p:spPr>
            <a:xfrm>
              <a:off x="0" y="1903197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0" y="1903197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Product Performance</a:t>
              </a:r>
              <a:endParaRPr/>
            </a:p>
          </p:txBody>
        </p:sp>
        <p:cxnSp>
          <p:nvCxnSpPr>
            <p:cNvPr id="173" name="Google Shape;173;p2"/>
            <p:cNvCxnSpPr/>
            <p:nvPr/>
          </p:nvCxnSpPr>
          <p:spPr>
            <a:xfrm>
              <a:off x="0" y="2283391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2"/>
            <p:cNvSpPr/>
            <p:nvPr/>
          </p:nvSpPr>
          <p:spPr>
            <a:xfrm>
              <a:off x="0" y="2283391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0" y="2283391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F5496"/>
                </a:buClr>
                <a:buSzPts val="44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Periodic And Geographical Analysis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6" name="Google Shape;176;p2"/>
            <p:cNvCxnSpPr/>
            <p:nvPr/>
          </p:nvCxnSpPr>
          <p:spPr>
            <a:xfrm>
              <a:off x="0" y="2663584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2"/>
            <p:cNvSpPr/>
            <p:nvPr/>
          </p:nvSpPr>
          <p:spPr>
            <a:xfrm>
              <a:off x="0" y="2663584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0" y="2663584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Recommendations</a:t>
              </a:r>
              <a:endParaRPr/>
            </a:p>
          </p:txBody>
        </p:sp>
        <p:cxnSp>
          <p:nvCxnSpPr>
            <p:cNvPr id="179" name="Google Shape;179;p2"/>
            <p:cNvCxnSpPr/>
            <p:nvPr/>
          </p:nvCxnSpPr>
          <p:spPr>
            <a:xfrm>
              <a:off x="0" y="3043778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p2"/>
            <p:cNvSpPr/>
            <p:nvPr/>
          </p:nvSpPr>
          <p:spPr>
            <a:xfrm>
              <a:off x="0" y="3043778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 txBox="1"/>
            <p:nvPr/>
          </p:nvSpPr>
          <p:spPr>
            <a:xfrm>
              <a:off x="0" y="3043778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Customer Loyalty Programs</a:t>
              </a:r>
              <a:endParaRPr/>
            </a:p>
          </p:txBody>
        </p:sp>
        <p:cxnSp>
          <p:nvCxnSpPr>
            <p:cNvPr id="182" name="Google Shape;182;p2"/>
            <p:cNvCxnSpPr/>
            <p:nvPr/>
          </p:nvCxnSpPr>
          <p:spPr>
            <a:xfrm>
              <a:off x="0" y="3423971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" name="Google Shape;183;p2"/>
            <p:cNvSpPr/>
            <p:nvPr/>
          </p:nvSpPr>
          <p:spPr>
            <a:xfrm>
              <a:off x="0" y="3423971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 txBox="1"/>
            <p:nvPr/>
          </p:nvSpPr>
          <p:spPr>
            <a:xfrm>
              <a:off x="0" y="3423971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Targeted Marketing Strategies</a:t>
              </a:r>
              <a:endParaRPr/>
            </a:p>
          </p:txBody>
        </p:sp>
        <p:cxnSp>
          <p:nvCxnSpPr>
            <p:cNvPr id="185" name="Google Shape;185;p2"/>
            <p:cNvCxnSpPr/>
            <p:nvPr/>
          </p:nvCxnSpPr>
          <p:spPr>
            <a:xfrm>
              <a:off x="0" y="3804165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2"/>
            <p:cNvSpPr/>
            <p:nvPr/>
          </p:nvSpPr>
          <p:spPr>
            <a:xfrm>
              <a:off x="0" y="3804165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 txBox="1"/>
            <p:nvPr/>
          </p:nvSpPr>
          <p:spPr>
            <a:xfrm>
              <a:off x="0" y="3804165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Operational Improvements</a:t>
              </a:r>
              <a:endParaRPr/>
            </a:p>
          </p:txBody>
        </p:sp>
        <p:cxnSp>
          <p:nvCxnSpPr>
            <p:cNvPr id="188" name="Google Shape;188;p2"/>
            <p:cNvCxnSpPr/>
            <p:nvPr/>
          </p:nvCxnSpPr>
          <p:spPr>
            <a:xfrm>
              <a:off x="0" y="4184358"/>
              <a:ext cx="6855581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" name="Google Shape;189;p2"/>
            <p:cNvSpPr/>
            <p:nvPr/>
          </p:nvSpPr>
          <p:spPr>
            <a:xfrm>
              <a:off x="0" y="4184358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 txBox="1"/>
            <p:nvPr/>
          </p:nvSpPr>
          <p:spPr>
            <a:xfrm>
              <a:off x="0" y="4184358"/>
              <a:ext cx="6855581" cy="380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Conclusion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96" name="Google Shape;196;p3"/>
          <p:cNvSpPr txBox="1"/>
          <p:nvPr>
            <p:ph idx="1" type="body"/>
          </p:nvPr>
        </p:nvSpPr>
        <p:spPr>
          <a:xfrm>
            <a:off x="677334" y="2160589"/>
            <a:ext cx="8836780" cy="424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200"/>
              <a:t>Overview: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Amazon is a global leader in e-commerce, known for its customer-centric approach and innovative technologies.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The goal is to analyze customer behavior, product performance, and operational efficiency to drive revenue growth and customer satisfaction.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200"/>
              <a:t>Key Objectives: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Identify high-value customers.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Analyze product performance and delivery efficiency.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Develop strategies to improve customer loyalty and sales.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 sz="4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Performance Indicators (KPIs)</a:t>
            </a:r>
            <a:endParaRPr b="1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"/>
          <p:cNvSpPr txBox="1"/>
          <p:nvPr>
            <p:ph idx="1" type="body"/>
          </p:nvPr>
        </p:nvSpPr>
        <p:spPr>
          <a:xfrm>
            <a:off x="307145" y="1930400"/>
            <a:ext cx="6630274" cy="4936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200"/>
              <a:t>Key Metrics: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Total Revenue: Sum of sales and shipping fees.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Unique Customers: Number of distinct customers making purchases.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Unique Products: Number of distinct products sold.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Average Delivery Time: Time taken to deliver products.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Customer Satisfaction: Average rating given by customers.</a:t>
            </a:r>
            <a:endParaRPr/>
          </a:p>
        </p:txBody>
      </p:sp>
      <p:pic>
        <p:nvPicPr>
          <p:cNvPr id="203" name="Google Shape;2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7170" y="1930400"/>
            <a:ext cx="2937021" cy="99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7170" y="2922603"/>
            <a:ext cx="2937021" cy="24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Distribution Analysis</a:t>
            </a:r>
            <a:endParaRPr/>
          </a:p>
        </p:txBody>
      </p:sp>
      <p:sp>
        <p:nvSpPr>
          <p:cNvPr id="210" name="Google Shape;210;p5"/>
          <p:cNvSpPr txBox="1"/>
          <p:nvPr>
            <p:ph idx="1" type="body"/>
          </p:nvPr>
        </p:nvSpPr>
        <p:spPr>
          <a:xfrm>
            <a:off x="460905" y="1930400"/>
            <a:ext cx="4129788" cy="44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200"/>
              <a:t>Insights: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Revenue generated in 2020 was higher compared to previous years.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Top revenue-generating product: Canon EOS 600D 18MP DSLR Camera.</a:t>
            </a:r>
            <a:endParaRPr/>
          </a:p>
        </p:txBody>
      </p:sp>
      <p:pic>
        <p:nvPicPr>
          <p:cNvPr id="211" name="Google Shape;2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471" y="1930400"/>
            <a:ext cx="5071730" cy="340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Segmentation and Analysis</a:t>
            </a:r>
            <a:endParaRPr/>
          </a:p>
        </p:txBody>
      </p:sp>
      <p:sp>
        <p:nvSpPr>
          <p:cNvPr id="217" name="Google Shape;217;p6"/>
          <p:cNvSpPr txBox="1"/>
          <p:nvPr>
            <p:ph idx="1" type="body"/>
          </p:nvPr>
        </p:nvSpPr>
        <p:spPr>
          <a:xfrm>
            <a:off x="913796" y="1865376"/>
            <a:ext cx="4849052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200"/>
              <a:t> Insights: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Age Distribution: Most customers are between 25-45 years old.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Demographic Segmentation: Younger customers prefer trendy products, while older customers focus on quality.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Loyalty Programs: 85.21% of customers spend less, indicating a need for targeted loyalty programs.</a:t>
            </a:r>
            <a:endParaRPr/>
          </a:p>
        </p:txBody>
      </p:sp>
      <p:pic>
        <p:nvPicPr>
          <p:cNvPr id="218" name="Google Shape;2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686" y="1865376"/>
            <a:ext cx="3918858" cy="185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9684" y="3941929"/>
            <a:ext cx="3918859" cy="222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Performance Analysis</a:t>
            </a:r>
            <a:endParaRPr/>
          </a:p>
        </p:txBody>
      </p:sp>
      <p:sp>
        <p:nvSpPr>
          <p:cNvPr id="225" name="Google Shape;225;p8"/>
          <p:cNvSpPr txBox="1"/>
          <p:nvPr>
            <p:ph idx="1" type="body"/>
          </p:nvPr>
        </p:nvSpPr>
        <p:spPr>
          <a:xfrm>
            <a:off x="838200" y="1825625"/>
            <a:ext cx="5739524" cy="2321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Most Popular Products: Canon EOS 600D, Apple iPhone 12.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Underperforming Products: Products with low sales and high prices.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Product Trends: Some products show seasonal spikes in sales.</a:t>
            </a:r>
            <a:endParaRPr/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424015"/>
            <a:ext cx="8923553" cy="175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839" y="1676871"/>
            <a:ext cx="3350048" cy="259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 And Geographical Analysis</a:t>
            </a:r>
            <a:endParaRPr/>
          </a:p>
        </p:txBody>
      </p:sp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838200" y="1825624"/>
            <a:ext cx="4850219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Periodic and Geographic analysis will help to devise target marketing and distribution strategies.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Insights:</a:t>
            </a:r>
            <a:endParaRPr b="1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average sales value dropped for February, June and September.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North America and African regions are contributing more to revenue.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South America is the least revenue contributing region.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B311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4" name="Google Shape;2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8540" y="1756941"/>
            <a:ext cx="2986860" cy="41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Loyalty Program</a:t>
            </a:r>
            <a:endParaRPr b="1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2"/>
          <p:cNvSpPr txBox="1"/>
          <p:nvPr>
            <p:ph idx="1" type="body"/>
          </p:nvPr>
        </p:nvSpPr>
        <p:spPr>
          <a:xfrm>
            <a:off x="838200" y="1825624"/>
            <a:ext cx="4903381" cy="503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Every company go for customer loyalty program to encourage customers engaging them to purchase more.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Insights: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Grouping the customers by their spending value, 85.21% customers spend low compared to others.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Despite their high revenue, these products have low average discount value. Giving discounts to these products will drive sales and revenue.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1" name="Google Shape;2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1581" y="2376968"/>
            <a:ext cx="3756011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2025-01-05T08:15:01Z</dcterms:created>
  <dc:creator>badal bhati</dc:creator>
</cp:coreProperties>
</file>