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3" r:id="rId5"/>
    <p:sldId id="261" r:id="rId6"/>
    <p:sldId id="264" r:id="rId7"/>
    <p:sldId id="258"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D993B-0E8B-4180-B400-16D5131641BD}" v="11" dt="2025-01-19T09:03:15.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ta reddy" userId="d758ff761bf493fc" providerId="LiveId" clId="{419D993B-0E8B-4180-B400-16D5131641BD}"/>
    <pc:docChg chg="undo custSel modSld">
      <pc:chgData name="akshata reddy" userId="d758ff761bf493fc" providerId="LiveId" clId="{419D993B-0E8B-4180-B400-16D5131641BD}" dt="2025-01-19T09:02:50.005" v="75" actId="12"/>
      <pc:docMkLst>
        <pc:docMk/>
      </pc:docMkLst>
      <pc:sldChg chg="addSp delSp modSp mod">
        <pc:chgData name="akshata reddy" userId="d758ff761bf493fc" providerId="LiveId" clId="{419D993B-0E8B-4180-B400-16D5131641BD}" dt="2025-01-19T09:02:50.005" v="75" actId="12"/>
        <pc:sldMkLst>
          <pc:docMk/>
          <pc:sldMk cId="1148752847" sldId="269"/>
        </pc:sldMkLst>
        <pc:spChg chg="add">
          <ac:chgData name="akshata reddy" userId="d758ff761bf493fc" providerId="LiveId" clId="{419D993B-0E8B-4180-B400-16D5131641BD}" dt="2025-01-19T08:58:13.753" v="0"/>
          <ac:spMkLst>
            <pc:docMk/>
            <pc:sldMk cId="1148752847" sldId="269"/>
            <ac:spMk id="6" creationId="{57589E9C-3B4E-77FB-1B6C-3A592222300A}"/>
          </ac:spMkLst>
        </pc:spChg>
        <pc:spChg chg="add del mod">
          <ac:chgData name="akshata reddy" userId="d758ff761bf493fc" providerId="LiveId" clId="{419D993B-0E8B-4180-B400-16D5131641BD}" dt="2025-01-19T09:00:48.489" v="27"/>
          <ac:spMkLst>
            <pc:docMk/>
            <pc:sldMk cId="1148752847" sldId="269"/>
            <ac:spMk id="8" creationId="{B24B9C59-4141-830F-A225-2C781EF8671C}"/>
          </ac:spMkLst>
        </pc:spChg>
        <pc:spChg chg="mod">
          <ac:chgData name="akshata reddy" userId="d758ff761bf493fc" providerId="LiveId" clId="{419D993B-0E8B-4180-B400-16D5131641BD}" dt="2025-01-19T09:02:50.005" v="75" actId="12"/>
          <ac:spMkLst>
            <pc:docMk/>
            <pc:sldMk cId="1148752847" sldId="269"/>
            <ac:spMk id="9" creationId="{A3CFAD71-8C28-3FC9-1990-11CD4E8CF8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3462-466B-548E-594A-F2FFC03532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0BBF5B-5B2A-D91F-4340-1E9B1FBF0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1FE7F1-31BE-CB92-E91C-955A5658EC53}"/>
              </a:ext>
            </a:extLst>
          </p:cNvPr>
          <p:cNvSpPr>
            <a:spLocks noGrp="1"/>
          </p:cNvSpPr>
          <p:nvPr>
            <p:ph type="dt" sz="half" idx="10"/>
          </p:nvPr>
        </p:nvSpPr>
        <p:spPr/>
        <p:txBody>
          <a:bodyPr/>
          <a:lstStyle/>
          <a:p>
            <a:fld id="{CD6A7AA9-0276-42A2-920A-1E3DBFE4C18B}" type="datetimeFigureOut">
              <a:rPr lang="en-IN" smtClean="0"/>
              <a:t>19-01-2025</a:t>
            </a:fld>
            <a:endParaRPr lang="en-IN" dirty="0"/>
          </a:p>
        </p:txBody>
      </p:sp>
      <p:sp>
        <p:nvSpPr>
          <p:cNvPr id="5" name="Footer Placeholder 4">
            <a:extLst>
              <a:ext uri="{FF2B5EF4-FFF2-40B4-BE49-F238E27FC236}">
                <a16:creationId xmlns:a16="http://schemas.microsoft.com/office/drawing/2014/main" id="{038E35CA-B053-097C-8571-55B193254CF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499B8D0-4655-04CF-2F4D-4ABE11B35058}"/>
              </a:ext>
            </a:extLst>
          </p:cNvPr>
          <p:cNvSpPr>
            <a:spLocks noGrp="1"/>
          </p:cNvSpPr>
          <p:nvPr>
            <p:ph type="sldNum" sz="quarter" idx="12"/>
          </p:nvPr>
        </p:nvSpPr>
        <p:spPr/>
        <p:txBody>
          <a:bodyPr/>
          <a:lstStyle/>
          <a:p>
            <a:fld id="{81E4AAD9-AA5D-49E4-B4A8-D6B8195AF7B8}" type="slidenum">
              <a:rPr lang="en-IN" smtClean="0"/>
              <a:t>‹#›</a:t>
            </a:fld>
            <a:endParaRPr lang="en-IN" dirty="0"/>
          </a:p>
        </p:txBody>
      </p:sp>
    </p:spTree>
    <p:extLst>
      <p:ext uri="{BB962C8B-B14F-4D97-AF65-F5344CB8AC3E}">
        <p14:creationId xmlns:p14="http://schemas.microsoft.com/office/powerpoint/2010/main" val="31513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42DBA-8A29-DF2D-5136-CD0FC4CEAE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917FF5-3205-EC7A-4DF3-0E429C310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C65513-9EFE-E123-A939-DAB819783F92}"/>
              </a:ext>
            </a:extLst>
          </p:cNvPr>
          <p:cNvSpPr>
            <a:spLocks noGrp="1"/>
          </p:cNvSpPr>
          <p:nvPr>
            <p:ph type="dt" sz="half" idx="10"/>
          </p:nvPr>
        </p:nvSpPr>
        <p:spPr/>
        <p:txBody>
          <a:bodyPr/>
          <a:lstStyle/>
          <a:p>
            <a:fld id="{CD6A7AA9-0276-42A2-920A-1E3DBFE4C18B}" type="datetimeFigureOut">
              <a:rPr lang="en-IN" smtClean="0"/>
              <a:t>19-01-2025</a:t>
            </a:fld>
            <a:endParaRPr lang="en-IN" dirty="0"/>
          </a:p>
        </p:txBody>
      </p:sp>
      <p:sp>
        <p:nvSpPr>
          <p:cNvPr id="5" name="Footer Placeholder 4">
            <a:extLst>
              <a:ext uri="{FF2B5EF4-FFF2-40B4-BE49-F238E27FC236}">
                <a16:creationId xmlns:a16="http://schemas.microsoft.com/office/drawing/2014/main" id="{49B7ECB5-E907-75AD-0A0B-418E258C907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DAC8633-C915-9C9E-6FEC-DDF63EC6AA1E}"/>
              </a:ext>
            </a:extLst>
          </p:cNvPr>
          <p:cNvSpPr>
            <a:spLocks noGrp="1"/>
          </p:cNvSpPr>
          <p:nvPr>
            <p:ph type="sldNum" sz="quarter" idx="12"/>
          </p:nvPr>
        </p:nvSpPr>
        <p:spPr/>
        <p:txBody>
          <a:bodyPr/>
          <a:lstStyle/>
          <a:p>
            <a:fld id="{81E4AAD9-AA5D-49E4-B4A8-D6B8195AF7B8}" type="slidenum">
              <a:rPr lang="en-IN" smtClean="0"/>
              <a:t>‹#›</a:t>
            </a:fld>
            <a:endParaRPr lang="en-IN" dirty="0"/>
          </a:p>
        </p:txBody>
      </p:sp>
    </p:spTree>
    <p:extLst>
      <p:ext uri="{BB962C8B-B14F-4D97-AF65-F5344CB8AC3E}">
        <p14:creationId xmlns:p14="http://schemas.microsoft.com/office/powerpoint/2010/main" val="3016184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73C0F6-A935-8D85-9B67-1698FC9A3E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89CF9A-3A69-B823-502F-7A07F0AC4D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545503-0844-6F83-794F-2295ED410BCE}"/>
              </a:ext>
            </a:extLst>
          </p:cNvPr>
          <p:cNvSpPr>
            <a:spLocks noGrp="1"/>
          </p:cNvSpPr>
          <p:nvPr>
            <p:ph type="dt" sz="half" idx="10"/>
          </p:nvPr>
        </p:nvSpPr>
        <p:spPr/>
        <p:txBody>
          <a:bodyPr/>
          <a:lstStyle/>
          <a:p>
            <a:fld id="{CD6A7AA9-0276-42A2-920A-1E3DBFE4C18B}" type="datetimeFigureOut">
              <a:rPr lang="en-IN" smtClean="0"/>
              <a:t>19-01-2025</a:t>
            </a:fld>
            <a:endParaRPr lang="en-IN" dirty="0"/>
          </a:p>
        </p:txBody>
      </p:sp>
      <p:sp>
        <p:nvSpPr>
          <p:cNvPr id="5" name="Footer Placeholder 4">
            <a:extLst>
              <a:ext uri="{FF2B5EF4-FFF2-40B4-BE49-F238E27FC236}">
                <a16:creationId xmlns:a16="http://schemas.microsoft.com/office/drawing/2014/main" id="{0F9EAA52-8BF8-33DD-70AF-E2C1D196764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9216E5B-5086-509D-AD02-17EEB92B5B95}"/>
              </a:ext>
            </a:extLst>
          </p:cNvPr>
          <p:cNvSpPr>
            <a:spLocks noGrp="1"/>
          </p:cNvSpPr>
          <p:nvPr>
            <p:ph type="sldNum" sz="quarter" idx="12"/>
          </p:nvPr>
        </p:nvSpPr>
        <p:spPr/>
        <p:txBody>
          <a:bodyPr/>
          <a:lstStyle/>
          <a:p>
            <a:fld id="{81E4AAD9-AA5D-49E4-B4A8-D6B8195AF7B8}" type="slidenum">
              <a:rPr lang="en-IN" smtClean="0"/>
              <a:t>‹#›</a:t>
            </a:fld>
            <a:endParaRPr lang="en-IN" dirty="0"/>
          </a:p>
        </p:txBody>
      </p:sp>
    </p:spTree>
    <p:extLst>
      <p:ext uri="{BB962C8B-B14F-4D97-AF65-F5344CB8AC3E}">
        <p14:creationId xmlns:p14="http://schemas.microsoft.com/office/powerpoint/2010/main" val="182687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E40C-1323-B1B8-3D98-242A302212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61D794-9932-4120-0E2B-9037F897E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2E305-50C1-F198-3F96-A4AD1C87CD9C}"/>
              </a:ext>
            </a:extLst>
          </p:cNvPr>
          <p:cNvSpPr>
            <a:spLocks noGrp="1"/>
          </p:cNvSpPr>
          <p:nvPr>
            <p:ph type="dt" sz="half" idx="10"/>
          </p:nvPr>
        </p:nvSpPr>
        <p:spPr/>
        <p:txBody>
          <a:bodyPr/>
          <a:lstStyle/>
          <a:p>
            <a:fld id="{CD6A7AA9-0276-42A2-920A-1E3DBFE4C18B}" type="datetimeFigureOut">
              <a:rPr lang="en-IN" smtClean="0"/>
              <a:t>19-01-2025</a:t>
            </a:fld>
            <a:endParaRPr lang="en-IN" dirty="0"/>
          </a:p>
        </p:txBody>
      </p:sp>
      <p:sp>
        <p:nvSpPr>
          <p:cNvPr id="5" name="Footer Placeholder 4">
            <a:extLst>
              <a:ext uri="{FF2B5EF4-FFF2-40B4-BE49-F238E27FC236}">
                <a16:creationId xmlns:a16="http://schemas.microsoft.com/office/drawing/2014/main" id="{C40475E0-AA0E-3B58-744A-967D8D49D8B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497B6AD-BF84-3F00-7586-A0504D5E600B}"/>
              </a:ext>
            </a:extLst>
          </p:cNvPr>
          <p:cNvSpPr>
            <a:spLocks noGrp="1"/>
          </p:cNvSpPr>
          <p:nvPr>
            <p:ph type="sldNum" sz="quarter" idx="12"/>
          </p:nvPr>
        </p:nvSpPr>
        <p:spPr/>
        <p:txBody>
          <a:bodyPr/>
          <a:lstStyle/>
          <a:p>
            <a:fld id="{81E4AAD9-AA5D-49E4-B4A8-D6B8195AF7B8}" type="slidenum">
              <a:rPr lang="en-IN" smtClean="0"/>
              <a:t>‹#›</a:t>
            </a:fld>
            <a:endParaRPr lang="en-IN" dirty="0"/>
          </a:p>
        </p:txBody>
      </p:sp>
    </p:spTree>
    <p:extLst>
      <p:ext uri="{BB962C8B-B14F-4D97-AF65-F5344CB8AC3E}">
        <p14:creationId xmlns:p14="http://schemas.microsoft.com/office/powerpoint/2010/main" val="144841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C2DE-542C-A5B3-4159-DA88FF1AA6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D1D8D9-14D8-0F2F-904F-746295A747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789460-7884-ADB7-167A-F758959C0750}"/>
              </a:ext>
            </a:extLst>
          </p:cNvPr>
          <p:cNvSpPr>
            <a:spLocks noGrp="1"/>
          </p:cNvSpPr>
          <p:nvPr>
            <p:ph type="dt" sz="half" idx="10"/>
          </p:nvPr>
        </p:nvSpPr>
        <p:spPr/>
        <p:txBody>
          <a:bodyPr/>
          <a:lstStyle/>
          <a:p>
            <a:fld id="{CD6A7AA9-0276-42A2-920A-1E3DBFE4C18B}" type="datetimeFigureOut">
              <a:rPr lang="en-IN" smtClean="0"/>
              <a:t>19-01-2025</a:t>
            </a:fld>
            <a:endParaRPr lang="en-IN" dirty="0"/>
          </a:p>
        </p:txBody>
      </p:sp>
      <p:sp>
        <p:nvSpPr>
          <p:cNvPr id="5" name="Footer Placeholder 4">
            <a:extLst>
              <a:ext uri="{FF2B5EF4-FFF2-40B4-BE49-F238E27FC236}">
                <a16:creationId xmlns:a16="http://schemas.microsoft.com/office/drawing/2014/main" id="{44841534-EA52-63D5-2AD5-F67E9E46CAE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047193C-040B-FAE8-CC81-53A255E53E91}"/>
              </a:ext>
            </a:extLst>
          </p:cNvPr>
          <p:cNvSpPr>
            <a:spLocks noGrp="1"/>
          </p:cNvSpPr>
          <p:nvPr>
            <p:ph type="sldNum" sz="quarter" idx="12"/>
          </p:nvPr>
        </p:nvSpPr>
        <p:spPr/>
        <p:txBody>
          <a:bodyPr/>
          <a:lstStyle/>
          <a:p>
            <a:fld id="{81E4AAD9-AA5D-49E4-B4A8-D6B8195AF7B8}" type="slidenum">
              <a:rPr lang="en-IN" smtClean="0"/>
              <a:t>‹#›</a:t>
            </a:fld>
            <a:endParaRPr lang="en-IN" dirty="0"/>
          </a:p>
        </p:txBody>
      </p:sp>
    </p:spTree>
    <p:extLst>
      <p:ext uri="{BB962C8B-B14F-4D97-AF65-F5344CB8AC3E}">
        <p14:creationId xmlns:p14="http://schemas.microsoft.com/office/powerpoint/2010/main" val="337859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A67B-2A09-0AEB-8AC7-70E6CC5713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B2ECB3-71AD-17CF-07DA-249313208B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6D4A19-CCFD-AEFA-615E-484C7C2459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B2432D-ED01-DDD4-F73E-06DB688C8467}"/>
              </a:ext>
            </a:extLst>
          </p:cNvPr>
          <p:cNvSpPr>
            <a:spLocks noGrp="1"/>
          </p:cNvSpPr>
          <p:nvPr>
            <p:ph type="dt" sz="half" idx="10"/>
          </p:nvPr>
        </p:nvSpPr>
        <p:spPr/>
        <p:txBody>
          <a:bodyPr/>
          <a:lstStyle/>
          <a:p>
            <a:fld id="{CD6A7AA9-0276-42A2-920A-1E3DBFE4C18B}" type="datetimeFigureOut">
              <a:rPr lang="en-IN" smtClean="0"/>
              <a:t>19-01-2025</a:t>
            </a:fld>
            <a:endParaRPr lang="en-IN" dirty="0"/>
          </a:p>
        </p:txBody>
      </p:sp>
      <p:sp>
        <p:nvSpPr>
          <p:cNvPr id="6" name="Footer Placeholder 5">
            <a:extLst>
              <a:ext uri="{FF2B5EF4-FFF2-40B4-BE49-F238E27FC236}">
                <a16:creationId xmlns:a16="http://schemas.microsoft.com/office/drawing/2014/main" id="{F4476582-9759-8528-670D-333FDED69C5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8B6E8F4-E048-8DA1-3EF9-02C3B4429BBD}"/>
              </a:ext>
            </a:extLst>
          </p:cNvPr>
          <p:cNvSpPr>
            <a:spLocks noGrp="1"/>
          </p:cNvSpPr>
          <p:nvPr>
            <p:ph type="sldNum" sz="quarter" idx="12"/>
          </p:nvPr>
        </p:nvSpPr>
        <p:spPr/>
        <p:txBody>
          <a:bodyPr/>
          <a:lstStyle/>
          <a:p>
            <a:fld id="{81E4AAD9-AA5D-49E4-B4A8-D6B8195AF7B8}" type="slidenum">
              <a:rPr lang="en-IN" smtClean="0"/>
              <a:t>‹#›</a:t>
            </a:fld>
            <a:endParaRPr lang="en-IN" dirty="0"/>
          </a:p>
        </p:txBody>
      </p:sp>
    </p:spTree>
    <p:extLst>
      <p:ext uri="{BB962C8B-B14F-4D97-AF65-F5344CB8AC3E}">
        <p14:creationId xmlns:p14="http://schemas.microsoft.com/office/powerpoint/2010/main" val="4286665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8A4C3-3262-56BA-61F8-184683333B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7E747E-60EA-4275-B71B-8BC06ADA6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A387A0-9986-EC4F-A1F3-91693AC18B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566906-9C3F-F1FE-B09B-9BF88D711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2DDAFF-345D-9D00-4B52-F6CCA57785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F089C9-4868-867B-0663-52EAEB70343D}"/>
              </a:ext>
            </a:extLst>
          </p:cNvPr>
          <p:cNvSpPr>
            <a:spLocks noGrp="1"/>
          </p:cNvSpPr>
          <p:nvPr>
            <p:ph type="dt" sz="half" idx="10"/>
          </p:nvPr>
        </p:nvSpPr>
        <p:spPr/>
        <p:txBody>
          <a:bodyPr/>
          <a:lstStyle/>
          <a:p>
            <a:fld id="{CD6A7AA9-0276-42A2-920A-1E3DBFE4C18B}" type="datetimeFigureOut">
              <a:rPr lang="en-IN" smtClean="0"/>
              <a:t>19-01-2025</a:t>
            </a:fld>
            <a:endParaRPr lang="en-IN" dirty="0"/>
          </a:p>
        </p:txBody>
      </p:sp>
      <p:sp>
        <p:nvSpPr>
          <p:cNvPr id="8" name="Footer Placeholder 7">
            <a:extLst>
              <a:ext uri="{FF2B5EF4-FFF2-40B4-BE49-F238E27FC236}">
                <a16:creationId xmlns:a16="http://schemas.microsoft.com/office/drawing/2014/main" id="{5DAC0C82-3163-087F-05D1-B19CADE2303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2980AFB-F3BC-E3E2-046C-F772DB41ADE9}"/>
              </a:ext>
            </a:extLst>
          </p:cNvPr>
          <p:cNvSpPr>
            <a:spLocks noGrp="1"/>
          </p:cNvSpPr>
          <p:nvPr>
            <p:ph type="sldNum" sz="quarter" idx="12"/>
          </p:nvPr>
        </p:nvSpPr>
        <p:spPr/>
        <p:txBody>
          <a:bodyPr/>
          <a:lstStyle/>
          <a:p>
            <a:fld id="{81E4AAD9-AA5D-49E4-B4A8-D6B8195AF7B8}" type="slidenum">
              <a:rPr lang="en-IN" smtClean="0"/>
              <a:t>‹#›</a:t>
            </a:fld>
            <a:endParaRPr lang="en-IN" dirty="0"/>
          </a:p>
        </p:txBody>
      </p:sp>
    </p:spTree>
    <p:extLst>
      <p:ext uri="{BB962C8B-B14F-4D97-AF65-F5344CB8AC3E}">
        <p14:creationId xmlns:p14="http://schemas.microsoft.com/office/powerpoint/2010/main" val="168271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D4CC8-FDBD-25A6-EE6C-7CB043BD4C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9F1D3B-EA4F-3E8D-4756-1695FA052C04}"/>
              </a:ext>
            </a:extLst>
          </p:cNvPr>
          <p:cNvSpPr>
            <a:spLocks noGrp="1"/>
          </p:cNvSpPr>
          <p:nvPr>
            <p:ph type="dt" sz="half" idx="10"/>
          </p:nvPr>
        </p:nvSpPr>
        <p:spPr/>
        <p:txBody>
          <a:bodyPr/>
          <a:lstStyle/>
          <a:p>
            <a:fld id="{CD6A7AA9-0276-42A2-920A-1E3DBFE4C18B}" type="datetimeFigureOut">
              <a:rPr lang="en-IN" smtClean="0"/>
              <a:t>19-01-2025</a:t>
            </a:fld>
            <a:endParaRPr lang="en-IN" dirty="0"/>
          </a:p>
        </p:txBody>
      </p:sp>
      <p:sp>
        <p:nvSpPr>
          <p:cNvPr id="4" name="Footer Placeholder 3">
            <a:extLst>
              <a:ext uri="{FF2B5EF4-FFF2-40B4-BE49-F238E27FC236}">
                <a16:creationId xmlns:a16="http://schemas.microsoft.com/office/drawing/2014/main" id="{63CEDE8F-D94C-A835-5B85-428198D4507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3587A058-FD0F-BAC3-C6E2-0D78C8B23135}"/>
              </a:ext>
            </a:extLst>
          </p:cNvPr>
          <p:cNvSpPr>
            <a:spLocks noGrp="1"/>
          </p:cNvSpPr>
          <p:nvPr>
            <p:ph type="sldNum" sz="quarter" idx="12"/>
          </p:nvPr>
        </p:nvSpPr>
        <p:spPr/>
        <p:txBody>
          <a:bodyPr/>
          <a:lstStyle/>
          <a:p>
            <a:fld id="{81E4AAD9-AA5D-49E4-B4A8-D6B8195AF7B8}" type="slidenum">
              <a:rPr lang="en-IN" smtClean="0"/>
              <a:t>‹#›</a:t>
            </a:fld>
            <a:endParaRPr lang="en-IN" dirty="0"/>
          </a:p>
        </p:txBody>
      </p:sp>
    </p:spTree>
    <p:extLst>
      <p:ext uri="{BB962C8B-B14F-4D97-AF65-F5344CB8AC3E}">
        <p14:creationId xmlns:p14="http://schemas.microsoft.com/office/powerpoint/2010/main" val="372756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C03FC-35EE-1296-FED7-AB5E88771CEA}"/>
              </a:ext>
            </a:extLst>
          </p:cNvPr>
          <p:cNvSpPr>
            <a:spLocks noGrp="1"/>
          </p:cNvSpPr>
          <p:nvPr>
            <p:ph type="dt" sz="half" idx="10"/>
          </p:nvPr>
        </p:nvSpPr>
        <p:spPr/>
        <p:txBody>
          <a:bodyPr/>
          <a:lstStyle/>
          <a:p>
            <a:fld id="{CD6A7AA9-0276-42A2-920A-1E3DBFE4C18B}" type="datetimeFigureOut">
              <a:rPr lang="en-IN" smtClean="0"/>
              <a:t>19-01-2025</a:t>
            </a:fld>
            <a:endParaRPr lang="en-IN" dirty="0"/>
          </a:p>
        </p:txBody>
      </p:sp>
      <p:sp>
        <p:nvSpPr>
          <p:cNvPr id="3" name="Footer Placeholder 2">
            <a:extLst>
              <a:ext uri="{FF2B5EF4-FFF2-40B4-BE49-F238E27FC236}">
                <a16:creationId xmlns:a16="http://schemas.microsoft.com/office/drawing/2014/main" id="{E90DE555-B385-D3C3-3E3C-6061B44605D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40EBA162-ED79-5051-6088-F7A19DD8F36C}"/>
              </a:ext>
            </a:extLst>
          </p:cNvPr>
          <p:cNvSpPr>
            <a:spLocks noGrp="1"/>
          </p:cNvSpPr>
          <p:nvPr>
            <p:ph type="sldNum" sz="quarter" idx="12"/>
          </p:nvPr>
        </p:nvSpPr>
        <p:spPr/>
        <p:txBody>
          <a:bodyPr/>
          <a:lstStyle/>
          <a:p>
            <a:fld id="{81E4AAD9-AA5D-49E4-B4A8-D6B8195AF7B8}" type="slidenum">
              <a:rPr lang="en-IN" smtClean="0"/>
              <a:t>‹#›</a:t>
            </a:fld>
            <a:endParaRPr lang="en-IN" dirty="0"/>
          </a:p>
        </p:txBody>
      </p:sp>
    </p:spTree>
    <p:extLst>
      <p:ext uri="{BB962C8B-B14F-4D97-AF65-F5344CB8AC3E}">
        <p14:creationId xmlns:p14="http://schemas.microsoft.com/office/powerpoint/2010/main" val="128170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CE6A-4C32-CA3D-55CB-5045FDF4CB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8208DC-67C9-DAD0-4F56-FA01019229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78137A-BD6B-B19E-3DB6-937F17DB5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11398-FD13-353E-5B68-426650ED3444}"/>
              </a:ext>
            </a:extLst>
          </p:cNvPr>
          <p:cNvSpPr>
            <a:spLocks noGrp="1"/>
          </p:cNvSpPr>
          <p:nvPr>
            <p:ph type="dt" sz="half" idx="10"/>
          </p:nvPr>
        </p:nvSpPr>
        <p:spPr/>
        <p:txBody>
          <a:bodyPr/>
          <a:lstStyle/>
          <a:p>
            <a:fld id="{CD6A7AA9-0276-42A2-920A-1E3DBFE4C18B}" type="datetimeFigureOut">
              <a:rPr lang="en-IN" smtClean="0"/>
              <a:t>19-01-2025</a:t>
            </a:fld>
            <a:endParaRPr lang="en-IN" dirty="0"/>
          </a:p>
        </p:txBody>
      </p:sp>
      <p:sp>
        <p:nvSpPr>
          <p:cNvPr id="6" name="Footer Placeholder 5">
            <a:extLst>
              <a:ext uri="{FF2B5EF4-FFF2-40B4-BE49-F238E27FC236}">
                <a16:creationId xmlns:a16="http://schemas.microsoft.com/office/drawing/2014/main" id="{5BB9E924-DE64-0662-AA19-9AD81E52ED8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C7EFFF2-B6C2-ED58-E5BB-3C957F121E62}"/>
              </a:ext>
            </a:extLst>
          </p:cNvPr>
          <p:cNvSpPr>
            <a:spLocks noGrp="1"/>
          </p:cNvSpPr>
          <p:nvPr>
            <p:ph type="sldNum" sz="quarter" idx="12"/>
          </p:nvPr>
        </p:nvSpPr>
        <p:spPr/>
        <p:txBody>
          <a:bodyPr/>
          <a:lstStyle/>
          <a:p>
            <a:fld id="{81E4AAD9-AA5D-49E4-B4A8-D6B8195AF7B8}" type="slidenum">
              <a:rPr lang="en-IN" smtClean="0"/>
              <a:t>‹#›</a:t>
            </a:fld>
            <a:endParaRPr lang="en-IN" dirty="0"/>
          </a:p>
        </p:txBody>
      </p:sp>
    </p:spTree>
    <p:extLst>
      <p:ext uri="{BB962C8B-B14F-4D97-AF65-F5344CB8AC3E}">
        <p14:creationId xmlns:p14="http://schemas.microsoft.com/office/powerpoint/2010/main" val="118480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7C69-436B-FE63-F6F5-DCB66B1EA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A2D541-BE53-1523-A069-7197A37C7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927C884C-11F2-67A7-0BA2-524645D75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83FCF-5740-65B7-6216-3BE22361D99F}"/>
              </a:ext>
            </a:extLst>
          </p:cNvPr>
          <p:cNvSpPr>
            <a:spLocks noGrp="1"/>
          </p:cNvSpPr>
          <p:nvPr>
            <p:ph type="dt" sz="half" idx="10"/>
          </p:nvPr>
        </p:nvSpPr>
        <p:spPr/>
        <p:txBody>
          <a:bodyPr/>
          <a:lstStyle/>
          <a:p>
            <a:fld id="{CD6A7AA9-0276-42A2-920A-1E3DBFE4C18B}" type="datetimeFigureOut">
              <a:rPr lang="en-IN" smtClean="0"/>
              <a:t>19-01-2025</a:t>
            </a:fld>
            <a:endParaRPr lang="en-IN" dirty="0"/>
          </a:p>
        </p:txBody>
      </p:sp>
      <p:sp>
        <p:nvSpPr>
          <p:cNvPr id="6" name="Footer Placeholder 5">
            <a:extLst>
              <a:ext uri="{FF2B5EF4-FFF2-40B4-BE49-F238E27FC236}">
                <a16:creationId xmlns:a16="http://schemas.microsoft.com/office/drawing/2014/main" id="{D8BCD523-A5B3-C4B0-AC27-135040592EF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FE3EF58-F7AB-5775-4ACA-FC3EA224C016}"/>
              </a:ext>
            </a:extLst>
          </p:cNvPr>
          <p:cNvSpPr>
            <a:spLocks noGrp="1"/>
          </p:cNvSpPr>
          <p:nvPr>
            <p:ph type="sldNum" sz="quarter" idx="12"/>
          </p:nvPr>
        </p:nvSpPr>
        <p:spPr/>
        <p:txBody>
          <a:bodyPr/>
          <a:lstStyle/>
          <a:p>
            <a:fld id="{81E4AAD9-AA5D-49E4-B4A8-D6B8195AF7B8}" type="slidenum">
              <a:rPr lang="en-IN" smtClean="0"/>
              <a:t>‹#›</a:t>
            </a:fld>
            <a:endParaRPr lang="en-IN" dirty="0"/>
          </a:p>
        </p:txBody>
      </p:sp>
    </p:spTree>
    <p:extLst>
      <p:ext uri="{BB962C8B-B14F-4D97-AF65-F5344CB8AC3E}">
        <p14:creationId xmlns:p14="http://schemas.microsoft.com/office/powerpoint/2010/main" val="223007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2DD98-18E9-5072-2478-490B07BE4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863EE5-B0D8-4CF6-9DED-07180AC752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43CEB3-3C0F-7AED-4D79-E42421FD36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A7AA9-0276-42A2-920A-1E3DBFE4C18B}" type="datetimeFigureOut">
              <a:rPr lang="en-IN" smtClean="0"/>
              <a:t>19-01-2025</a:t>
            </a:fld>
            <a:endParaRPr lang="en-IN" dirty="0"/>
          </a:p>
        </p:txBody>
      </p:sp>
      <p:sp>
        <p:nvSpPr>
          <p:cNvPr id="5" name="Footer Placeholder 4">
            <a:extLst>
              <a:ext uri="{FF2B5EF4-FFF2-40B4-BE49-F238E27FC236}">
                <a16:creationId xmlns:a16="http://schemas.microsoft.com/office/drawing/2014/main" id="{4B369743-3FDC-45EA-96A6-B07B69AE8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84AC137-3143-CAED-F54A-A10C09634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4AAD9-AA5D-49E4-B4A8-D6B8195AF7B8}" type="slidenum">
              <a:rPr lang="en-IN" smtClean="0"/>
              <a:t>‹#›</a:t>
            </a:fld>
            <a:endParaRPr lang="en-IN" dirty="0"/>
          </a:p>
        </p:txBody>
      </p:sp>
    </p:spTree>
    <p:extLst>
      <p:ext uri="{BB962C8B-B14F-4D97-AF65-F5344CB8AC3E}">
        <p14:creationId xmlns:p14="http://schemas.microsoft.com/office/powerpoint/2010/main" val="4137791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jset.in/?s=Automatic+Production+Planning+and+Scheduling+of++Size"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ww.ijset.in/wp-content/uploads/IJSET_V12_issue6_949.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3F03-6F2E-AD68-A1CC-A0761B51E47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38066F9-8F49-0FD9-1570-5557AEF1646A}"/>
              </a:ext>
            </a:extLst>
          </p:cNvPr>
          <p:cNvSpPr>
            <a:spLocks noGrp="1"/>
          </p:cNvSpPr>
          <p:nvPr>
            <p:ph type="subTitle" idx="1"/>
          </p:nvPr>
        </p:nvSpPr>
        <p:spPr/>
        <p:txBody>
          <a:bodyPr/>
          <a:lstStyle/>
          <a:p>
            <a:endParaRPr lang="en-IN" dirty="0"/>
          </a:p>
        </p:txBody>
      </p:sp>
      <p:grpSp>
        <p:nvGrpSpPr>
          <p:cNvPr id="4" name="Group 3">
            <a:extLst>
              <a:ext uri="{FF2B5EF4-FFF2-40B4-BE49-F238E27FC236}">
                <a16:creationId xmlns:a16="http://schemas.microsoft.com/office/drawing/2014/main" id="{9B228788-5559-DF50-BB47-E451B995F0EE}"/>
              </a:ext>
            </a:extLst>
          </p:cNvPr>
          <p:cNvGrpSpPr/>
          <p:nvPr/>
        </p:nvGrpSpPr>
        <p:grpSpPr>
          <a:xfrm>
            <a:off x="0" y="1042219"/>
            <a:ext cx="12192000" cy="5764008"/>
            <a:chOff x="16933" y="-860720"/>
            <a:chExt cx="12192000" cy="7283863"/>
          </a:xfrm>
        </p:grpSpPr>
        <p:pic>
          <p:nvPicPr>
            <p:cNvPr id="5" name="Picture 4">
              <a:extLst>
                <a:ext uri="{FF2B5EF4-FFF2-40B4-BE49-F238E27FC236}">
                  <a16:creationId xmlns:a16="http://schemas.microsoft.com/office/drawing/2014/main" id="{B2033647-07AF-8BF7-BCB5-67DA018375DA}"/>
                </a:ext>
              </a:extLst>
            </p:cNvPr>
            <p:cNvPicPr/>
            <p:nvPr/>
          </p:nvPicPr>
          <p:blipFill>
            <a:blip r:embed="rId2"/>
            <a:stretch>
              <a:fillRect/>
            </a:stretch>
          </p:blipFill>
          <p:spPr>
            <a:xfrm>
              <a:off x="16933" y="-860720"/>
              <a:ext cx="12192000" cy="7283863"/>
            </a:xfrm>
            <a:prstGeom prst="rect">
              <a:avLst/>
            </a:prstGeom>
          </p:spPr>
        </p:pic>
      </p:grpSp>
      <p:sp>
        <p:nvSpPr>
          <p:cNvPr id="7" name="TextBox 6">
            <a:extLst>
              <a:ext uri="{FF2B5EF4-FFF2-40B4-BE49-F238E27FC236}">
                <a16:creationId xmlns:a16="http://schemas.microsoft.com/office/drawing/2014/main" id="{BEFB9AA0-A602-C585-4C1F-748D9271F879}"/>
              </a:ext>
            </a:extLst>
          </p:cNvPr>
          <p:cNvSpPr txBox="1"/>
          <p:nvPr/>
        </p:nvSpPr>
        <p:spPr>
          <a:xfrm>
            <a:off x="4402782" y="236743"/>
            <a:ext cx="2727158" cy="923330"/>
          </a:xfrm>
          <a:prstGeom prst="rect">
            <a:avLst/>
          </a:prstGeom>
          <a:noFill/>
        </p:spPr>
        <p:txBody>
          <a:bodyPr wrap="square">
            <a:spAutoFit/>
          </a:bodyPr>
          <a:lstStyle/>
          <a:p>
            <a:r>
              <a:rPr lang="en-GB" dirty="0"/>
              <a:t>PIP104 University Project-II</a:t>
            </a:r>
          </a:p>
          <a:p>
            <a:r>
              <a:rPr lang="en-GB" dirty="0"/>
              <a:t>             Review-4</a:t>
            </a:r>
          </a:p>
          <a:p>
            <a:endParaRPr lang="en-GB" sz="1800" dirty="0"/>
          </a:p>
        </p:txBody>
      </p:sp>
      <p:sp>
        <p:nvSpPr>
          <p:cNvPr id="9" name="TextBox 8">
            <a:extLst>
              <a:ext uri="{FF2B5EF4-FFF2-40B4-BE49-F238E27FC236}">
                <a16:creationId xmlns:a16="http://schemas.microsoft.com/office/drawing/2014/main" id="{131F77FA-1804-909D-CBB0-ACFD1E3CF6FB}"/>
              </a:ext>
            </a:extLst>
          </p:cNvPr>
          <p:cNvSpPr txBox="1"/>
          <p:nvPr/>
        </p:nvSpPr>
        <p:spPr>
          <a:xfrm>
            <a:off x="6577264" y="2586375"/>
            <a:ext cx="5085348" cy="1477328"/>
          </a:xfrm>
          <a:prstGeom prst="rect">
            <a:avLst/>
          </a:prstGeom>
          <a:noFill/>
        </p:spPr>
        <p:txBody>
          <a:bodyPr wrap="square">
            <a:spAutoFit/>
          </a:bodyPr>
          <a:lstStyle/>
          <a:p>
            <a:r>
              <a:rPr lang="en-GB" dirty="0"/>
              <a:t>                      Under the Supervision of,</a:t>
            </a:r>
          </a:p>
          <a:p>
            <a:pPr algn="l"/>
            <a:r>
              <a:rPr lang="en-GB" dirty="0"/>
              <a:t>                        </a:t>
            </a:r>
            <a:r>
              <a:rPr lang="en-GB" sz="1800" dirty="0"/>
              <a:t>Dr.Ramesh  Sengodan</a:t>
            </a:r>
          </a:p>
          <a:p>
            <a:r>
              <a:rPr lang="en-GB" sz="1800" dirty="0"/>
              <a:t>                           Assistant Professor</a:t>
            </a:r>
          </a:p>
          <a:p>
            <a:r>
              <a:rPr lang="en-GB" sz="1800" dirty="0"/>
              <a:t>       School of Computer Science &amp; Engineering</a:t>
            </a:r>
          </a:p>
          <a:p>
            <a:pPr algn="l"/>
            <a:r>
              <a:rPr lang="en-GB" sz="1800" dirty="0"/>
              <a:t>                         Presidency University</a:t>
            </a:r>
          </a:p>
        </p:txBody>
      </p:sp>
      <p:sp>
        <p:nvSpPr>
          <p:cNvPr id="12" name="TextBox 11">
            <a:extLst>
              <a:ext uri="{FF2B5EF4-FFF2-40B4-BE49-F238E27FC236}">
                <a16:creationId xmlns:a16="http://schemas.microsoft.com/office/drawing/2014/main" id="{9A3146C0-DA91-8C1F-1330-1BD78F0309FA}"/>
              </a:ext>
            </a:extLst>
          </p:cNvPr>
          <p:cNvSpPr txBox="1"/>
          <p:nvPr/>
        </p:nvSpPr>
        <p:spPr>
          <a:xfrm>
            <a:off x="401054" y="2422358"/>
            <a:ext cx="2646947" cy="369332"/>
          </a:xfrm>
          <a:prstGeom prst="rect">
            <a:avLst/>
          </a:prstGeom>
          <a:noFill/>
        </p:spPr>
        <p:txBody>
          <a:bodyPr wrap="square">
            <a:spAutoFit/>
          </a:bodyPr>
          <a:lstStyle/>
          <a:p>
            <a:r>
              <a:rPr lang="en-GB" dirty="0"/>
              <a:t>Batch Number: 102</a:t>
            </a:r>
            <a:endParaRPr lang="en-IN" dirty="0"/>
          </a:p>
        </p:txBody>
      </p:sp>
      <p:sp>
        <p:nvSpPr>
          <p:cNvPr id="14" name="TextBox 13">
            <a:extLst>
              <a:ext uri="{FF2B5EF4-FFF2-40B4-BE49-F238E27FC236}">
                <a16:creationId xmlns:a16="http://schemas.microsoft.com/office/drawing/2014/main" id="{C0CC3DAF-D4B4-5D58-75A5-4A834B95D876}"/>
              </a:ext>
            </a:extLst>
          </p:cNvPr>
          <p:cNvSpPr txBox="1"/>
          <p:nvPr/>
        </p:nvSpPr>
        <p:spPr>
          <a:xfrm>
            <a:off x="353962" y="1490297"/>
            <a:ext cx="8652387" cy="400110"/>
          </a:xfrm>
          <a:prstGeom prst="rect">
            <a:avLst/>
          </a:prstGeom>
          <a:noFill/>
        </p:spPr>
        <p:txBody>
          <a:bodyPr wrap="square">
            <a:spAutoFit/>
          </a:bodyPr>
          <a:lstStyle/>
          <a:p>
            <a:r>
              <a:rPr lang="en-GB" sz="2000" b="1" dirty="0"/>
              <a:t>PROJECT TITLE: Automatic Production planning and scheduling of size</a:t>
            </a:r>
            <a:endParaRPr lang="en-IN" sz="2000" b="1" dirty="0"/>
          </a:p>
        </p:txBody>
      </p:sp>
      <p:graphicFrame>
        <p:nvGraphicFramePr>
          <p:cNvPr id="15" name="Table 14">
            <a:extLst>
              <a:ext uri="{FF2B5EF4-FFF2-40B4-BE49-F238E27FC236}">
                <a16:creationId xmlns:a16="http://schemas.microsoft.com/office/drawing/2014/main" id="{444F6D13-88AF-8B15-5C49-6464D9A690EC}"/>
              </a:ext>
            </a:extLst>
          </p:cNvPr>
          <p:cNvGraphicFramePr>
            <a:graphicFrameLocks noGrp="1"/>
          </p:cNvGraphicFramePr>
          <p:nvPr>
            <p:extLst>
              <p:ext uri="{D42A27DB-BD31-4B8C-83A1-F6EECF244321}">
                <p14:modId xmlns:p14="http://schemas.microsoft.com/office/powerpoint/2010/main" val="2690458095"/>
              </p:ext>
            </p:extLst>
          </p:nvPr>
        </p:nvGraphicFramePr>
        <p:xfrm>
          <a:off x="401054" y="2930013"/>
          <a:ext cx="4279102" cy="2064776"/>
        </p:xfrm>
        <a:graphic>
          <a:graphicData uri="http://schemas.openxmlformats.org/drawingml/2006/table">
            <a:tbl>
              <a:tblPr firstRow="1" bandRow="1">
                <a:tableStyleId>{5C22544A-7EE6-4342-B048-85BDC9FD1C3A}</a:tableStyleId>
              </a:tblPr>
              <a:tblGrid>
                <a:gridCol w="2139551">
                  <a:extLst>
                    <a:ext uri="{9D8B030D-6E8A-4147-A177-3AD203B41FA5}">
                      <a16:colId xmlns:a16="http://schemas.microsoft.com/office/drawing/2014/main" val="2722386169"/>
                    </a:ext>
                  </a:extLst>
                </a:gridCol>
                <a:gridCol w="2139551">
                  <a:extLst>
                    <a:ext uri="{9D8B030D-6E8A-4147-A177-3AD203B41FA5}">
                      <a16:colId xmlns:a16="http://schemas.microsoft.com/office/drawing/2014/main" val="2911333712"/>
                    </a:ext>
                  </a:extLst>
                </a:gridCol>
              </a:tblGrid>
              <a:tr h="516194">
                <a:tc>
                  <a:txBody>
                    <a:bodyPr/>
                    <a:lstStyle/>
                    <a:p>
                      <a:r>
                        <a:rPr lang="en-IN" dirty="0"/>
                        <a:t>Student Name</a:t>
                      </a:r>
                    </a:p>
                  </a:txBody>
                  <a:tcPr/>
                </a:tc>
                <a:tc>
                  <a:txBody>
                    <a:bodyPr/>
                    <a:lstStyle/>
                    <a:p>
                      <a:r>
                        <a:rPr lang="en-IN" dirty="0"/>
                        <a:t>Roll Number</a:t>
                      </a:r>
                    </a:p>
                  </a:txBody>
                  <a:tcPr/>
                </a:tc>
                <a:extLst>
                  <a:ext uri="{0D108BD9-81ED-4DB2-BD59-A6C34878D82A}">
                    <a16:rowId xmlns:a16="http://schemas.microsoft.com/office/drawing/2014/main" val="3698147388"/>
                  </a:ext>
                </a:extLst>
              </a:tr>
              <a:tr h="516194">
                <a:tc>
                  <a:txBody>
                    <a:bodyPr/>
                    <a:lstStyle/>
                    <a:p>
                      <a:r>
                        <a:rPr lang="en-IN" dirty="0"/>
                        <a:t>Naveen K S</a:t>
                      </a:r>
                    </a:p>
                  </a:txBody>
                  <a:tcPr/>
                </a:tc>
                <a:tc>
                  <a:txBody>
                    <a:bodyPr/>
                    <a:lstStyle/>
                    <a:p>
                      <a:r>
                        <a:rPr lang="en-IN" dirty="0"/>
                        <a:t>20211CSE0534</a:t>
                      </a:r>
                    </a:p>
                  </a:txBody>
                  <a:tcPr/>
                </a:tc>
                <a:extLst>
                  <a:ext uri="{0D108BD9-81ED-4DB2-BD59-A6C34878D82A}">
                    <a16:rowId xmlns:a16="http://schemas.microsoft.com/office/drawing/2014/main" val="4036774856"/>
                  </a:ext>
                </a:extLst>
              </a:tr>
              <a:tr h="516194">
                <a:tc>
                  <a:txBody>
                    <a:bodyPr/>
                    <a:lstStyle/>
                    <a:p>
                      <a:r>
                        <a:rPr lang="en-IN" dirty="0"/>
                        <a:t>Karthik K</a:t>
                      </a:r>
                    </a:p>
                  </a:txBody>
                  <a:tcPr/>
                </a:tc>
                <a:tc>
                  <a:txBody>
                    <a:bodyPr/>
                    <a:lstStyle/>
                    <a:p>
                      <a:r>
                        <a:rPr lang="en-IN" dirty="0"/>
                        <a:t>20211CSE0555</a:t>
                      </a:r>
                    </a:p>
                  </a:txBody>
                  <a:tcPr/>
                </a:tc>
                <a:extLst>
                  <a:ext uri="{0D108BD9-81ED-4DB2-BD59-A6C34878D82A}">
                    <a16:rowId xmlns:a16="http://schemas.microsoft.com/office/drawing/2014/main" val="1359339143"/>
                  </a:ext>
                </a:extLst>
              </a:tr>
              <a:tr h="516194">
                <a:tc>
                  <a:txBody>
                    <a:bodyPr/>
                    <a:lstStyle/>
                    <a:p>
                      <a:r>
                        <a:rPr lang="en-IN" dirty="0"/>
                        <a:t>Akshata</a:t>
                      </a:r>
                    </a:p>
                  </a:txBody>
                  <a:tcPr/>
                </a:tc>
                <a:tc>
                  <a:txBody>
                    <a:bodyPr/>
                    <a:lstStyle/>
                    <a:p>
                      <a:r>
                        <a:rPr lang="en-IN" dirty="0"/>
                        <a:t>20211CSE0208</a:t>
                      </a:r>
                    </a:p>
                  </a:txBody>
                  <a:tcPr/>
                </a:tc>
                <a:extLst>
                  <a:ext uri="{0D108BD9-81ED-4DB2-BD59-A6C34878D82A}">
                    <a16:rowId xmlns:a16="http://schemas.microsoft.com/office/drawing/2014/main" val="3055684199"/>
                  </a:ext>
                </a:extLst>
              </a:tr>
            </a:tbl>
          </a:graphicData>
        </a:graphic>
      </p:graphicFrame>
    </p:spTree>
    <p:extLst>
      <p:ext uri="{BB962C8B-B14F-4D97-AF65-F5344CB8AC3E}">
        <p14:creationId xmlns:p14="http://schemas.microsoft.com/office/powerpoint/2010/main" val="581974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89FA-C4A2-FD17-5412-6739D08F7D0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3145B8C-9E2E-DADA-B10D-4219BAC5DF06}"/>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1255B12E-E5AE-C21F-81ED-0548DFD96F69}"/>
              </a:ext>
            </a:extLst>
          </p:cNvPr>
          <p:cNvGrpSpPr/>
          <p:nvPr/>
        </p:nvGrpSpPr>
        <p:grpSpPr>
          <a:xfrm>
            <a:off x="152400" y="152400"/>
            <a:ext cx="12192000" cy="6858000"/>
            <a:chOff x="0" y="0"/>
            <a:chExt cx="12192000" cy="6858000"/>
          </a:xfrm>
        </p:grpSpPr>
        <p:pic>
          <p:nvPicPr>
            <p:cNvPr id="5" name="Picture 4">
              <a:extLst>
                <a:ext uri="{FF2B5EF4-FFF2-40B4-BE49-F238E27FC236}">
                  <a16:creationId xmlns:a16="http://schemas.microsoft.com/office/drawing/2014/main" id="{2C14160B-4BEA-35FF-506D-8DC899BAE958}"/>
                </a:ext>
              </a:extLst>
            </p:cNvPr>
            <p:cNvPicPr/>
            <p:nvPr/>
          </p:nvPicPr>
          <p:blipFill>
            <a:blip r:embed="rId2"/>
            <a:stretch>
              <a:fillRect/>
            </a:stretch>
          </p:blipFill>
          <p:spPr>
            <a:xfrm>
              <a:off x="0" y="0"/>
              <a:ext cx="12192000" cy="6858000"/>
            </a:xfrm>
            <a:prstGeom prst="rect">
              <a:avLst/>
            </a:prstGeom>
          </p:spPr>
        </p:pic>
      </p:grpSp>
      <p:sp>
        <p:nvSpPr>
          <p:cNvPr id="7" name="TextBox 6">
            <a:extLst>
              <a:ext uri="{FF2B5EF4-FFF2-40B4-BE49-F238E27FC236}">
                <a16:creationId xmlns:a16="http://schemas.microsoft.com/office/drawing/2014/main" id="{608B71AF-F530-A89B-D27D-FF2259873800}"/>
              </a:ext>
            </a:extLst>
          </p:cNvPr>
          <p:cNvSpPr txBox="1"/>
          <p:nvPr/>
        </p:nvSpPr>
        <p:spPr>
          <a:xfrm>
            <a:off x="152400" y="681037"/>
            <a:ext cx="9268326" cy="584775"/>
          </a:xfrm>
          <a:prstGeom prst="rect">
            <a:avLst/>
          </a:prstGeom>
          <a:noFill/>
        </p:spPr>
        <p:txBody>
          <a:bodyPr wrap="square">
            <a:spAutoFit/>
          </a:bodyPr>
          <a:lstStyle/>
          <a:p>
            <a:r>
              <a:rPr lang="en-IN" sz="3200" b="1" dirty="0"/>
              <a:t>Outcomes / Results Obtained</a:t>
            </a:r>
          </a:p>
        </p:txBody>
      </p:sp>
      <p:sp>
        <p:nvSpPr>
          <p:cNvPr id="10" name="TextBox 9">
            <a:extLst>
              <a:ext uri="{FF2B5EF4-FFF2-40B4-BE49-F238E27FC236}">
                <a16:creationId xmlns:a16="http://schemas.microsoft.com/office/drawing/2014/main" id="{7B36935D-55CD-F2F1-DC80-2E480660249B}"/>
              </a:ext>
            </a:extLst>
          </p:cNvPr>
          <p:cNvSpPr txBox="1"/>
          <p:nvPr/>
        </p:nvSpPr>
        <p:spPr>
          <a:xfrm>
            <a:off x="304800" y="1546740"/>
            <a:ext cx="9115926"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Successful integration of production planning and scheduling.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Improved resource management and demand forecasting.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Seamless user feedback collection.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Secure and efficient product ordering process. </a:t>
            </a:r>
          </a:p>
        </p:txBody>
      </p:sp>
    </p:spTree>
    <p:extLst>
      <p:ext uri="{BB962C8B-B14F-4D97-AF65-F5344CB8AC3E}">
        <p14:creationId xmlns:p14="http://schemas.microsoft.com/office/powerpoint/2010/main" val="391344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BCDD-65DC-B318-9944-B5D4D8BFF30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B3651E7-F1CA-5562-CAA1-7F1F028CCFC3}"/>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A27FE24A-93B2-1B9B-BA61-D32D7A32F543}"/>
              </a:ext>
            </a:extLst>
          </p:cNvPr>
          <p:cNvGrpSpPr/>
          <p:nvPr/>
        </p:nvGrpSpPr>
        <p:grpSpPr>
          <a:xfrm>
            <a:off x="152400" y="152400"/>
            <a:ext cx="12192000" cy="6858000"/>
            <a:chOff x="0" y="0"/>
            <a:chExt cx="12192000" cy="6858000"/>
          </a:xfrm>
        </p:grpSpPr>
        <p:pic>
          <p:nvPicPr>
            <p:cNvPr id="5" name="Picture 4">
              <a:extLst>
                <a:ext uri="{FF2B5EF4-FFF2-40B4-BE49-F238E27FC236}">
                  <a16:creationId xmlns:a16="http://schemas.microsoft.com/office/drawing/2014/main" id="{BD83409A-24A0-CBAD-EAB9-991295FF0378}"/>
                </a:ext>
              </a:extLst>
            </p:cNvPr>
            <p:cNvPicPr/>
            <p:nvPr/>
          </p:nvPicPr>
          <p:blipFill>
            <a:blip r:embed="rId2"/>
            <a:stretch>
              <a:fillRect/>
            </a:stretch>
          </p:blipFill>
          <p:spPr>
            <a:xfrm>
              <a:off x="0" y="0"/>
              <a:ext cx="12192000" cy="6858000"/>
            </a:xfrm>
            <a:prstGeom prst="rect">
              <a:avLst/>
            </a:prstGeom>
          </p:spPr>
        </p:pic>
      </p:grpSp>
      <p:sp>
        <p:nvSpPr>
          <p:cNvPr id="7" name="TextBox 6">
            <a:extLst>
              <a:ext uri="{FF2B5EF4-FFF2-40B4-BE49-F238E27FC236}">
                <a16:creationId xmlns:a16="http://schemas.microsoft.com/office/drawing/2014/main" id="{38B539D9-133A-01E8-A13A-EA2870ED9AF2}"/>
              </a:ext>
            </a:extLst>
          </p:cNvPr>
          <p:cNvSpPr txBox="1"/>
          <p:nvPr/>
        </p:nvSpPr>
        <p:spPr>
          <a:xfrm>
            <a:off x="401053" y="497305"/>
            <a:ext cx="9019673" cy="584775"/>
          </a:xfrm>
          <a:prstGeom prst="rect">
            <a:avLst/>
          </a:prstGeom>
          <a:noFill/>
        </p:spPr>
        <p:txBody>
          <a:bodyPr wrap="square">
            <a:spAutoFit/>
          </a:bodyPr>
          <a:lstStyle/>
          <a:p>
            <a:r>
              <a:rPr lang="en-IN" sz="3200" b="1" dirty="0"/>
              <a:t>Conclusion</a:t>
            </a:r>
          </a:p>
        </p:txBody>
      </p:sp>
      <p:sp>
        <p:nvSpPr>
          <p:cNvPr id="9" name="TextBox 8">
            <a:extLst>
              <a:ext uri="{FF2B5EF4-FFF2-40B4-BE49-F238E27FC236}">
                <a16:creationId xmlns:a16="http://schemas.microsoft.com/office/drawing/2014/main" id="{248FB7D0-D627-33E4-E576-E167A1409090}"/>
              </a:ext>
            </a:extLst>
          </p:cNvPr>
          <p:cNvSpPr txBox="1"/>
          <p:nvPr/>
        </p:nvSpPr>
        <p:spPr>
          <a:xfrm>
            <a:off x="657727" y="1211542"/>
            <a:ext cx="9019673" cy="3416320"/>
          </a:xfrm>
          <a:prstGeom prst="rect">
            <a:avLst/>
          </a:prstGeom>
          <a:noFill/>
        </p:spPr>
        <p:txBody>
          <a:bodyPr wrap="square">
            <a:spAutoFit/>
          </a:bodyPr>
          <a:lstStyle/>
          <a:p>
            <a:r>
              <a:rPr lang="en-US" sz="2400" dirty="0"/>
              <a:t>The Automation Production Planning and Scheduling of Size project successfully addresses key manufacturing challenges by streamlining workflows, optimizing resource utilization, and incorporating customer feedback into production planning. It improves efficiency, reduces costs, and enhances user satisfaction through dynamic scheduling and secure order processing. This project demonstrates the potential of automation in revolutionizing production processes and lays the foundation for future advancements, such as AI-driven analytics and IoT integration, to further enhance adaptability and scalability.</a:t>
            </a:r>
            <a:endParaRPr lang="en-IN" sz="2400" dirty="0"/>
          </a:p>
        </p:txBody>
      </p:sp>
    </p:spTree>
    <p:extLst>
      <p:ext uri="{BB962C8B-B14F-4D97-AF65-F5344CB8AC3E}">
        <p14:creationId xmlns:p14="http://schemas.microsoft.com/office/powerpoint/2010/main" val="315161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5ECC-C33E-622F-E707-1116AB31370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0DCA9E2-F06D-3F21-6E73-3952D50C5804}"/>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674BB361-F5B6-820D-C41D-B6DD46A50756}"/>
              </a:ext>
            </a:extLst>
          </p:cNvPr>
          <p:cNvGrpSpPr/>
          <p:nvPr/>
        </p:nvGrpSpPr>
        <p:grpSpPr>
          <a:xfrm>
            <a:off x="152400" y="152400"/>
            <a:ext cx="12192000" cy="6858000"/>
            <a:chOff x="0" y="0"/>
            <a:chExt cx="12192000" cy="6858000"/>
          </a:xfrm>
        </p:grpSpPr>
        <p:pic>
          <p:nvPicPr>
            <p:cNvPr id="5" name="Picture 4">
              <a:extLst>
                <a:ext uri="{FF2B5EF4-FFF2-40B4-BE49-F238E27FC236}">
                  <a16:creationId xmlns:a16="http://schemas.microsoft.com/office/drawing/2014/main" id="{E0960C8F-857C-8705-6707-2FBC0F445C76}"/>
                </a:ext>
              </a:extLst>
            </p:cNvPr>
            <p:cNvPicPr/>
            <p:nvPr/>
          </p:nvPicPr>
          <p:blipFill>
            <a:blip r:embed="rId2"/>
            <a:stretch>
              <a:fillRect/>
            </a:stretch>
          </p:blipFill>
          <p:spPr>
            <a:xfrm>
              <a:off x="0" y="0"/>
              <a:ext cx="12192000" cy="6858000"/>
            </a:xfrm>
            <a:prstGeom prst="rect">
              <a:avLst/>
            </a:prstGeom>
          </p:spPr>
        </p:pic>
      </p:grpSp>
      <p:sp>
        <p:nvSpPr>
          <p:cNvPr id="7" name="TextBox 6">
            <a:extLst>
              <a:ext uri="{FF2B5EF4-FFF2-40B4-BE49-F238E27FC236}">
                <a16:creationId xmlns:a16="http://schemas.microsoft.com/office/drawing/2014/main" id="{1F5F5520-21EA-AA76-9560-D28B8D554A6D}"/>
              </a:ext>
            </a:extLst>
          </p:cNvPr>
          <p:cNvSpPr txBox="1"/>
          <p:nvPr/>
        </p:nvSpPr>
        <p:spPr>
          <a:xfrm>
            <a:off x="320842" y="365125"/>
            <a:ext cx="9099884" cy="584775"/>
          </a:xfrm>
          <a:prstGeom prst="rect">
            <a:avLst/>
          </a:prstGeom>
          <a:noFill/>
        </p:spPr>
        <p:txBody>
          <a:bodyPr wrap="square">
            <a:spAutoFit/>
          </a:bodyPr>
          <a:lstStyle/>
          <a:p>
            <a:r>
              <a:rPr lang="en-IN" sz="3200" b="1" dirty="0"/>
              <a:t>References</a:t>
            </a:r>
          </a:p>
        </p:txBody>
      </p:sp>
      <p:sp>
        <p:nvSpPr>
          <p:cNvPr id="9" name="TextBox 8">
            <a:extLst>
              <a:ext uri="{FF2B5EF4-FFF2-40B4-BE49-F238E27FC236}">
                <a16:creationId xmlns:a16="http://schemas.microsoft.com/office/drawing/2014/main" id="{A3CFAD71-8C28-3FC9-1990-11CD4E8CF8AA}"/>
              </a:ext>
            </a:extLst>
          </p:cNvPr>
          <p:cNvSpPr txBox="1"/>
          <p:nvPr/>
        </p:nvSpPr>
        <p:spPr>
          <a:xfrm>
            <a:off x="320842" y="1345720"/>
            <a:ext cx="8871284" cy="5016758"/>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rPr>
              <a:t>Miroschnyk, J. M., Shkil, K. A., Rakhlis, L. D., Kulak, C. J. E., &amp; Filippenko, J. I. (2020). </a:t>
            </a:r>
            <a:r>
              <a:rPr kumimoji="0" lang="en-US" altLang="en-US" sz="2000" b="0" i="1" u="none" strike="noStrike" cap="none" normalizeH="0" baseline="0" dirty="0">
                <a:ln>
                  <a:noFill/>
                </a:ln>
                <a:solidFill>
                  <a:schemeClr val="tx1"/>
                </a:solidFill>
                <a:effectLst/>
              </a:rPr>
              <a:t>Hardware implementation of scheduling objectives in unpaced flow shops within discrete manufacturing.</a:t>
            </a:r>
            <a:r>
              <a:rPr kumimoji="0" lang="en-US" altLang="en-US" sz="2000" b="0" i="0" u="none" strike="noStrike" cap="none" normalizeH="0" baseline="0" dirty="0">
                <a:ln>
                  <a:noFill/>
                </a:ln>
                <a:solidFill>
                  <a:schemeClr val="tx1"/>
                </a:solidFill>
                <a:effectLst/>
              </a:rPr>
              <a:t> SpringerLink.</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rPr>
              <a:t>Wang, J. Z., Liu, K. L., Carroll, L., &amp; Ling, C. J. C. (2020). </a:t>
            </a:r>
            <a:r>
              <a:rPr kumimoji="0" lang="en-US" altLang="en-US" sz="2000" b="0" i="1" u="none" strike="noStrike" cap="none" normalizeH="0" baseline="0" dirty="0">
                <a:ln>
                  <a:noFill/>
                </a:ln>
                <a:solidFill>
                  <a:schemeClr val="tx1"/>
                </a:solidFill>
                <a:effectLst/>
              </a:rPr>
              <a:t>Improvement in convergence and optimization of decoding in sliced lattice Gaussian sampling.</a:t>
            </a:r>
            <a:r>
              <a:rPr kumimoji="0" lang="en-US" altLang="en-US" sz="2000" b="0" i="0" u="none" strike="noStrike" cap="none" normalizeH="0" baseline="0" dirty="0">
                <a:ln>
                  <a:noFill/>
                </a:ln>
                <a:solidFill>
                  <a:schemeClr val="tx1"/>
                </a:solidFill>
                <a:effectLst/>
              </a:rPr>
              <a:t> IEEE.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rPr>
              <a:t>Luo, J. Y., Li, K. J., &amp; Wang, L. S. (2021). </a:t>
            </a:r>
            <a:r>
              <a:rPr kumimoji="0" lang="en-US" altLang="en-US" sz="2000" b="0" i="1" u="none" strike="noStrike" cap="none" normalizeH="0" baseline="0" dirty="0">
                <a:ln>
                  <a:noFill/>
                </a:ln>
                <a:solidFill>
                  <a:schemeClr val="tx1"/>
                </a:solidFill>
                <a:effectLst/>
              </a:rPr>
              <a:t>Smart scheduling for flexible and hybrid production utilizing multi-agent deep learning.</a:t>
            </a:r>
            <a:r>
              <a:rPr kumimoji="0" lang="en-US" altLang="en-US" sz="2000" b="0" i="0" u="none" strike="noStrike" cap="none" normalizeH="0" baseline="0" dirty="0">
                <a:ln>
                  <a:noFill/>
                </a:ln>
                <a:solidFill>
                  <a:schemeClr val="tx1"/>
                </a:solidFill>
                <a:effectLst/>
              </a:rPr>
              <a:t> IEEE.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rPr>
              <a:t>Yang, J. X., &amp; Cai, K. K. (2021). </a:t>
            </a:r>
            <a:r>
              <a:rPr kumimoji="0" lang="en-US" altLang="en-US" sz="2000" b="0" i="1" u="none" strike="noStrike" cap="none" normalizeH="0" baseline="0" dirty="0">
                <a:ln>
                  <a:noFill/>
                </a:ln>
                <a:solidFill>
                  <a:schemeClr val="tx1"/>
                </a:solidFill>
                <a:effectLst/>
              </a:rPr>
              <a:t>Monte Carlo-based algorithm for production scheduling optimization using topology and dynamic programming.</a:t>
            </a:r>
            <a:r>
              <a:rPr kumimoji="0" lang="en-US" altLang="en-US" sz="2000" b="0" i="0" u="none" strike="noStrike" cap="none" normalizeH="0" baseline="0" dirty="0">
                <a:ln>
                  <a:noFill/>
                </a:ln>
                <a:solidFill>
                  <a:schemeClr val="tx1"/>
                </a:solidFill>
                <a:effectLst/>
              </a:rPr>
              <a:t> IEEE.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endParaRPr>
          </a:p>
          <a:p>
            <a:pPr marL="457200" indent="-457200" eaLnBrk="0" fontAlgn="base" hangingPunct="0">
              <a:spcBef>
                <a:spcPct val="0"/>
              </a:spcBef>
              <a:spcAft>
                <a:spcPct val="0"/>
              </a:spcAft>
              <a:buFont typeface="+mj-lt"/>
              <a:buAutoNum type="arabicPeriod"/>
            </a:pPr>
            <a:r>
              <a:rPr lang="en-US" sz="2000" dirty="0">
                <a:ea typeface="Cambria" panose="02040503050406030204" pitchFamily="18" charset="0"/>
              </a:rPr>
              <a:t>International Research Journal of Engineering and Technology (IRJET)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48752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682B-BCA7-6582-F307-510273F591E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53F3CDC-73A2-D43B-D4DB-9B6FBD6F5E91}"/>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EE833333-5EB1-97CB-B575-4E4A51A6B322}"/>
              </a:ext>
            </a:extLst>
          </p:cNvPr>
          <p:cNvGrpSpPr/>
          <p:nvPr/>
        </p:nvGrpSpPr>
        <p:grpSpPr>
          <a:xfrm>
            <a:off x="152400" y="152400"/>
            <a:ext cx="12192000" cy="6858000"/>
            <a:chOff x="0" y="0"/>
            <a:chExt cx="12192000" cy="6858000"/>
          </a:xfrm>
        </p:grpSpPr>
        <p:pic>
          <p:nvPicPr>
            <p:cNvPr id="5" name="Picture 4">
              <a:extLst>
                <a:ext uri="{FF2B5EF4-FFF2-40B4-BE49-F238E27FC236}">
                  <a16:creationId xmlns:a16="http://schemas.microsoft.com/office/drawing/2014/main" id="{43491BAA-5D5F-C3C9-B88E-7E525AFC9A2A}"/>
                </a:ext>
              </a:extLst>
            </p:cNvPr>
            <p:cNvPicPr/>
            <p:nvPr/>
          </p:nvPicPr>
          <p:blipFill>
            <a:blip r:embed="rId2"/>
            <a:stretch>
              <a:fillRect/>
            </a:stretch>
          </p:blipFill>
          <p:spPr>
            <a:xfrm>
              <a:off x="0" y="0"/>
              <a:ext cx="12192000" cy="6858000"/>
            </a:xfrm>
            <a:prstGeom prst="rect">
              <a:avLst/>
            </a:prstGeom>
          </p:spPr>
        </p:pic>
      </p:grpSp>
      <p:sp>
        <p:nvSpPr>
          <p:cNvPr id="7" name="TextBox 6">
            <a:extLst>
              <a:ext uri="{FF2B5EF4-FFF2-40B4-BE49-F238E27FC236}">
                <a16:creationId xmlns:a16="http://schemas.microsoft.com/office/drawing/2014/main" id="{FCFE34D7-5BF2-F850-7CD1-AE962DF00AF8}"/>
              </a:ext>
            </a:extLst>
          </p:cNvPr>
          <p:cNvSpPr txBox="1"/>
          <p:nvPr/>
        </p:nvSpPr>
        <p:spPr>
          <a:xfrm>
            <a:off x="290052" y="311705"/>
            <a:ext cx="9268326" cy="584775"/>
          </a:xfrm>
          <a:prstGeom prst="rect">
            <a:avLst/>
          </a:prstGeom>
          <a:noFill/>
        </p:spPr>
        <p:txBody>
          <a:bodyPr wrap="square">
            <a:spAutoFit/>
          </a:bodyPr>
          <a:lstStyle/>
          <a:p>
            <a:r>
              <a:rPr lang="en-IN" sz="3200" b="1" dirty="0"/>
              <a:t>Publication Details</a:t>
            </a:r>
          </a:p>
        </p:txBody>
      </p:sp>
      <p:sp>
        <p:nvSpPr>
          <p:cNvPr id="9" name="TextBox 8">
            <a:extLst>
              <a:ext uri="{FF2B5EF4-FFF2-40B4-BE49-F238E27FC236}">
                <a16:creationId xmlns:a16="http://schemas.microsoft.com/office/drawing/2014/main" id="{9522B63D-EB8E-210A-09DE-1DE5E0451CBE}"/>
              </a:ext>
            </a:extLst>
          </p:cNvPr>
          <p:cNvSpPr txBox="1"/>
          <p:nvPr/>
        </p:nvSpPr>
        <p:spPr>
          <a:xfrm>
            <a:off x="290052" y="1258529"/>
            <a:ext cx="9082548" cy="3139321"/>
          </a:xfrm>
          <a:prstGeom prst="rect">
            <a:avLst/>
          </a:prstGeom>
          <a:noFill/>
        </p:spPr>
        <p:txBody>
          <a:bodyPr wrap="square">
            <a:spAutoFit/>
          </a:bodyPr>
          <a:lstStyle/>
          <a:p>
            <a:r>
              <a:rPr lang="en-US" sz="2000" dirty="0"/>
              <a:t>The project titled </a:t>
            </a:r>
            <a:r>
              <a:rPr lang="en-US" sz="2000" i="1" dirty="0"/>
              <a:t>"Automation Production Planning and Scheduling of Size"</a:t>
            </a:r>
            <a:r>
              <a:rPr lang="en-US" sz="2000" dirty="0"/>
              <a:t> has been published in the </a:t>
            </a:r>
            <a:r>
              <a:rPr lang="en-US" sz="2000" b="1" dirty="0"/>
              <a:t>International Journal of Science, Engineering, and Technology (IJSET)</a:t>
            </a:r>
            <a:r>
              <a:rPr lang="en-US" sz="2000" dirty="0"/>
              <a:t> under Volume 12, Issue 6, with the article ID </a:t>
            </a:r>
            <a:r>
              <a:rPr lang="en-US" sz="2000" b="1" dirty="0"/>
              <a:t>949</a:t>
            </a:r>
            <a:r>
              <a:rPr lang="en-US" sz="2000" dirty="0"/>
              <a:t>.</a:t>
            </a:r>
          </a:p>
          <a:p>
            <a:endParaRPr lang="en-US" sz="2000" dirty="0"/>
          </a:p>
          <a:p>
            <a:pPr>
              <a:buFont typeface="Arial" panose="020B0604020202020204" pitchFamily="34" charset="0"/>
              <a:buChar char="•"/>
            </a:pPr>
            <a:r>
              <a:rPr lang="en-US" sz="2000" b="1" dirty="0"/>
              <a:t>Publication Link:</a:t>
            </a:r>
            <a:r>
              <a:rPr lang="en-US" sz="2000" dirty="0"/>
              <a:t> </a:t>
            </a:r>
            <a:r>
              <a:rPr lang="en-US" sz="2000" dirty="0">
                <a:hlinkClick r:id="rId3"/>
              </a:rPr>
              <a:t>https://www.ijset.in/?s=Automatic+Production+Planning+and+Scheduling+of++Size</a:t>
            </a:r>
            <a:endParaRPr lang="en-US" sz="2000" dirty="0"/>
          </a:p>
          <a:p>
            <a:pPr>
              <a:buFont typeface="Arial" panose="020B0604020202020204" pitchFamily="34" charset="0"/>
              <a:buChar char="•"/>
            </a:pPr>
            <a:endParaRPr lang="en-US" sz="2000" dirty="0"/>
          </a:p>
          <a:p>
            <a:pPr>
              <a:buFont typeface="Arial" panose="020B0604020202020204" pitchFamily="34" charset="0"/>
              <a:buChar char="•"/>
            </a:pPr>
            <a:r>
              <a:rPr lang="en-US" sz="2000" b="1" dirty="0"/>
              <a:t>Article PDF Link:</a:t>
            </a:r>
          </a:p>
          <a:p>
            <a:r>
              <a:rPr lang="en-US" sz="2000" dirty="0"/>
              <a:t> </a:t>
            </a:r>
            <a:r>
              <a:rPr lang="en-US" sz="2000" dirty="0">
                <a:hlinkClick r:id="rId4"/>
              </a:rPr>
              <a:t>IJSET_V12_issue6_949.pdf</a:t>
            </a:r>
            <a:endParaRPr lang="en-US" sz="2000" dirty="0"/>
          </a:p>
          <a:p>
            <a:endParaRPr lang="en-IN" dirty="0"/>
          </a:p>
        </p:txBody>
      </p:sp>
    </p:spTree>
    <p:extLst>
      <p:ext uri="{BB962C8B-B14F-4D97-AF65-F5344CB8AC3E}">
        <p14:creationId xmlns:p14="http://schemas.microsoft.com/office/powerpoint/2010/main" val="3801684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7022B-C5EE-0BBE-485A-05109828846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FF021C1-06AE-6EBF-C3D2-8C70374C9505}"/>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D62F812A-7E80-8119-CF1A-03AC59350DFE}"/>
              </a:ext>
            </a:extLst>
          </p:cNvPr>
          <p:cNvGrpSpPr/>
          <p:nvPr/>
        </p:nvGrpSpPr>
        <p:grpSpPr>
          <a:xfrm>
            <a:off x="152400" y="152400"/>
            <a:ext cx="12192000" cy="6858000"/>
            <a:chOff x="0" y="0"/>
            <a:chExt cx="12192000" cy="6858000"/>
          </a:xfrm>
        </p:grpSpPr>
        <p:pic>
          <p:nvPicPr>
            <p:cNvPr id="5" name="Picture 4">
              <a:extLst>
                <a:ext uri="{FF2B5EF4-FFF2-40B4-BE49-F238E27FC236}">
                  <a16:creationId xmlns:a16="http://schemas.microsoft.com/office/drawing/2014/main" id="{F50F3950-E6B2-DFE3-ECEB-6BBD5999C828}"/>
                </a:ext>
              </a:extLst>
            </p:cNvPr>
            <p:cNvPicPr/>
            <p:nvPr/>
          </p:nvPicPr>
          <p:blipFill>
            <a:blip r:embed="rId2"/>
            <a:stretch>
              <a:fillRect/>
            </a:stretch>
          </p:blipFill>
          <p:spPr>
            <a:xfrm>
              <a:off x="0" y="0"/>
              <a:ext cx="12192000" cy="6858000"/>
            </a:xfrm>
            <a:prstGeom prst="rect">
              <a:avLst/>
            </a:prstGeom>
          </p:spPr>
        </p:pic>
      </p:grpSp>
      <p:sp>
        <p:nvSpPr>
          <p:cNvPr id="7" name="TextBox 6">
            <a:extLst>
              <a:ext uri="{FF2B5EF4-FFF2-40B4-BE49-F238E27FC236}">
                <a16:creationId xmlns:a16="http://schemas.microsoft.com/office/drawing/2014/main" id="{85B0641F-6960-9955-A4A9-FF56D358181C}"/>
              </a:ext>
            </a:extLst>
          </p:cNvPr>
          <p:cNvSpPr txBox="1"/>
          <p:nvPr/>
        </p:nvSpPr>
        <p:spPr>
          <a:xfrm>
            <a:off x="320842" y="681037"/>
            <a:ext cx="9099884" cy="584775"/>
          </a:xfrm>
          <a:prstGeom prst="rect">
            <a:avLst/>
          </a:prstGeom>
          <a:noFill/>
        </p:spPr>
        <p:txBody>
          <a:bodyPr wrap="square">
            <a:spAutoFit/>
          </a:bodyPr>
          <a:lstStyle/>
          <a:p>
            <a:r>
              <a:rPr lang="en-IN" sz="3200" b="1" dirty="0"/>
              <a:t>Achievements (if any)</a:t>
            </a:r>
          </a:p>
        </p:txBody>
      </p:sp>
      <p:sp>
        <p:nvSpPr>
          <p:cNvPr id="10" name="TextBox 9">
            <a:extLst>
              <a:ext uri="{FF2B5EF4-FFF2-40B4-BE49-F238E27FC236}">
                <a16:creationId xmlns:a16="http://schemas.microsoft.com/office/drawing/2014/main" id="{206C3885-D21A-CA58-F5E1-6ECA461BEEAD}"/>
              </a:ext>
            </a:extLst>
          </p:cNvPr>
          <p:cNvSpPr txBox="1"/>
          <p:nvPr/>
        </p:nvSpPr>
        <p:spPr>
          <a:xfrm>
            <a:off x="320842" y="1690689"/>
            <a:ext cx="9099884"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Completed project within the stipulated timeline.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Integrated advanced scheduling algorithms and payment gateways.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Successfully implemented a user-centric design approach. </a:t>
            </a:r>
          </a:p>
        </p:txBody>
      </p:sp>
    </p:spTree>
    <p:extLst>
      <p:ext uri="{BB962C8B-B14F-4D97-AF65-F5344CB8AC3E}">
        <p14:creationId xmlns:p14="http://schemas.microsoft.com/office/powerpoint/2010/main" val="282704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7D26-06E8-7530-6B7E-519CA3E21DF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5FC1C9A-AD23-EE49-D8B1-37C9CD457FBE}"/>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A179D55B-29B9-7127-3190-11CFA89C1DC3}"/>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3F199989-77EA-1770-5DAC-852F581C64B1}"/>
                </a:ext>
              </a:extLst>
            </p:cNvPr>
            <p:cNvPicPr/>
            <p:nvPr/>
          </p:nvPicPr>
          <p:blipFill>
            <a:blip r:embed="rId2"/>
            <a:stretch>
              <a:fillRect/>
            </a:stretch>
          </p:blipFill>
          <p:spPr>
            <a:xfrm>
              <a:off x="0" y="0"/>
              <a:ext cx="12192000" cy="6858000"/>
            </a:xfrm>
            <a:prstGeom prst="rect">
              <a:avLst/>
            </a:prstGeom>
          </p:spPr>
        </p:pic>
      </p:grpSp>
      <p:sp>
        <p:nvSpPr>
          <p:cNvPr id="7" name="TextBox 6">
            <a:extLst>
              <a:ext uri="{FF2B5EF4-FFF2-40B4-BE49-F238E27FC236}">
                <a16:creationId xmlns:a16="http://schemas.microsoft.com/office/drawing/2014/main" id="{B25F0AE4-1072-5D09-F605-3058F4185035}"/>
              </a:ext>
            </a:extLst>
          </p:cNvPr>
          <p:cNvSpPr txBox="1"/>
          <p:nvPr/>
        </p:nvSpPr>
        <p:spPr>
          <a:xfrm>
            <a:off x="2847473" y="2839270"/>
            <a:ext cx="6497053" cy="923330"/>
          </a:xfrm>
          <a:prstGeom prst="rect">
            <a:avLst/>
          </a:prstGeom>
          <a:noFill/>
        </p:spPr>
        <p:txBody>
          <a:bodyPr wrap="square">
            <a:spAutoFit/>
          </a:bodyPr>
          <a:lstStyle/>
          <a:p>
            <a:pPr marL="0" indent="0" algn="ctr">
              <a:buNone/>
            </a:pPr>
            <a:r>
              <a:rPr lang="en-GB" sz="5400" b="1" dirty="0"/>
              <a:t>Thank You</a:t>
            </a:r>
          </a:p>
        </p:txBody>
      </p:sp>
    </p:spTree>
    <p:extLst>
      <p:ext uri="{BB962C8B-B14F-4D97-AF65-F5344CB8AC3E}">
        <p14:creationId xmlns:p14="http://schemas.microsoft.com/office/powerpoint/2010/main" val="4240454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C0D5-2A72-5F5A-B5C2-B63A7C5249B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EDCA6F9-57B2-51F4-C0D4-42497001D2B3}"/>
              </a:ext>
            </a:extLst>
          </p:cNvPr>
          <p:cNvSpPr>
            <a:spLocks noGrp="1"/>
          </p:cNvSpPr>
          <p:nvPr>
            <p:ph idx="1"/>
          </p:nvPr>
        </p:nvSpPr>
        <p:spPr>
          <a:xfrm>
            <a:off x="838200" y="4925961"/>
            <a:ext cx="10515600" cy="1251002"/>
          </a:xfrm>
        </p:spPr>
        <p:txBody>
          <a:bodyPr/>
          <a:lstStyle/>
          <a:p>
            <a:endParaRPr lang="en-IN" dirty="0"/>
          </a:p>
        </p:txBody>
      </p:sp>
      <p:grpSp>
        <p:nvGrpSpPr>
          <p:cNvPr id="4" name="Group 3">
            <a:extLst>
              <a:ext uri="{FF2B5EF4-FFF2-40B4-BE49-F238E27FC236}">
                <a16:creationId xmlns:a16="http://schemas.microsoft.com/office/drawing/2014/main" id="{72EE53C3-9A36-FBC5-E3F3-0A9F32F581F5}"/>
              </a:ext>
            </a:extLst>
          </p:cNvPr>
          <p:cNvGrpSpPr/>
          <p:nvPr/>
        </p:nvGrpSpPr>
        <p:grpSpPr>
          <a:xfrm>
            <a:off x="0" y="0"/>
            <a:ext cx="12192000" cy="6858000"/>
            <a:chOff x="16933" y="-381000"/>
            <a:chExt cx="12192000" cy="6858000"/>
          </a:xfrm>
        </p:grpSpPr>
        <p:pic>
          <p:nvPicPr>
            <p:cNvPr id="5" name="Picture 4">
              <a:extLst>
                <a:ext uri="{FF2B5EF4-FFF2-40B4-BE49-F238E27FC236}">
                  <a16:creationId xmlns:a16="http://schemas.microsoft.com/office/drawing/2014/main" id="{D79118FA-9DA2-1877-9123-ED1C49F83B91}"/>
                </a:ext>
              </a:extLst>
            </p:cNvPr>
            <p:cNvPicPr/>
            <p:nvPr/>
          </p:nvPicPr>
          <p:blipFill>
            <a:blip r:embed="rId2"/>
            <a:stretch>
              <a:fillRect/>
            </a:stretch>
          </p:blipFill>
          <p:spPr>
            <a:xfrm>
              <a:off x="16933" y="-381000"/>
              <a:ext cx="12192000" cy="6858000"/>
            </a:xfrm>
            <a:prstGeom prst="rect">
              <a:avLst/>
            </a:prstGeom>
          </p:spPr>
        </p:pic>
      </p:grpSp>
      <p:sp>
        <p:nvSpPr>
          <p:cNvPr id="7" name="TextBox 6">
            <a:extLst>
              <a:ext uri="{FF2B5EF4-FFF2-40B4-BE49-F238E27FC236}">
                <a16:creationId xmlns:a16="http://schemas.microsoft.com/office/drawing/2014/main" id="{001137FF-E9DA-B003-F182-3A0D63184A3F}"/>
              </a:ext>
            </a:extLst>
          </p:cNvPr>
          <p:cNvSpPr txBox="1"/>
          <p:nvPr/>
        </p:nvSpPr>
        <p:spPr>
          <a:xfrm>
            <a:off x="465222" y="365125"/>
            <a:ext cx="8566484" cy="584775"/>
          </a:xfrm>
          <a:prstGeom prst="rect">
            <a:avLst/>
          </a:prstGeom>
          <a:noFill/>
        </p:spPr>
        <p:txBody>
          <a:bodyPr wrap="square">
            <a:spAutoFit/>
          </a:bodyPr>
          <a:lstStyle/>
          <a:p>
            <a:r>
              <a:rPr lang="en-GB" sz="3200" b="1" dirty="0"/>
              <a:t>Introduction</a:t>
            </a:r>
            <a:endParaRPr lang="en-IN" sz="3200" b="1" dirty="0"/>
          </a:p>
        </p:txBody>
      </p:sp>
      <p:sp>
        <p:nvSpPr>
          <p:cNvPr id="9" name="TextBox 8">
            <a:extLst>
              <a:ext uri="{FF2B5EF4-FFF2-40B4-BE49-F238E27FC236}">
                <a16:creationId xmlns:a16="http://schemas.microsoft.com/office/drawing/2014/main" id="{4EA9D01B-DCFF-3A24-BAE5-837DE0ED1555}"/>
              </a:ext>
            </a:extLst>
          </p:cNvPr>
          <p:cNvSpPr txBox="1"/>
          <p:nvPr/>
        </p:nvSpPr>
        <p:spPr>
          <a:xfrm>
            <a:off x="577515" y="1260548"/>
            <a:ext cx="11149263" cy="4401205"/>
          </a:xfrm>
          <a:prstGeom prst="rect">
            <a:avLst/>
          </a:prstGeom>
          <a:noFill/>
        </p:spPr>
        <p:txBody>
          <a:bodyPr wrap="square">
            <a:spAutoFit/>
          </a:bodyPr>
          <a:lstStyle/>
          <a:p>
            <a:r>
              <a:rPr lang="en-US" sz="2800" dirty="0"/>
              <a:t>This project focuses on implementing a comprehensive production planning and scheduling system, which is vital for optimizing manufacturing processes. It aims to streamline operations by forecasting demand, managing resources, and scheduling production activities efficiently. Key features include real-time monitoring, resource allocation, and minimizing production bottlenecks. By integrating modern tools, the system will ensure better alignment between production capacity and market demands, reducing lead times and improving overall productivity. This project will help in enhancing decision-making and ensuring timely delivery of products while optimizing costs</a:t>
            </a:r>
            <a:r>
              <a:rPr lang="en-US" dirty="0"/>
              <a:t>.</a:t>
            </a:r>
            <a:endParaRPr lang="en-GB" dirty="0"/>
          </a:p>
        </p:txBody>
      </p:sp>
    </p:spTree>
    <p:extLst>
      <p:ext uri="{BB962C8B-B14F-4D97-AF65-F5344CB8AC3E}">
        <p14:creationId xmlns:p14="http://schemas.microsoft.com/office/powerpoint/2010/main" val="370371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94580-7A9B-1390-0068-938485251F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E4A88-55EA-A7C3-BF11-5179CA4D3D57}"/>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191595E-6BA7-B501-4635-E535D2CABD4A}"/>
              </a:ext>
            </a:extLst>
          </p:cNvPr>
          <p:cNvSpPr>
            <a:spLocks noGrp="1"/>
          </p:cNvSpPr>
          <p:nvPr>
            <p:ph type="subTitle" idx="1"/>
          </p:nvPr>
        </p:nvSpPr>
        <p:spPr/>
        <p:txBody>
          <a:bodyPr/>
          <a:lstStyle/>
          <a:p>
            <a:endParaRPr lang="en-IN" dirty="0"/>
          </a:p>
        </p:txBody>
      </p:sp>
      <p:grpSp>
        <p:nvGrpSpPr>
          <p:cNvPr id="4" name="Group 3">
            <a:extLst>
              <a:ext uri="{FF2B5EF4-FFF2-40B4-BE49-F238E27FC236}">
                <a16:creationId xmlns:a16="http://schemas.microsoft.com/office/drawing/2014/main" id="{C1A5F74A-2DF7-E5CD-F496-2F0F597A51E2}"/>
              </a:ext>
            </a:extLst>
          </p:cNvPr>
          <p:cNvGrpSpPr/>
          <p:nvPr/>
        </p:nvGrpSpPr>
        <p:grpSpPr>
          <a:xfrm>
            <a:off x="0" y="0"/>
            <a:ext cx="12192000" cy="6858000"/>
            <a:chOff x="16933" y="-381000"/>
            <a:chExt cx="12192000" cy="6858000"/>
          </a:xfrm>
        </p:grpSpPr>
        <p:pic>
          <p:nvPicPr>
            <p:cNvPr id="5" name="Picture 4">
              <a:extLst>
                <a:ext uri="{FF2B5EF4-FFF2-40B4-BE49-F238E27FC236}">
                  <a16:creationId xmlns:a16="http://schemas.microsoft.com/office/drawing/2014/main" id="{251307BA-6496-16A4-D061-DAA8F67678D8}"/>
                </a:ext>
              </a:extLst>
            </p:cNvPr>
            <p:cNvPicPr/>
            <p:nvPr/>
          </p:nvPicPr>
          <p:blipFill>
            <a:blip r:embed="rId2"/>
            <a:stretch>
              <a:fillRect/>
            </a:stretch>
          </p:blipFill>
          <p:spPr>
            <a:xfrm>
              <a:off x="16933" y="-381000"/>
              <a:ext cx="12192000" cy="6858000"/>
            </a:xfrm>
            <a:prstGeom prst="rect">
              <a:avLst/>
            </a:prstGeom>
          </p:spPr>
        </p:pic>
      </p:grpSp>
      <p:sp>
        <p:nvSpPr>
          <p:cNvPr id="7" name="TextBox 6">
            <a:extLst>
              <a:ext uri="{FF2B5EF4-FFF2-40B4-BE49-F238E27FC236}">
                <a16:creationId xmlns:a16="http://schemas.microsoft.com/office/drawing/2014/main" id="{8C23EDF4-42CE-6F5A-6A11-ED185D991693}"/>
              </a:ext>
            </a:extLst>
          </p:cNvPr>
          <p:cNvSpPr txBox="1"/>
          <p:nvPr/>
        </p:nvSpPr>
        <p:spPr>
          <a:xfrm>
            <a:off x="186813" y="346813"/>
            <a:ext cx="3737811" cy="584775"/>
          </a:xfrm>
          <a:prstGeom prst="rect">
            <a:avLst/>
          </a:prstGeom>
          <a:noFill/>
        </p:spPr>
        <p:txBody>
          <a:bodyPr wrap="square">
            <a:spAutoFit/>
          </a:bodyPr>
          <a:lstStyle/>
          <a:p>
            <a:r>
              <a:rPr lang="en-GB" sz="3200" b="1" dirty="0"/>
              <a:t>Literature Review</a:t>
            </a:r>
            <a:endParaRPr lang="en-IN" sz="3200" b="1" dirty="0"/>
          </a:p>
        </p:txBody>
      </p:sp>
      <p:sp>
        <p:nvSpPr>
          <p:cNvPr id="9" name="TextBox 8">
            <a:extLst>
              <a:ext uri="{FF2B5EF4-FFF2-40B4-BE49-F238E27FC236}">
                <a16:creationId xmlns:a16="http://schemas.microsoft.com/office/drawing/2014/main" id="{5E9EA27F-4448-8974-D56C-61A164813292}"/>
              </a:ext>
            </a:extLst>
          </p:cNvPr>
          <p:cNvSpPr txBox="1"/>
          <p:nvPr/>
        </p:nvSpPr>
        <p:spPr>
          <a:xfrm>
            <a:off x="304800" y="946848"/>
            <a:ext cx="11678653" cy="4247317"/>
          </a:xfrm>
          <a:prstGeom prst="rect">
            <a:avLst/>
          </a:prstGeom>
          <a:noFill/>
        </p:spPr>
        <p:txBody>
          <a:bodyPr wrap="square">
            <a:spAutoFit/>
          </a:bodyPr>
          <a:lstStyle/>
          <a:p>
            <a:endParaRPr lang="en-US" dirty="0"/>
          </a:p>
          <a:p>
            <a:r>
              <a:rPr lang="en-US" sz="1800" b="1" dirty="0"/>
              <a:t>Material Requirements Planning (MRP): </a:t>
            </a:r>
            <a:r>
              <a:rPr lang="en-US" sz="1800" dirty="0"/>
              <a:t>Early MRP systems focused on scheduling and inventory control based on production demand, laying the groundwork for structured resource planning.</a:t>
            </a:r>
          </a:p>
          <a:p>
            <a:endParaRPr lang="en-US" sz="1800" dirty="0"/>
          </a:p>
          <a:p>
            <a:r>
              <a:rPr lang="en-US" sz="1800" b="1" dirty="0"/>
              <a:t>MRP II and ERP Evolution</a:t>
            </a:r>
            <a:r>
              <a:rPr lang="en-US" sz="1800" dirty="0"/>
              <a:t>: MRP II expanded MRP to include other manufacturing processes, eventually evolving into ERP systems that integrated all business functions.</a:t>
            </a:r>
          </a:p>
          <a:p>
            <a:endParaRPr lang="en-US" sz="1800" dirty="0"/>
          </a:p>
          <a:p>
            <a:r>
              <a:rPr lang="en-US" sz="1800" b="1" dirty="0"/>
              <a:t>Lean Manufacturing</a:t>
            </a:r>
            <a:r>
              <a:rPr lang="en-US" sz="1800" dirty="0"/>
              <a:t>: Lean manufacturing emphasizes waste reduction and value creation, aiming for streamlined production processes with minimal inefficiencies.</a:t>
            </a:r>
          </a:p>
          <a:p>
            <a:endParaRPr lang="en-US" sz="1800" dirty="0"/>
          </a:p>
          <a:p>
            <a:r>
              <a:rPr lang="en-US" sz="1800" b="1" dirty="0"/>
              <a:t>Just-in-Time (JIT) Production</a:t>
            </a:r>
            <a:r>
              <a:rPr lang="en-US" sz="1800" dirty="0"/>
              <a:t>: JIT focuses on reducing inventory levels by producing goods only when needed, helping companies improve cash flow and reduce waste.</a:t>
            </a:r>
          </a:p>
          <a:p>
            <a:endParaRPr lang="en-US" sz="1800" dirty="0"/>
          </a:p>
          <a:p>
            <a:r>
              <a:rPr lang="en-US" sz="1800" b="1" dirty="0"/>
              <a:t>Total Quality Management (TQM): </a:t>
            </a:r>
            <a:r>
              <a:rPr lang="en-US" sz="1800" dirty="0"/>
              <a:t>TQM is a comprehensive management approach focusing on long-term success through customer satisfaction, involving all employees in continuous improvement.</a:t>
            </a:r>
          </a:p>
        </p:txBody>
      </p:sp>
    </p:spTree>
    <p:extLst>
      <p:ext uri="{BB962C8B-B14F-4D97-AF65-F5344CB8AC3E}">
        <p14:creationId xmlns:p14="http://schemas.microsoft.com/office/powerpoint/2010/main" val="216292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57345-370D-E62E-8B51-A68B26F8D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426CE8-A130-5F1E-3F0D-EB27731AE349}"/>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9C260654-46C8-1A9D-EDA0-96655DF684B8}"/>
              </a:ext>
            </a:extLst>
          </p:cNvPr>
          <p:cNvSpPr>
            <a:spLocks noGrp="1"/>
          </p:cNvSpPr>
          <p:nvPr>
            <p:ph type="subTitle" idx="1"/>
          </p:nvPr>
        </p:nvSpPr>
        <p:spPr/>
        <p:txBody>
          <a:bodyPr/>
          <a:lstStyle/>
          <a:p>
            <a:endParaRPr lang="en-IN" dirty="0"/>
          </a:p>
        </p:txBody>
      </p:sp>
      <p:grpSp>
        <p:nvGrpSpPr>
          <p:cNvPr id="4" name="Group 3">
            <a:extLst>
              <a:ext uri="{FF2B5EF4-FFF2-40B4-BE49-F238E27FC236}">
                <a16:creationId xmlns:a16="http://schemas.microsoft.com/office/drawing/2014/main" id="{3372DE1B-0B6B-65A9-ACE0-0E0D5A08A409}"/>
              </a:ext>
            </a:extLst>
          </p:cNvPr>
          <p:cNvGrpSpPr/>
          <p:nvPr/>
        </p:nvGrpSpPr>
        <p:grpSpPr>
          <a:xfrm>
            <a:off x="0" y="0"/>
            <a:ext cx="12192000" cy="6858000"/>
            <a:chOff x="16933" y="-381000"/>
            <a:chExt cx="12192000" cy="6858000"/>
          </a:xfrm>
        </p:grpSpPr>
        <p:pic>
          <p:nvPicPr>
            <p:cNvPr id="5" name="Picture 4">
              <a:extLst>
                <a:ext uri="{FF2B5EF4-FFF2-40B4-BE49-F238E27FC236}">
                  <a16:creationId xmlns:a16="http://schemas.microsoft.com/office/drawing/2014/main" id="{EA043A78-1E22-861D-48F7-A52C31142757}"/>
                </a:ext>
              </a:extLst>
            </p:cNvPr>
            <p:cNvPicPr/>
            <p:nvPr/>
          </p:nvPicPr>
          <p:blipFill>
            <a:blip r:embed="rId2"/>
            <a:stretch>
              <a:fillRect/>
            </a:stretch>
          </p:blipFill>
          <p:spPr>
            <a:xfrm>
              <a:off x="16933" y="-381000"/>
              <a:ext cx="12192000" cy="6858000"/>
            </a:xfrm>
            <a:prstGeom prst="rect">
              <a:avLst/>
            </a:prstGeom>
          </p:spPr>
        </p:pic>
      </p:grpSp>
      <p:sp>
        <p:nvSpPr>
          <p:cNvPr id="7" name="TextBox 6">
            <a:extLst>
              <a:ext uri="{FF2B5EF4-FFF2-40B4-BE49-F238E27FC236}">
                <a16:creationId xmlns:a16="http://schemas.microsoft.com/office/drawing/2014/main" id="{710BD77E-88BB-366A-8AE4-C9FB4E5A44BF}"/>
              </a:ext>
            </a:extLst>
          </p:cNvPr>
          <p:cNvSpPr txBox="1"/>
          <p:nvPr/>
        </p:nvSpPr>
        <p:spPr>
          <a:xfrm>
            <a:off x="304800" y="346813"/>
            <a:ext cx="3737811" cy="584775"/>
          </a:xfrm>
          <a:prstGeom prst="rect">
            <a:avLst/>
          </a:prstGeom>
          <a:noFill/>
        </p:spPr>
        <p:txBody>
          <a:bodyPr wrap="square">
            <a:spAutoFit/>
          </a:bodyPr>
          <a:lstStyle/>
          <a:p>
            <a:r>
              <a:rPr lang="en-GB" sz="3200" b="1" dirty="0"/>
              <a:t>Literature Review</a:t>
            </a:r>
            <a:endParaRPr lang="en-IN" sz="3200" b="1" dirty="0"/>
          </a:p>
        </p:txBody>
      </p:sp>
      <p:sp>
        <p:nvSpPr>
          <p:cNvPr id="9" name="TextBox 8">
            <a:extLst>
              <a:ext uri="{FF2B5EF4-FFF2-40B4-BE49-F238E27FC236}">
                <a16:creationId xmlns:a16="http://schemas.microsoft.com/office/drawing/2014/main" id="{29D63D2A-F014-74F4-9890-1B02741A0B6E}"/>
              </a:ext>
            </a:extLst>
          </p:cNvPr>
          <p:cNvSpPr txBox="1"/>
          <p:nvPr/>
        </p:nvSpPr>
        <p:spPr>
          <a:xfrm>
            <a:off x="304800" y="946848"/>
            <a:ext cx="11678653" cy="4247317"/>
          </a:xfrm>
          <a:prstGeom prst="rect">
            <a:avLst/>
          </a:prstGeom>
          <a:noFill/>
        </p:spPr>
        <p:txBody>
          <a:bodyPr wrap="square">
            <a:spAutoFit/>
          </a:bodyPr>
          <a:lstStyle/>
          <a:p>
            <a:endParaRPr lang="en-US" dirty="0"/>
          </a:p>
          <a:p>
            <a:r>
              <a:rPr lang="en-US" sz="1800" b="1" dirty="0"/>
              <a:t>Artificial Intelligence (AI) in Production: </a:t>
            </a:r>
            <a:r>
              <a:rPr lang="en-US" sz="1800" dirty="0"/>
              <a:t>AI has transformed production planning by offering predictive analytics, automation, and optimization to ensure efficient scheduling and resource use.</a:t>
            </a:r>
          </a:p>
          <a:p>
            <a:endParaRPr lang="en-US" sz="1800" b="1" dirty="0"/>
          </a:p>
          <a:p>
            <a:r>
              <a:rPr lang="en-US" sz="1800" b="1" dirty="0"/>
              <a:t>Internet of Things (IoT) Integration: </a:t>
            </a:r>
            <a:r>
              <a:rPr lang="en-US" sz="1800" dirty="0"/>
              <a:t>IoT allows real-time data collection and monitoring across production systems, enabling more responsive and adaptive scheduling strategies.</a:t>
            </a:r>
          </a:p>
          <a:p>
            <a:endParaRPr lang="en-US" sz="1800" dirty="0"/>
          </a:p>
          <a:p>
            <a:r>
              <a:rPr lang="en-US" sz="1800" b="1" dirty="0"/>
              <a:t>Real-time Analytics for Scheduling: </a:t>
            </a:r>
            <a:r>
              <a:rPr lang="en-US" sz="1800" dirty="0"/>
              <a:t>Real-time analytics facilitate quick decision-making by analyzing live data from production processes, leading to more accurate production forecasts and adjustments.</a:t>
            </a:r>
          </a:p>
          <a:p>
            <a:endParaRPr lang="en-US" sz="1800" dirty="0"/>
          </a:p>
          <a:p>
            <a:r>
              <a:rPr lang="en-US" sz="1800" b="1" dirty="0"/>
              <a:t>Advanced Scheduling Algorithms: </a:t>
            </a:r>
            <a:r>
              <a:rPr lang="en-US" sz="1800" dirty="0"/>
              <a:t>Algorithms like genetic algorithms and constraint programming optimize production schedules, balancing multiple variables like machine capacity, deadlines, and cost.</a:t>
            </a:r>
          </a:p>
          <a:p>
            <a:endParaRPr lang="en-US" sz="1800" b="1" dirty="0"/>
          </a:p>
          <a:p>
            <a:r>
              <a:rPr lang="en-US" sz="1800" b="1" dirty="0"/>
              <a:t>Industry Case Studies</a:t>
            </a:r>
            <a:r>
              <a:rPr lang="en-US" sz="1800" dirty="0"/>
              <a:t>: Successful implementations of production planning systems in industries like automotive and electronics demonstrate the effectiveness of integrating modern technologies for efficiency and cost reduction</a:t>
            </a:r>
          </a:p>
        </p:txBody>
      </p:sp>
    </p:spTree>
    <p:extLst>
      <p:ext uri="{BB962C8B-B14F-4D97-AF65-F5344CB8AC3E}">
        <p14:creationId xmlns:p14="http://schemas.microsoft.com/office/powerpoint/2010/main" val="189475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1B64F24-5E2D-5FBA-98FE-5ACB48CA50B6}"/>
              </a:ext>
            </a:extLst>
          </p:cNvPr>
          <p:cNvGrpSpPr/>
          <p:nvPr/>
        </p:nvGrpSpPr>
        <p:grpSpPr>
          <a:xfrm>
            <a:off x="0" y="0"/>
            <a:ext cx="12192000" cy="6858000"/>
            <a:chOff x="16933" y="-381000"/>
            <a:chExt cx="12192000" cy="6858000"/>
          </a:xfrm>
        </p:grpSpPr>
        <p:pic>
          <p:nvPicPr>
            <p:cNvPr id="5" name="Picture 4">
              <a:extLst>
                <a:ext uri="{FF2B5EF4-FFF2-40B4-BE49-F238E27FC236}">
                  <a16:creationId xmlns:a16="http://schemas.microsoft.com/office/drawing/2014/main" id="{9CA8EBC4-4053-9C92-98CE-A6E6C98A7129}"/>
                </a:ext>
              </a:extLst>
            </p:cNvPr>
            <p:cNvPicPr/>
            <p:nvPr/>
          </p:nvPicPr>
          <p:blipFill>
            <a:blip r:embed="rId2"/>
            <a:stretch>
              <a:fillRect/>
            </a:stretch>
          </p:blipFill>
          <p:spPr>
            <a:xfrm>
              <a:off x="16933" y="-381000"/>
              <a:ext cx="12192000" cy="6858000"/>
            </a:xfrm>
            <a:prstGeom prst="rect">
              <a:avLst/>
            </a:prstGeom>
          </p:spPr>
        </p:pic>
      </p:grpSp>
      <p:sp>
        <p:nvSpPr>
          <p:cNvPr id="13" name="TextBox 12">
            <a:extLst>
              <a:ext uri="{FF2B5EF4-FFF2-40B4-BE49-F238E27FC236}">
                <a16:creationId xmlns:a16="http://schemas.microsoft.com/office/drawing/2014/main" id="{92B82C70-9D03-4822-301E-AB3EFCE2A1BA}"/>
              </a:ext>
            </a:extLst>
          </p:cNvPr>
          <p:cNvSpPr txBox="1"/>
          <p:nvPr/>
        </p:nvSpPr>
        <p:spPr>
          <a:xfrm>
            <a:off x="304801" y="481263"/>
            <a:ext cx="5515896" cy="584775"/>
          </a:xfrm>
          <a:prstGeom prst="rect">
            <a:avLst/>
          </a:prstGeom>
          <a:noFill/>
        </p:spPr>
        <p:txBody>
          <a:bodyPr wrap="square">
            <a:spAutoFit/>
          </a:bodyPr>
          <a:lstStyle/>
          <a:p>
            <a:r>
              <a:rPr lang="en-IN" sz="3200" b="1" dirty="0"/>
              <a:t>Research Gaps Identified</a:t>
            </a:r>
          </a:p>
        </p:txBody>
      </p:sp>
      <p:sp>
        <p:nvSpPr>
          <p:cNvPr id="16" name="TextBox 15">
            <a:extLst>
              <a:ext uri="{FF2B5EF4-FFF2-40B4-BE49-F238E27FC236}">
                <a16:creationId xmlns:a16="http://schemas.microsoft.com/office/drawing/2014/main" id="{313C5693-410A-67FB-67FD-DDC87A9CABE0}"/>
              </a:ext>
            </a:extLst>
          </p:cNvPr>
          <p:cNvSpPr txBox="1"/>
          <p:nvPr/>
        </p:nvSpPr>
        <p:spPr>
          <a:xfrm>
            <a:off x="304801" y="1331859"/>
            <a:ext cx="8967536" cy="193899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Inefficiencies in real-time production scheduling.</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Lack of customer-driven demand integration.</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Limited automation in resource and raw material planning. </a:t>
            </a:r>
          </a:p>
        </p:txBody>
      </p:sp>
    </p:spTree>
    <p:extLst>
      <p:ext uri="{BB962C8B-B14F-4D97-AF65-F5344CB8AC3E}">
        <p14:creationId xmlns:p14="http://schemas.microsoft.com/office/powerpoint/2010/main" val="404751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F12EE-C24E-81E2-F79C-979498A562E7}"/>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FB03F4A5-1FC9-B103-51C4-BB331BFDB23D}"/>
              </a:ext>
            </a:extLst>
          </p:cNvPr>
          <p:cNvGrpSpPr/>
          <p:nvPr/>
        </p:nvGrpSpPr>
        <p:grpSpPr>
          <a:xfrm>
            <a:off x="0" y="0"/>
            <a:ext cx="12192000" cy="6858000"/>
            <a:chOff x="16933" y="-381000"/>
            <a:chExt cx="12192000" cy="6858000"/>
          </a:xfrm>
        </p:grpSpPr>
        <p:pic>
          <p:nvPicPr>
            <p:cNvPr id="5" name="Picture 4">
              <a:extLst>
                <a:ext uri="{FF2B5EF4-FFF2-40B4-BE49-F238E27FC236}">
                  <a16:creationId xmlns:a16="http://schemas.microsoft.com/office/drawing/2014/main" id="{97A628FB-0E50-E941-73D5-7201DC5F7711}"/>
                </a:ext>
              </a:extLst>
            </p:cNvPr>
            <p:cNvPicPr/>
            <p:nvPr/>
          </p:nvPicPr>
          <p:blipFill>
            <a:blip r:embed="rId2"/>
            <a:stretch>
              <a:fillRect/>
            </a:stretch>
          </p:blipFill>
          <p:spPr>
            <a:xfrm>
              <a:off x="16933" y="-381000"/>
              <a:ext cx="12192000" cy="6858000"/>
            </a:xfrm>
            <a:prstGeom prst="rect">
              <a:avLst/>
            </a:prstGeom>
          </p:spPr>
        </p:pic>
      </p:grpSp>
      <p:sp>
        <p:nvSpPr>
          <p:cNvPr id="3" name="TextBox 2">
            <a:extLst>
              <a:ext uri="{FF2B5EF4-FFF2-40B4-BE49-F238E27FC236}">
                <a16:creationId xmlns:a16="http://schemas.microsoft.com/office/drawing/2014/main" id="{FAB0FE2F-0705-CD26-E3F6-C789233022A2}"/>
              </a:ext>
            </a:extLst>
          </p:cNvPr>
          <p:cNvSpPr txBox="1"/>
          <p:nvPr/>
        </p:nvSpPr>
        <p:spPr>
          <a:xfrm>
            <a:off x="288758" y="753979"/>
            <a:ext cx="8983579" cy="584775"/>
          </a:xfrm>
          <a:prstGeom prst="rect">
            <a:avLst/>
          </a:prstGeom>
          <a:noFill/>
        </p:spPr>
        <p:txBody>
          <a:bodyPr wrap="square">
            <a:spAutoFit/>
          </a:bodyPr>
          <a:lstStyle/>
          <a:p>
            <a:r>
              <a:rPr lang="en-IN" sz="3200" b="1" dirty="0"/>
              <a:t>Proposed Methodology</a:t>
            </a:r>
          </a:p>
        </p:txBody>
      </p:sp>
      <p:sp>
        <p:nvSpPr>
          <p:cNvPr id="9" name="TextBox 8">
            <a:extLst>
              <a:ext uri="{FF2B5EF4-FFF2-40B4-BE49-F238E27FC236}">
                <a16:creationId xmlns:a16="http://schemas.microsoft.com/office/drawing/2014/main" id="{A58CF7C9-CB7E-AEDD-0C03-C4301EF4054E}"/>
              </a:ext>
            </a:extLst>
          </p:cNvPr>
          <p:cNvSpPr txBox="1"/>
          <p:nvPr/>
        </p:nvSpPr>
        <p:spPr>
          <a:xfrm>
            <a:off x="288758" y="1307978"/>
            <a:ext cx="8983579" cy="406265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Develop a website using HTML, CSS, JavaScript, and Python.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Implement authentication modules for secure login and signup.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Create dedicated sites for admin, manufacturing, user feedback, and product orders.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algorithms for planning and scheduling optimization.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Integrate Razorpay for payment processing</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3905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4767-3A8A-9588-1BF9-D6721421FDC7}"/>
              </a:ext>
            </a:extLst>
          </p:cNvPr>
          <p:cNvSpPr>
            <a:spLocks noGrp="1"/>
          </p:cNvSpPr>
          <p:nvPr>
            <p:ph type="title"/>
          </p:nvPr>
        </p:nvSpPr>
        <p:spPr/>
        <p:txBody>
          <a:bodyPr/>
          <a:lstStyle/>
          <a:p>
            <a:endParaRPr lang="en-IN" dirty="0"/>
          </a:p>
        </p:txBody>
      </p:sp>
      <p:grpSp>
        <p:nvGrpSpPr>
          <p:cNvPr id="3" name="Group 2">
            <a:extLst>
              <a:ext uri="{FF2B5EF4-FFF2-40B4-BE49-F238E27FC236}">
                <a16:creationId xmlns:a16="http://schemas.microsoft.com/office/drawing/2014/main" id="{93BA53C4-C86F-6908-ED44-E65A88B32738}"/>
              </a:ext>
            </a:extLst>
          </p:cNvPr>
          <p:cNvGrpSpPr/>
          <p:nvPr/>
        </p:nvGrpSpPr>
        <p:grpSpPr>
          <a:xfrm>
            <a:off x="0" y="0"/>
            <a:ext cx="12192000" cy="6858000"/>
            <a:chOff x="16933" y="-381000"/>
            <a:chExt cx="12192000" cy="6858000"/>
          </a:xfrm>
        </p:grpSpPr>
        <p:pic>
          <p:nvPicPr>
            <p:cNvPr id="4" name="Picture 3">
              <a:extLst>
                <a:ext uri="{FF2B5EF4-FFF2-40B4-BE49-F238E27FC236}">
                  <a16:creationId xmlns:a16="http://schemas.microsoft.com/office/drawing/2014/main" id="{36C41D58-614A-FACE-4A75-D3A24B1187AE}"/>
                </a:ext>
              </a:extLst>
            </p:cNvPr>
            <p:cNvPicPr/>
            <p:nvPr/>
          </p:nvPicPr>
          <p:blipFill>
            <a:blip r:embed="rId2"/>
            <a:stretch>
              <a:fillRect/>
            </a:stretch>
          </p:blipFill>
          <p:spPr>
            <a:xfrm>
              <a:off x="16933" y="-381000"/>
              <a:ext cx="12192000" cy="6858000"/>
            </a:xfrm>
            <a:prstGeom prst="rect">
              <a:avLst/>
            </a:prstGeom>
          </p:spPr>
        </p:pic>
      </p:grpSp>
      <p:sp>
        <p:nvSpPr>
          <p:cNvPr id="6" name="TextBox 5">
            <a:extLst>
              <a:ext uri="{FF2B5EF4-FFF2-40B4-BE49-F238E27FC236}">
                <a16:creationId xmlns:a16="http://schemas.microsoft.com/office/drawing/2014/main" id="{FD27C7F3-0985-D7B2-8902-2E4E83346E40}"/>
              </a:ext>
            </a:extLst>
          </p:cNvPr>
          <p:cNvSpPr txBox="1"/>
          <p:nvPr/>
        </p:nvSpPr>
        <p:spPr>
          <a:xfrm>
            <a:off x="272716" y="513347"/>
            <a:ext cx="8999621" cy="584775"/>
          </a:xfrm>
          <a:prstGeom prst="rect">
            <a:avLst/>
          </a:prstGeom>
          <a:noFill/>
        </p:spPr>
        <p:txBody>
          <a:bodyPr wrap="square">
            <a:spAutoFit/>
          </a:bodyPr>
          <a:lstStyle/>
          <a:p>
            <a:r>
              <a:rPr lang="en-IN" sz="3200" b="1" dirty="0"/>
              <a:t>Objectives</a:t>
            </a:r>
          </a:p>
        </p:txBody>
      </p:sp>
      <p:sp>
        <p:nvSpPr>
          <p:cNvPr id="9" name="TextBox 8">
            <a:extLst>
              <a:ext uri="{FF2B5EF4-FFF2-40B4-BE49-F238E27FC236}">
                <a16:creationId xmlns:a16="http://schemas.microsoft.com/office/drawing/2014/main" id="{22AEA4D2-6770-114D-225D-8BCA9599A146}"/>
              </a:ext>
            </a:extLst>
          </p:cNvPr>
          <p:cNvSpPr txBox="1"/>
          <p:nvPr/>
        </p:nvSpPr>
        <p:spPr>
          <a:xfrm>
            <a:off x="272716" y="1030901"/>
            <a:ext cx="8999621" cy="42473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Automate production planning processes.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Enable efficient resource and raw material        management.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Streamline product demand and order processes.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Facilitate user feedback collection for improved decision-making.</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62583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96764-B898-245E-FA09-0890730C452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2F0E1E7-177A-4C72-6A4A-1C115626722E}"/>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A2CD80FC-EFDD-E550-4726-2ADD0C03501F}"/>
              </a:ext>
            </a:extLst>
          </p:cNvPr>
          <p:cNvGrpSpPr/>
          <p:nvPr/>
        </p:nvGrpSpPr>
        <p:grpSpPr>
          <a:xfrm>
            <a:off x="152400" y="152400"/>
            <a:ext cx="12192000" cy="6858000"/>
            <a:chOff x="0" y="0"/>
            <a:chExt cx="12192000" cy="6858000"/>
          </a:xfrm>
        </p:grpSpPr>
        <p:pic>
          <p:nvPicPr>
            <p:cNvPr id="5" name="Picture 4">
              <a:extLst>
                <a:ext uri="{FF2B5EF4-FFF2-40B4-BE49-F238E27FC236}">
                  <a16:creationId xmlns:a16="http://schemas.microsoft.com/office/drawing/2014/main" id="{8B83F314-1583-B562-42E1-2F55A3636E56}"/>
                </a:ext>
              </a:extLst>
            </p:cNvPr>
            <p:cNvPicPr/>
            <p:nvPr/>
          </p:nvPicPr>
          <p:blipFill>
            <a:blip r:embed="rId2"/>
            <a:stretch>
              <a:fillRect/>
            </a:stretch>
          </p:blipFill>
          <p:spPr>
            <a:xfrm>
              <a:off x="0" y="0"/>
              <a:ext cx="12192000" cy="6858000"/>
            </a:xfrm>
            <a:prstGeom prst="rect">
              <a:avLst/>
            </a:prstGeom>
          </p:spPr>
        </p:pic>
      </p:grpSp>
      <p:sp>
        <p:nvSpPr>
          <p:cNvPr id="7" name="TextBox 6">
            <a:extLst>
              <a:ext uri="{FF2B5EF4-FFF2-40B4-BE49-F238E27FC236}">
                <a16:creationId xmlns:a16="http://schemas.microsoft.com/office/drawing/2014/main" id="{FC5CCDD1-6B3A-4F73-78F0-C137EAB68B27}"/>
              </a:ext>
            </a:extLst>
          </p:cNvPr>
          <p:cNvSpPr txBox="1"/>
          <p:nvPr/>
        </p:nvSpPr>
        <p:spPr>
          <a:xfrm>
            <a:off x="152400" y="545432"/>
            <a:ext cx="9268326" cy="584775"/>
          </a:xfrm>
          <a:prstGeom prst="rect">
            <a:avLst/>
          </a:prstGeom>
          <a:noFill/>
        </p:spPr>
        <p:txBody>
          <a:bodyPr wrap="square">
            <a:spAutoFit/>
          </a:bodyPr>
          <a:lstStyle/>
          <a:p>
            <a:r>
              <a:rPr lang="en-IN" sz="3200" b="1" dirty="0"/>
              <a:t>System Design &amp; Implementation</a:t>
            </a:r>
          </a:p>
        </p:txBody>
      </p:sp>
      <p:sp>
        <p:nvSpPr>
          <p:cNvPr id="9" name="TextBox 8">
            <a:extLst>
              <a:ext uri="{FF2B5EF4-FFF2-40B4-BE49-F238E27FC236}">
                <a16:creationId xmlns:a16="http://schemas.microsoft.com/office/drawing/2014/main" id="{2B5F6E6C-8EEB-27D4-EFEE-024486796365}"/>
              </a:ext>
            </a:extLst>
          </p:cNvPr>
          <p:cNvSpPr txBox="1"/>
          <p:nvPr/>
        </p:nvSpPr>
        <p:spPr>
          <a:xfrm>
            <a:off x="152400" y="1307797"/>
            <a:ext cx="9268326" cy="3970318"/>
          </a:xfrm>
          <a:prstGeom prst="rect">
            <a:avLst/>
          </a:prstGeom>
          <a:noFill/>
        </p:spPr>
        <p:txBody>
          <a:bodyPr wrap="square">
            <a:spAutoFit/>
          </a:bodyPr>
          <a:lstStyle/>
          <a:p>
            <a:r>
              <a:rPr lang="en-US" sz="2800" dirty="0"/>
              <a:t>The project consists of four main modules:</a:t>
            </a:r>
          </a:p>
          <a:p>
            <a:pPr>
              <a:buFont typeface="+mj-lt"/>
              <a:buAutoNum type="arabicPeriod"/>
            </a:pPr>
            <a:r>
              <a:rPr lang="en-US" sz="2800" b="1" dirty="0"/>
              <a:t>Admin Site:</a:t>
            </a:r>
            <a:r>
              <a:rPr lang="en-US" sz="2800" dirty="0"/>
              <a:t> Handles product planning and scheduling.</a:t>
            </a:r>
          </a:p>
          <a:p>
            <a:pPr>
              <a:buFont typeface="+mj-lt"/>
              <a:buAutoNum type="arabicPeriod"/>
            </a:pPr>
            <a:r>
              <a:rPr lang="en-US" sz="2800" b="1" dirty="0"/>
              <a:t>Manufacturing Site:</a:t>
            </a:r>
            <a:r>
              <a:rPr lang="en-US" sz="2800" dirty="0"/>
              <a:t> Manages products, raw materials, and resources.</a:t>
            </a:r>
          </a:p>
          <a:p>
            <a:pPr>
              <a:buFont typeface="+mj-lt"/>
              <a:buAutoNum type="arabicPeriod"/>
            </a:pPr>
            <a:r>
              <a:rPr lang="en-US" sz="2800" b="1" dirty="0"/>
              <a:t>User Feedback Site:</a:t>
            </a:r>
            <a:r>
              <a:rPr lang="en-US" sz="2800" dirty="0"/>
              <a:t> Captures user preferences and demands.</a:t>
            </a:r>
          </a:p>
          <a:p>
            <a:pPr>
              <a:buFont typeface="+mj-lt"/>
              <a:buAutoNum type="arabicPeriod"/>
            </a:pPr>
            <a:r>
              <a:rPr lang="en-US" sz="2800" b="1" dirty="0"/>
              <a:t>Product Order Site:</a:t>
            </a:r>
            <a:r>
              <a:rPr lang="en-US" sz="2800" dirty="0"/>
              <a:t> Facilitates product ordering and payments.</a:t>
            </a:r>
            <a:br>
              <a:rPr lang="en-US" sz="2800" dirty="0"/>
            </a:br>
            <a:r>
              <a:rPr lang="en-US" sz="2800" dirty="0"/>
              <a:t>Authentication is implemented across all modules for security.</a:t>
            </a:r>
          </a:p>
        </p:txBody>
      </p:sp>
    </p:spTree>
    <p:extLst>
      <p:ext uri="{BB962C8B-B14F-4D97-AF65-F5344CB8AC3E}">
        <p14:creationId xmlns:p14="http://schemas.microsoft.com/office/powerpoint/2010/main" val="88934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F1ED-4969-727A-4FA3-FDD1115B55EF}"/>
              </a:ext>
            </a:extLst>
          </p:cNvPr>
          <p:cNvSpPr>
            <a:spLocks noGrp="1"/>
          </p:cNvSpPr>
          <p:nvPr>
            <p:ph type="title"/>
          </p:nvPr>
        </p:nvSpPr>
        <p:spPr/>
        <p:txBody>
          <a:bodyPr/>
          <a:lstStyle/>
          <a:p>
            <a:endParaRPr lang="en-IN" dirty="0"/>
          </a:p>
        </p:txBody>
      </p:sp>
      <p:graphicFrame>
        <p:nvGraphicFramePr>
          <p:cNvPr id="13" name="Content Placeholder 12">
            <a:extLst>
              <a:ext uri="{FF2B5EF4-FFF2-40B4-BE49-F238E27FC236}">
                <a16:creationId xmlns:a16="http://schemas.microsoft.com/office/drawing/2014/main" id="{E79E5EF7-BCF0-7A09-92D9-43F656F2E38A}"/>
              </a:ext>
            </a:extLst>
          </p:cNvPr>
          <p:cNvGraphicFramePr>
            <a:graphicFrameLocks noGrp="1"/>
          </p:cNvGraphicFramePr>
          <p:nvPr>
            <p:ph idx="1"/>
            <p:extLst>
              <p:ext uri="{D42A27DB-BD31-4B8C-83A1-F6EECF244321}">
                <p14:modId xmlns:p14="http://schemas.microsoft.com/office/powerpoint/2010/main" val="2401254150"/>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378511305"/>
                    </a:ext>
                  </a:extLst>
                </a:gridCol>
                <a:gridCol w="5257800">
                  <a:extLst>
                    <a:ext uri="{9D8B030D-6E8A-4147-A177-3AD203B41FA5}">
                      <a16:colId xmlns:a16="http://schemas.microsoft.com/office/drawing/2014/main" val="3523590476"/>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572420295"/>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22575866"/>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40035227"/>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89465721"/>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839599305"/>
                  </a:ext>
                </a:extLst>
              </a:tr>
            </a:tbl>
          </a:graphicData>
        </a:graphic>
      </p:graphicFrame>
      <p:grpSp>
        <p:nvGrpSpPr>
          <p:cNvPr id="4" name="Group 3">
            <a:extLst>
              <a:ext uri="{FF2B5EF4-FFF2-40B4-BE49-F238E27FC236}">
                <a16:creationId xmlns:a16="http://schemas.microsoft.com/office/drawing/2014/main" id="{81EA52E1-1C64-7D28-0E1D-E84E134C0DD8}"/>
              </a:ext>
            </a:extLst>
          </p:cNvPr>
          <p:cNvGrpSpPr/>
          <p:nvPr/>
        </p:nvGrpSpPr>
        <p:grpSpPr>
          <a:xfrm>
            <a:off x="152400" y="152400"/>
            <a:ext cx="12192000" cy="6858000"/>
            <a:chOff x="0" y="0"/>
            <a:chExt cx="12192000" cy="6858000"/>
          </a:xfrm>
        </p:grpSpPr>
        <p:pic>
          <p:nvPicPr>
            <p:cNvPr id="5" name="Picture 4">
              <a:extLst>
                <a:ext uri="{FF2B5EF4-FFF2-40B4-BE49-F238E27FC236}">
                  <a16:creationId xmlns:a16="http://schemas.microsoft.com/office/drawing/2014/main" id="{0C2A103C-EDFD-E2FE-44CC-53821544AD36}"/>
                </a:ext>
              </a:extLst>
            </p:cNvPr>
            <p:cNvPicPr/>
            <p:nvPr/>
          </p:nvPicPr>
          <p:blipFill>
            <a:blip r:embed="rId2"/>
            <a:stretch>
              <a:fillRect/>
            </a:stretch>
          </p:blipFill>
          <p:spPr>
            <a:xfrm>
              <a:off x="0" y="0"/>
              <a:ext cx="12192000" cy="6858000"/>
            </a:xfrm>
            <a:prstGeom prst="rect">
              <a:avLst/>
            </a:prstGeom>
          </p:spPr>
        </p:pic>
      </p:grpSp>
      <p:sp>
        <p:nvSpPr>
          <p:cNvPr id="7" name="TextBox 6">
            <a:extLst>
              <a:ext uri="{FF2B5EF4-FFF2-40B4-BE49-F238E27FC236}">
                <a16:creationId xmlns:a16="http://schemas.microsoft.com/office/drawing/2014/main" id="{8E551287-51D3-E747-F0C9-0113380DB665}"/>
              </a:ext>
            </a:extLst>
          </p:cNvPr>
          <p:cNvSpPr txBox="1"/>
          <p:nvPr/>
        </p:nvSpPr>
        <p:spPr>
          <a:xfrm>
            <a:off x="356548" y="365125"/>
            <a:ext cx="8927431" cy="584775"/>
          </a:xfrm>
          <a:prstGeom prst="rect">
            <a:avLst/>
          </a:prstGeom>
          <a:noFill/>
        </p:spPr>
        <p:txBody>
          <a:bodyPr wrap="square">
            <a:spAutoFit/>
          </a:bodyPr>
          <a:lstStyle/>
          <a:p>
            <a:r>
              <a:rPr lang="en-IN" sz="3200" b="1" dirty="0"/>
              <a:t>Timeline of Project</a:t>
            </a:r>
          </a:p>
        </p:txBody>
      </p:sp>
      <p:pic>
        <p:nvPicPr>
          <p:cNvPr id="15" name="Picture 14" descr="project timeline">
            <a:extLst>
              <a:ext uri="{FF2B5EF4-FFF2-40B4-BE49-F238E27FC236}">
                <a16:creationId xmlns:a16="http://schemas.microsoft.com/office/drawing/2014/main" id="{77E5D1C5-B1AF-4661-7BCC-F14E531CA03D}"/>
              </a:ext>
            </a:extLst>
          </p:cNvPr>
          <p:cNvPicPr>
            <a:picLocks noChangeAspect="1"/>
          </p:cNvPicPr>
          <p:nvPr/>
        </p:nvPicPr>
        <p:blipFill>
          <a:blip r:embed="rId3"/>
          <a:stretch>
            <a:fillRect/>
          </a:stretch>
        </p:blipFill>
        <p:spPr>
          <a:xfrm>
            <a:off x="762000" y="1077547"/>
            <a:ext cx="10668000" cy="4702907"/>
          </a:xfrm>
          <a:prstGeom prst="rect">
            <a:avLst/>
          </a:prstGeom>
        </p:spPr>
      </p:pic>
    </p:spTree>
    <p:extLst>
      <p:ext uri="{BB962C8B-B14F-4D97-AF65-F5344CB8AC3E}">
        <p14:creationId xmlns:p14="http://schemas.microsoft.com/office/powerpoint/2010/main" val="3181409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1000</Words>
  <Application>Microsoft Office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akshata reddy</dc:creator>
  <cp:lastModifiedBy>akshata reddy</cp:lastModifiedBy>
  <cp:revision>1</cp:revision>
  <dcterms:created xsi:type="dcterms:W3CDTF">2025-01-19T07:36:03Z</dcterms:created>
  <dcterms:modified xsi:type="dcterms:W3CDTF">2025-01-19T09:03:19Z</dcterms:modified>
</cp:coreProperties>
</file>