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48" r:id="rId2"/>
    <p:sldMasterId id="2147483666" r:id="rId3"/>
  </p:sldMasterIdLst>
  <p:sldIdLst>
    <p:sldId id="256" r:id="rId4"/>
    <p:sldId id="264" r:id="rId5"/>
    <p:sldId id="282" r:id="rId6"/>
    <p:sldId id="283" r:id="rId7"/>
    <p:sldId id="285" r:id="rId8"/>
    <p:sldId id="284" r:id="rId9"/>
    <p:sldId id="289" r:id="rId10"/>
    <p:sldId id="287" r:id="rId11"/>
    <p:sldId id="273" r:id="rId12"/>
    <p:sldId id="266" r:id="rId13"/>
    <p:sldId id="271" r:id="rId14"/>
    <p:sldId id="265" r:id="rId15"/>
    <p:sldId id="274" r:id="rId16"/>
    <p:sldId id="275" r:id="rId17"/>
    <p:sldId id="276" r:id="rId18"/>
    <p:sldId id="277" r:id="rId19"/>
    <p:sldId id="278" r:id="rId20"/>
    <p:sldId id="279" r:id="rId21"/>
    <p:sldId id="286" r:id="rId22"/>
    <p:sldId id="288"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2BA369-A98B-45DC-9266-E533E4460353}" v="1" dt="2024-02-19T08:25:41.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in M" userId="1d562860a4ebbaed" providerId="LiveId" clId="{5D2BA369-A98B-45DC-9266-E533E4460353}"/>
    <pc:docChg chg="addSld delSld modSld sldOrd">
      <pc:chgData name="Navin M" userId="1d562860a4ebbaed" providerId="LiveId" clId="{5D2BA369-A98B-45DC-9266-E533E4460353}" dt="2024-02-19T08:47:49.257" v="7"/>
      <pc:docMkLst>
        <pc:docMk/>
      </pc:docMkLst>
      <pc:sldChg chg="modSp mod">
        <pc:chgData name="Navin M" userId="1d562860a4ebbaed" providerId="LiveId" clId="{5D2BA369-A98B-45DC-9266-E533E4460353}" dt="2024-02-19T08:25:52.633" v="2" actId="1076"/>
        <pc:sldMkLst>
          <pc:docMk/>
          <pc:sldMk cId="2511580008" sldId="256"/>
        </pc:sldMkLst>
        <pc:spChg chg="mod">
          <ac:chgData name="Navin M" userId="1d562860a4ebbaed" providerId="LiveId" clId="{5D2BA369-A98B-45DC-9266-E533E4460353}" dt="2024-02-19T08:25:52.633" v="2" actId="1076"/>
          <ac:spMkLst>
            <pc:docMk/>
            <pc:sldMk cId="2511580008" sldId="256"/>
            <ac:spMk id="2" creationId="{F70BA249-BD26-3E60-37D0-29E5421990B5}"/>
          </ac:spMkLst>
        </pc:spChg>
      </pc:sldChg>
      <pc:sldChg chg="modSp mod">
        <pc:chgData name="Navin M" userId="1d562860a4ebbaed" providerId="LiveId" clId="{5D2BA369-A98B-45DC-9266-E533E4460353}" dt="2024-02-19T08:26:03.259" v="3" actId="1076"/>
        <pc:sldMkLst>
          <pc:docMk/>
          <pc:sldMk cId="3437161552" sldId="264"/>
        </pc:sldMkLst>
        <pc:spChg chg="mod">
          <ac:chgData name="Navin M" userId="1d562860a4ebbaed" providerId="LiveId" clId="{5D2BA369-A98B-45DC-9266-E533E4460353}" dt="2024-02-19T08:26:03.259" v="3" actId="1076"/>
          <ac:spMkLst>
            <pc:docMk/>
            <pc:sldMk cId="3437161552" sldId="264"/>
            <ac:spMk id="2" creationId="{00000000-0000-0000-0000-000000000000}"/>
          </ac:spMkLst>
        </pc:spChg>
      </pc:sldChg>
      <pc:sldChg chg="add del">
        <pc:chgData name="Navin M" userId="1d562860a4ebbaed" providerId="LiveId" clId="{5D2BA369-A98B-45DC-9266-E533E4460353}" dt="2024-02-19T08:25:41.053" v="1"/>
        <pc:sldMkLst>
          <pc:docMk/>
          <pc:sldMk cId="136980610" sldId="265"/>
        </pc:sldMkLst>
      </pc:sldChg>
      <pc:sldChg chg="add del">
        <pc:chgData name="Navin M" userId="1d562860a4ebbaed" providerId="LiveId" clId="{5D2BA369-A98B-45DC-9266-E533E4460353}" dt="2024-02-19T08:25:41.053" v="1"/>
        <pc:sldMkLst>
          <pc:docMk/>
          <pc:sldMk cId="335708586" sldId="266"/>
        </pc:sldMkLst>
      </pc:sldChg>
      <pc:sldChg chg="add del">
        <pc:chgData name="Navin M" userId="1d562860a4ebbaed" providerId="LiveId" clId="{5D2BA369-A98B-45DC-9266-E533E4460353}" dt="2024-02-19T08:25:41.053" v="1"/>
        <pc:sldMkLst>
          <pc:docMk/>
          <pc:sldMk cId="990723388" sldId="271"/>
        </pc:sldMkLst>
      </pc:sldChg>
      <pc:sldChg chg="add del">
        <pc:chgData name="Navin M" userId="1d562860a4ebbaed" providerId="LiveId" clId="{5D2BA369-A98B-45DC-9266-E533E4460353}" dt="2024-02-19T08:25:41.053" v="1"/>
        <pc:sldMkLst>
          <pc:docMk/>
          <pc:sldMk cId="3623411484" sldId="273"/>
        </pc:sldMkLst>
      </pc:sldChg>
      <pc:sldChg chg="add del">
        <pc:chgData name="Navin M" userId="1d562860a4ebbaed" providerId="LiveId" clId="{5D2BA369-A98B-45DC-9266-E533E4460353}" dt="2024-02-19T08:25:41.053" v="1"/>
        <pc:sldMkLst>
          <pc:docMk/>
          <pc:sldMk cId="3855045196" sldId="274"/>
        </pc:sldMkLst>
      </pc:sldChg>
      <pc:sldChg chg="add del">
        <pc:chgData name="Navin M" userId="1d562860a4ebbaed" providerId="LiveId" clId="{5D2BA369-A98B-45DC-9266-E533E4460353}" dt="2024-02-19T08:25:41.053" v="1"/>
        <pc:sldMkLst>
          <pc:docMk/>
          <pc:sldMk cId="1166438352" sldId="275"/>
        </pc:sldMkLst>
      </pc:sldChg>
      <pc:sldChg chg="add del">
        <pc:chgData name="Navin M" userId="1d562860a4ebbaed" providerId="LiveId" clId="{5D2BA369-A98B-45DC-9266-E533E4460353}" dt="2024-02-19T08:25:41.053" v="1"/>
        <pc:sldMkLst>
          <pc:docMk/>
          <pc:sldMk cId="1813717375" sldId="276"/>
        </pc:sldMkLst>
      </pc:sldChg>
      <pc:sldChg chg="modSp add del mod">
        <pc:chgData name="Navin M" userId="1d562860a4ebbaed" providerId="LiveId" clId="{5D2BA369-A98B-45DC-9266-E533E4460353}" dt="2024-02-19T08:26:30.608" v="4" actId="14100"/>
        <pc:sldMkLst>
          <pc:docMk/>
          <pc:sldMk cId="3215613439" sldId="277"/>
        </pc:sldMkLst>
        <pc:graphicFrameChg chg="modGraphic">
          <ac:chgData name="Navin M" userId="1d562860a4ebbaed" providerId="LiveId" clId="{5D2BA369-A98B-45DC-9266-E533E4460353}" dt="2024-02-19T08:26:30.608" v="4" actId="14100"/>
          <ac:graphicFrameMkLst>
            <pc:docMk/>
            <pc:sldMk cId="3215613439" sldId="277"/>
            <ac:graphicFrameMk id="6" creationId="{BAF3F9D0-9E1F-1474-AF7E-244A6D98B799}"/>
          </ac:graphicFrameMkLst>
        </pc:graphicFrameChg>
      </pc:sldChg>
      <pc:sldChg chg="modSp add del mod">
        <pc:chgData name="Navin M" userId="1d562860a4ebbaed" providerId="LiveId" clId="{5D2BA369-A98B-45DC-9266-E533E4460353}" dt="2024-02-19T08:26:36.862" v="5" actId="14100"/>
        <pc:sldMkLst>
          <pc:docMk/>
          <pc:sldMk cId="2809929270" sldId="278"/>
        </pc:sldMkLst>
        <pc:graphicFrameChg chg="modGraphic">
          <ac:chgData name="Navin M" userId="1d562860a4ebbaed" providerId="LiveId" clId="{5D2BA369-A98B-45DC-9266-E533E4460353}" dt="2024-02-19T08:26:36.862" v="5" actId="14100"/>
          <ac:graphicFrameMkLst>
            <pc:docMk/>
            <pc:sldMk cId="2809929270" sldId="278"/>
            <ac:graphicFrameMk id="6" creationId="{0AA3F741-CC1F-0DA1-8336-A4F8879AC624}"/>
          </ac:graphicFrameMkLst>
        </pc:graphicFrameChg>
      </pc:sldChg>
      <pc:sldChg chg="add del">
        <pc:chgData name="Navin M" userId="1d562860a4ebbaed" providerId="LiveId" clId="{5D2BA369-A98B-45DC-9266-E533E4460353}" dt="2024-02-19T08:25:41.053" v="1"/>
        <pc:sldMkLst>
          <pc:docMk/>
          <pc:sldMk cId="4091188711" sldId="279"/>
        </pc:sldMkLst>
      </pc:sldChg>
      <pc:sldChg chg="del">
        <pc:chgData name="Navin M" userId="1d562860a4ebbaed" providerId="LiveId" clId="{5D2BA369-A98B-45DC-9266-E533E4460353}" dt="2024-02-19T08:25:35.558" v="0" actId="47"/>
        <pc:sldMkLst>
          <pc:docMk/>
          <pc:sldMk cId="1283624886" sldId="281"/>
        </pc:sldMkLst>
      </pc:sldChg>
      <pc:sldChg chg="ord">
        <pc:chgData name="Navin M" userId="1d562860a4ebbaed" providerId="LiveId" clId="{5D2BA369-A98B-45DC-9266-E533E4460353}" dt="2024-02-19T08:47:49.257" v="7"/>
        <pc:sldMkLst>
          <pc:docMk/>
          <pc:sldMk cId="429891311" sldId="2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5F47-DF13-A879-7488-D7BF600E03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9981D8-37AC-D7E8-87A8-45B499195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72344-891C-35AA-ED5D-7C135C17E74F}"/>
              </a:ext>
            </a:extLst>
          </p:cNvPr>
          <p:cNvSpPr>
            <a:spLocks noGrp="1"/>
          </p:cNvSpPr>
          <p:nvPr>
            <p:ph type="dt" sz="half" idx="10"/>
          </p:nvPr>
        </p:nvSpPr>
        <p:spPr/>
        <p:txBody>
          <a:bodyPr/>
          <a:lstStyle/>
          <a:p>
            <a:fld id="{31B3DA58-16AA-4F08-A6A3-2058A4A01757}" type="datetimeFigureOut">
              <a:rPr lang="en-IN" smtClean="0"/>
              <a:t>20-02-2024</a:t>
            </a:fld>
            <a:endParaRPr lang="en-IN"/>
          </a:p>
        </p:txBody>
      </p:sp>
      <p:sp>
        <p:nvSpPr>
          <p:cNvPr id="5" name="Footer Placeholder 4">
            <a:extLst>
              <a:ext uri="{FF2B5EF4-FFF2-40B4-BE49-F238E27FC236}">
                <a16:creationId xmlns:a16="http://schemas.microsoft.com/office/drawing/2014/main" id="{871F1E71-21B1-6B39-534A-980CA0EE1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8BBC1-5E65-4971-DEE5-94E477A4930C}"/>
              </a:ext>
            </a:extLst>
          </p:cNvPr>
          <p:cNvSpPr>
            <a:spLocks noGrp="1"/>
          </p:cNvSpPr>
          <p:nvPr>
            <p:ph type="sldNum" sz="quarter" idx="12"/>
          </p:nvPr>
        </p:nvSpPr>
        <p:spPr/>
        <p:txBody>
          <a:bodyPr/>
          <a:lstStyle/>
          <a:p>
            <a:fld id="{09736927-80D2-4677-B192-80315165979F}" type="slidenum">
              <a:rPr lang="en-IN" smtClean="0"/>
              <a:t>‹#›</a:t>
            </a:fld>
            <a:endParaRPr lang="en-IN"/>
          </a:p>
        </p:txBody>
      </p:sp>
    </p:spTree>
    <p:extLst>
      <p:ext uri="{BB962C8B-B14F-4D97-AF65-F5344CB8AC3E}">
        <p14:creationId xmlns:p14="http://schemas.microsoft.com/office/powerpoint/2010/main" val="425226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A475-AF0E-F6DA-87B6-9A6B532E2E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5794F8-53B4-A9B2-F167-FF25351790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25632-6F53-6BCD-9AFF-F143443726A5}"/>
              </a:ext>
            </a:extLst>
          </p:cNvPr>
          <p:cNvSpPr>
            <a:spLocks noGrp="1"/>
          </p:cNvSpPr>
          <p:nvPr>
            <p:ph type="dt" sz="half" idx="10"/>
          </p:nvPr>
        </p:nvSpPr>
        <p:spPr/>
        <p:txBody>
          <a:bodyPr/>
          <a:lstStyle/>
          <a:p>
            <a:fld id="{31B3DA58-16AA-4F08-A6A3-2058A4A01757}" type="datetimeFigureOut">
              <a:rPr lang="en-IN" smtClean="0"/>
              <a:t>20-02-2024</a:t>
            </a:fld>
            <a:endParaRPr lang="en-IN"/>
          </a:p>
        </p:txBody>
      </p:sp>
      <p:sp>
        <p:nvSpPr>
          <p:cNvPr id="5" name="Footer Placeholder 4">
            <a:extLst>
              <a:ext uri="{FF2B5EF4-FFF2-40B4-BE49-F238E27FC236}">
                <a16:creationId xmlns:a16="http://schemas.microsoft.com/office/drawing/2014/main" id="{AD6FA25B-4EE5-8E36-D050-CB4581F39D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035ECE-0684-B52B-D9DE-E19F8A63237A}"/>
              </a:ext>
            </a:extLst>
          </p:cNvPr>
          <p:cNvSpPr>
            <a:spLocks noGrp="1"/>
          </p:cNvSpPr>
          <p:nvPr>
            <p:ph type="sldNum" sz="quarter" idx="12"/>
          </p:nvPr>
        </p:nvSpPr>
        <p:spPr/>
        <p:txBody>
          <a:bodyPr/>
          <a:lstStyle/>
          <a:p>
            <a:fld id="{09736927-80D2-4677-B192-80315165979F}" type="slidenum">
              <a:rPr lang="en-IN" smtClean="0"/>
              <a:t>‹#›</a:t>
            </a:fld>
            <a:endParaRPr lang="en-IN"/>
          </a:p>
        </p:txBody>
      </p:sp>
    </p:spTree>
    <p:extLst>
      <p:ext uri="{BB962C8B-B14F-4D97-AF65-F5344CB8AC3E}">
        <p14:creationId xmlns:p14="http://schemas.microsoft.com/office/powerpoint/2010/main" val="109332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FD113C-CDE8-D2D6-62A5-900BF1EEF9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27D787-5C3A-8734-F770-EC5AC95D8C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75850-7A4E-8541-8EF8-6E0DC9BEB2B6}"/>
              </a:ext>
            </a:extLst>
          </p:cNvPr>
          <p:cNvSpPr>
            <a:spLocks noGrp="1"/>
          </p:cNvSpPr>
          <p:nvPr>
            <p:ph type="dt" sz="half" idx="10"/>
          </p:nvPr>
        </p:nvSpPr>
        <p:spPr/>
        <p:txBody>
          <a:bodyPr/>
          <a:lstStyle/>
          <a:p>
            <a:fld id="{31B3DA58-16AA-4F08-A6A3-2058A4A01757}" type="datetimeFigureOut">
              <a:rPr lang="en-IN" smtClean="0"/>
              <a:t>20-02-2024</a:t>
            </a:fld>
            <a:endParaRPr lang="en-IN"/>
          </a:p>
        </p:txBody>
      </p:sp>
      <p:sp>
        <p:nvSpPr>
          <p:cNvPr id="5" name="Footer Placeholder 4">
            <a:extLst>
              <a:ext uri="{FF2B5EF4-FFF2-40B4-BE49-F238E27FC236}">
                <a16:creationId xmlns:a16="http://schemas.microsoft.com/office/drawing/2014/main" id="{85054C65-1378-E6CE-24BC-54FBFDAB9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B0DE8E-35C6-C93D-086A-50D9CFAA79BE}"/>
              </a:ext>
            </a:extLst>
          </p:cNvPr>
          <p:cNvSpPr>
            <a:spLocks noGrp="1"/>
          </p:cNvSpPr>
          <p:nvPr>
            <p:ph type="sldNum" sz="quarter" idx="12"/>
          </p:nvPr>
        </p:nvSpPr>
        <p:spPr/>
        <p:txBody>
          <a:bodyPr/>
          <a:lstStyle/>
          <a:p>
            <a:fld id="{09736927-80D2-4677-B192-80315165979F}" type="slidenum">
              <a:rPr lang="en-IN" smtClean="0"/>
              <a:t>‹#›</a:t>
            </a:fld>
            <a:endParaRPr lang="en-IN"/>
          </a:p>
        </p:txBody>
      </p:sp>
    </p:spTree>
    <p:extLst>
      <p:ext uri="{BB962C8B-B14F-4D97-AF65-F5344CB8AC3E}">
        <p14:creationId xmlns:p14="http://schemas.microsoft.com/office/powerpoint/2010/main" val="437319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C50A44-9662-401A-A010-0E2AB70C969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16B058-01CD-4562-B4D7-86F820913998}" type="slidenum">
              <a:rPr lang="en-IN" smtClean="0"/>
              <a:t>‹#›</a:t>
            </a:fld>
            <a:endParaRPr lang="en-IN"/>
          </a:p>
        </p:txBody>
      </p:sp>
    </p:spTree>
    <p:extLst>
      <p:ext uri="{BB962C8B-B14F-4D97-AF65-F5344CB8AC3E}">
        <p14:creationId xmlns:p14="http://schemas.microsoft.com/office/powerpoint/2010/main" val="3800909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80BE-9885-6ECF-79AD-4BAD24025C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45C609-0998-70B5-2E0B-D75DD15CBA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B98BD-E812-B308-ECFF-F6BDD617A9A4}"/>
              </a:ext>
            </a:extLst>
          </p:cNvPr>
          <p:cNvSpPr>
            <a:spLocks noGrp="1"/>
          </p:cNvSpPr>
          <p:nvPr>
            <p:ph type="dt" sz="half" idx="10"/>
          </p:nvPr>
        </p:nvSpPr>
        <p:spPr/>
        <p:txBody>
          <a:bodyPr/>
          <a:lstStyle/>
          <a:p>
            <a:fld id="{BAA89935-FFE8-44BE-9614-777069B0C1DE}" type="datetimeFigureOut">
              <a:rPr lang="en-US" smtClean="0"/>
              <a:t>2/20/2024</a:t>
            </a:fld>
            <a:endParaRPr lang="en-US"/>
          </a:p>
        </p:txBody>
      </p:sp>
      <p:sp>
        <p:nvSpPr>
          <p:cNvPr id="5" name="Footer Placeholder 4">
            <a:extLst>
              <a:ext uri="{FF2B5EF4-FFF2-40B4-BE49-F238E27FC236}">
                <a16:creationId xmlns:a16="http://schemas.microsoft.com/office/drawing/2014/main" id="{3B58BC67-F03D-CA5C-A422-B6173777F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39866-40C8-F0F1-72D5-43DD368D0A46}"/>
              </a:ext>
            </a:extLst>
          </p:cNvPr>
          <p:cNvSpPr>
            <a:spLocks noGrp="1"/>
          </p:cNvSpPr>
          <p:nvPr>
            <p:ph type="sldNum" sz="quarter" idx="12"/>
          </p:nvPr>
        </p:nvSpPr>
        <p:spPr/>
        <p:txBody>
          <a:bodyPr/>
          <a:lstStyle/>
          <a:p>
            <a:fld id="{FD3FDC93-0316-4D91-87B1-1FFD87B61E12}" type="slidenum">
              <a:rPr lang="en-US" smtClean="0"/>
              <a:t>‹#›</a:t>
            </a:fld>
            <a:endParaRPr lang="en-US"/>
          </a:p>
        </p:txBody>
      </p:sp>
    </p:spTree>
    <p:extLst>
      <p:ext uri="{BB962C8B-B14F-4D97-AF65-F5344CB8AC3E}">
        <p14:creationId xmlns:p14="http://schemas.microsoft.com/office/powerpoint/2010/main" val="387482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F42A-1975-028A-CCCA-6AB9D2A48F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46F73A-556B-E45B-4F9E-331BB53D57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10BB3F-11B2-F294-B57E-8EC9024B7244}"/>
              </a:ext>
            </a:extLst>
          </p:cNvPr>
          <p:cNvSpPr>
            <a:spLocks noGrp="1"/>
          </p:cNvSpPr>
          <p:nvPr>
            <p:ph type="dt" sz="half" idx="10"/>
          </p:nvPr>
        </p:nvSpPr>
        <p:spPr/>
        <p:txBody>
          <a:bodyPr/>
          <a:lstStyle/>
          <a:p>
            <a:fld id="{31B3DA58-16AA-4F08-A6A3-2058A4A01757}" type="datetimeFigureOut">
              <a:rPr lang="en-IN" smtClean="0"/>
              <a:t>20-02-2024</a:t>
            </a:fld>
            <a:endParaRPr lang="en-IN"/>
          </a:p>
        </p:txBody>
      </p:sp>
      <p:sp>
        <p:nvSpPr>
          <p:cNvPr id="5" name="Footer Placeholder 4">
            <a:extLst>
              <a:ext uri="{FF2B5EF4-FFF2-40B4-BE49-F238E27FC236}">
                <a16:creationId xmlns:a16="http://schemas.microsoft.com/office/drawing/2014/main" id="{5CDA1BFA-D603-E4BC-B741-7C84AC8817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769176-5C8C-0195-07CC-502C3625F8CF}"/>
              </a:ext>
            </a:extLst>
          </p:cNvPr>
          <p:cNvSpPr>
            <a:spLocks noGrp="1"/>
          </p:cNvSpPr>
          <p:nvPr>
            <p:ph type="sldNum" sz="quarter" idx="12"/>
          </p:nvPr>
        </p:nvSpPr>
        <p:spPr/>
        <p:txBody>
          <a:bodyPr/>
          <a:lstStyle/>
          <a:p>
            <a:fld id="{09736927-80D2-4677-B192-80315165979F}" type="slidenum">
              <a:rPr lang="en-IN" smtClean="0"/>
              <a:t>‹#›</a:t>
            </a:fld>
            <a:endParaRPr lang="en-IN"/>
          </a:p>
        </p:txBody>
      </p:sp>
    </p:spTree>
    <p:extLst>
      <p:ext uri="{BB962C8B-B14F-4D97-AF65-F5344CB8AC3E}">
        <p14:creationId xmlns:p14="http://schemas.microsoft.com/office/powerpoint/2010/main" val="141565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77D8-F34F-61BF-519E-0EB60A6419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99B6F7-E065-1EFC-CC96-681755A6A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2113A9-0545-838E-51A8-E62AE0C9DCC7}"/>
              </a:ext>
            </a:extLst>
          </p:cNvPr>
          <p:cNvSpPr>
            <a:spLocks noGrp="1"/>
          </p:cNvSpPr>
          <p:nvPr>
            <p:ph type="dt" sz="half" idx="10"/>
          </p:nvPr>
        </p:nvSpPr>
        <p:spPr/>
        <p:txBody>
          <a:bodyPr/>
          <a:lstStyle/>
          <a:p>
            <a:fld id="{31B3DA58-16AA-4F08-A6A3-2058A4A01757}" type="datetimeFigureOut">
              <a:rPr lang="en-IN" smtClean="0"/>
              <a:t>20-02-2024</a:t>
            </a:fld>
            <a:endParaRPr lang="en-IN"/>
          </a:p>
        </p:txBody>
      </p:sp>
      <p:sp>
        <p:nvSpPr>
          <p:cNvPr id="5" name="Footer Placeholder 4">
            <a:extLst>
              <a:ext uri="{FF2B5EF4-FFF2-40B4-BE49-F238E27FC236}">
                <a16:creationId xmlns:a16="http://schemas.microsoft.com/office/drawing/2014/main" id="{B6BCC710-7D9E-A164-52E4-B64AF4C677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CA9803-BC52-7228-8594-17C1FE48BA34}"/>
              </a:ext>
            </a:extLst>
          </p:cNvPr>
          <p:cNvSpPr>
            <a:spLocks noGrp="1"/>
          </p:cNvSpPr>
          <p:nvPr>
            <p:ph type="sldNum" sz="quarter" idx="12"/>
          </p:nvPr>
        </p:nvSpPr>
        <p:spPr/>
        <p:txBody>
          <a:bodyPr/>
          <a:lstStyle/>
          <a:p>
            <a:fld id="{09736927-80D2-4677-B192-80315165979F}" type="slidenum">
              <a:rPr lang="en-IN" smtClean="0"/>
              <a:t>‹#›</a:t>
            </a:fld>
            <a:endParaRPr lang="en-IN"/>
          </a:p>
        </p:txBody>
      </p:sp>
    </p:spTree>
    <p:extLst>
      <p:ext uri="{BB962C8B-B14F-4D97-AF65-F5344CB8AC3E}">
        <p14:creationId xmlns:p14="http://schemas.microsoft.com/office/powerpoint/2010/main" val="267769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40D1-D7E4-3009-6732-2BBECB8043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617E93-9D86-512C-D88F-CE96E6EBD8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65C863-C5E0-E857-158F-A43D782226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4CAE9C-401C-3760-E005-31BA82B1FD58}"/>
              </a:ext>
            </a:extLst>
          </p:cNvPr>
          <p:cNvSpPr>
            <a:spLocks noGrp="1"/>
          </p:cNvSpPr>
          <p:nvPr>
            <p:ph type="dt" sz="half" idx="10"/>
          </p:nvPr>
        </p:nvSpPr>
        <p:spPr/>
        <p:txBody>
          <a:bodyPr/>
          <a:lstStyle/>
          <a:p>
            <a:fld id="{31B3DA58-16AA-4F08-A6A3-2058A4A01757}" type="datetimeFigureOut">
              <a:rPr lang="en-IN" smtClean="0"/>
              <a:t>20-02-2024</a:t>
            </a:fld>
            <a:endParaRPr lang="en-IN"/>
          </a:p>
        </p:txBody>
      </p:sp>
      <p:sp>
        <p:nvSpPr>
          <p:cNvPr id="6" name="Footer Placeholder 5">
            <a:extLst>
              <a:ext uri="{FF2B5EF4-FFF2-40B4-BE49-F238E27FC236}">
                <a16:creationId xmlns:a16="http://schemas.microsoft.com/office/drawing/2014/main" id="{6AFDDB91-E00B-C679-5624-356546C732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8E6E02-D01C-5FE4-A0D8-B43021305B7E}"/>
              </a:ext>
            </a:extLst>
          </p:cNvPr>
          <p:cNvSpPr>
            <a:spLocks noGrp="1"/>
          </p:cNvSpPr>
          <p:nvPr>
            <p:ph type="sldNum" sz="quarter" idx="12"/>
          </p:nvPr>
        </p:nvSpPr>
        <p:spPr/>
        <p:txBody>
          <a:bodyPr/>
          <a:lstStyle/>
          <a:p>
            <a:fld id="{09736927-80D2-4677-B192-80315165979F}" type="slidenum">
              <a:rPr lang="en-IN" smtClean="0"/>
              <a:t>‹#›</a:t>
            </a:fld>
            <a:endParaRPr lang="en-IN"/>
          </a:p>
        </p:txBody>
      </p:sp>
    </p:spTree>
    <p:extLst>
      <p:ext uri="{BB962C8B-B14F-4D97-AF65-F5344CB8AC3E}">
        <p14:creationId xmlns:p14="http://schemas.microsoft.com/office/powerpoint/2010/main" val="268508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5395-5A70-FE47-C67D-282C18F6A6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0B1C0-802D-C7FF-C014-A66B17266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EFA0DF-A424-DB61-305B-6F3AB8CF5A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369ADC-329F-7C09-CEE8-6A4177E6FE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EE5B4A-FB0F-C1F4-0BC7-578A0325C4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CE0F40-547B-CCF5-4FC1-B03776EF389A}"/>
              </a:ext>
            </a:extLst>
          </p:cNvPr>
          <p:cNvSpPr>
            <a:spLocks noGrp="1"/>
          </p:cNvSpPr>
          <p:nvPr>
            <p:ph type="dt" sz="half" idx="10"/>
          </p:nvPr>
        </p:nvSpPr>
        <p:spPr/>
        <p:txBody>
          <a:bodyPr/>
          <a:lstStyle/>
          <a:p>
            <a:fld id="{31B3DA58-16AA-4F08-A6A3-2058A4A01757}" type="datetimeFigureOut">
              <a:rPr lang="en-IN" smtClean="0"/>
              <a:t>20-02-2024</a:t>
            </a:fld>
            <a:endParaRPr lang="en-IN"/>
          </a:p>
        </p:txBody>
      </p:sp>
      <p:sp>
        <p:nvSpPr>
          <p:cNvPr id="8" name="Footer Placeholder 7">
            <a:extLst>
              <a:ext uri="{FF2B5EF4-FFF2-40B4-BE49-F238E27FC236}">
                <a16:creationId xmlns:a16="http://schemas.microsoft.com/office/drawing/2014/main" id="{B3600F04-C048-74F9-1C13-A0464BF744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774C81-D52B-BCDA-6DBA-E0782007E843}"/>
              </a:ext>
            </a:extLst>
          </p:cNvPr>
          <p:cNvSpPr>
            <a:spLocks noGrp="1"/>
          </p:cNvSpPr>
          <p:nvPr>
            <p:ph type="sldNum" sz="quarter" idx="12"/>
          </p:nvPr>
        </p:nvSpPr>
        <p:spPr/>
        <p:txBody>
          <a:bodyPr/>
          <a:lstStyle/>
          <a:p>
            <a:fld id="{09736927-80D2-4677-B192-80315165979F}" type="slidenum">
              <a:rPr lang="en-IN" smtClean="0"/>
              <a:t>‹#›</a:t>
            </a:fld>
            <a:endParaRPr lang="en-IN"/>
          </a:p>
        </p:txBody>
      </p:sp>
    </p:spTree>
    <p:extLst>
      <p:ext uri="{BB962C8B-B14F-4D97-AF65-F5344CB8AC3E}">
        <p14:creationId xmlns:p14="http://schemas.microsoft.com/office/powerpoint/2010/main" val="57585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CFBE-DC55-8840-9543-7B1D71160A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4CB8CF-7229-B882-80E3-10BAD2E8806C}"/>
              </a:ext>
            </a:extLst>
          </p:cNvPr>
          <p:cNvSpPr>
            <a:spLocks noGrp="1"/>
          </p:cNvSpPr>
          <p:nvPr>
            <p:ph type="dt" sz="half" idx="10"/>
          </p:nvPr>
        </p:nvSpPr>
        <p:spPr/>
        <p:txBody>
          <a:bodyPr/>
          <a:lstStyle/>
          <a:p>
            <a:fld id="{31B3DA58-16AA-4F08-A6A3-2058A4A01757}" type="datetimeFigureOut">
              <a:rPr lang="en-IN" smtClean="0"/>
              <a:t>20-02-2024</a:t>
            </a:fld>
            <a:endParaRPr lang="en-IN"/>
          </a:p>
        </p:txBody>
      </p:sp>
      <p:sp>
        <p:nvSpPr>
          <p:cNvPr id="4" name="Footer Placeholder 3">
            <a:extLst>
              <a:ext uri="{FF2B5EF4-FFF2-40B4-BE49-F238E27FC236}">
                <a16:creationId xmlns:a16="http://schemas.microsoft.com/office/drawing/2014/main" id="{4CD5B864-4F34-6B2D-A2A0-63079FBFBC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2ECF79-5609-F879-D49D-37D17014D8E2}"/>
              </a:ext>
            </a:extLst>
          </p:cNvPr>
          <p:cNvSpPr>
            <a:spLocks noGrp="1"/>
          </p:cNvSpPr>
          <p:nvPr>
            <p:ph type="sldNum" sz="quarter" idx="12"/>
          </p:nvPr>
        </p:nvSpPr>
        <p:spPr/>
        <p:txBody>
          <a:bodyPr/>
          <a:lstStyle/>
          <a:p>
            <a:fld id="{09736927-80D2-4677-B192-80315165979F}" type="slidenum">
              <a:rPr lang="en-IN" smtClean="0"/>
              <a:t>‹#›</a:t>
            </a:fld>
            <a:endParaRPr lang="en-IN"/>
          </a:p>
        </p:txBody>
      </p:sp>
    </p:spTree>
    <p:extLst>
      <p:ext uri="{BB962C8B-B14F-4D97-AF65-F5344CB8AC3E}">
        <p14:creationId xmlns:p14="http://schemas.microsoft.com/office/powerpoint/2010/main" val="823868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FCBF51-137A-78C3-4677-E840EA5D30BA}"/>
              </a:ext>
            </a:extLst>
          </p:cNvPr>
          <p:cNvSpPr>
            <a:spLocks noGrp="1"/>
          </p:cNvSpPr>
          <p:nvPr>
            <p:ph type="dt" sz="half" idx="10"/>
          </p:nvPr>
        </p:nvSpPr>
        <p:spPr/>
        <p:txBody>
          <a:bodyPr/>
          <a:lstStyle/>
          <a:p>
            <a:fld id="{31B3DA58-16AA-4F08-A6A3-2058A4A01757}" type="datetimeFigureOut">
              <a:rPr lang="en-IN" smtClean="0"/>
              <a:t>20-02-2024</a:t>
            </a:fld>
            <a:endParaRPr lang="en-IN"/>
          </a:p>
        </p:txBody>
      </p:sp>
      <p:sp>
        <p:nvSpPr>
          <p:cNvPr id="3" name="Footer Placeholder 2">
            <a:extLst>
              <a:ext uri="{FF2B5EF4-FFF2-40B4-BE49-F238E27FC236}">
                <a16:creationId xmlns:a16="http://schemas.microsoft.com/office/drawing/2014/main" id="{2AD4E316-C877-B4BF-7741-6AB81B04AE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B8287A-BDE2-7AFF-C497-7FECF453CE95}"/>
              </a:ext>
            </a:extLst>
          </p:cNvPr>
          <p:cNvSpPr>
            <a:spLocks noGrp="1"/>
          </p:cNvSpPr>
          <p:nvPr>
            <p:ph type="sldNum" sz="quarter" idx="12"/>
          </p:nvPr>
        </p:nvSpPr>
        <p:spPr/>
        <p:txBody>
          <a:bodyPr/>
          <a:lstStyle/>
          <a:p>
            <a:fld id="{09736927-80D2-4677-B192-80315165979F}" type="slidenum">
              <a:rPr lang="en-IN" smtClean="0"/>
              <a:t>‹#›</a:t>
            </a:fld>
            <a:endParaRPr lang="en-IN"/>
          </a:p>
        </p:txBody>
      </p:sp>
    </p:spTree>
    <p:extLst>
      <p:ext uri="{BB962C8B-B14F-4D97-AF65-F5344CB8AC3E}">
        <p14:creationId xmlns:p14="http://schemas.microsoft.com/office/powerpoint/2010/main" val="119250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EB6C-F1B9-B93E-324D-A17B60466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2832A2-AD05-A2C8-B04C-C0B4F4610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41902D-6D66-6F01-773C-A59C3C125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2356-07E6-6967-A836-3E764B19EA7F}"/>
              </a:ext>
            </a:extLst>
          </p:cNvPr>
          <p:cNvSpPr>
            <a:spLocks noGrp="1"/>
          </p:cNvSpPr>
          <p:nvPr>
            <p:ph type="dt" sz="half" idx="10"/>
          </p:nvPr>
        </p:nvSpPr>
        <p:spPr/>
        <p:txBody>
          <a:bodyPr/>
          <a:lstStyle/>
          <a:p>
            <a:fld id="{31B3DA58-16AA-4F08-A6A3-2058A4A01757}" type="datetimeFigureOut">
              <a:rPr lang="en-IN" smtClean="0"/>
              <a:t>20-02-2024</a:t>
            </a:fld>
            <a:endParaRPr lang="en-IN"/>
          </a:p>
        </p:txBody>
      </p:sp>
      <p:sp>
        <p:nvSpPr>
          <p:cNvPr id="6" name="Footer Placeholder 5">
            <a:extLst>
              <a:ext uri="{FF2B5EF4-FFF2-40B4-BE49-F238E27FC236}">
                <a16:creationId xmlns:a16="http://schemas.microsoft.com/office/drawing/2014/main" id="{1EA664AC-8879-6327-E89A-9ED904FE53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745F16-2CB4-B202-1F77-4AA88C5EF1BC}"/>
              </a:ext>
            </a:extLst>
          </p:cNvPr>
          <p:cNvSpPr>
            <a:spLocks noGrp="1"/>
          </p:cNvSpPr>
          <p:nvPr>
            <p:ph type="sldNum" sz="quarter" idx="12"/>
          </p:nvPr>
        </p:nvSpPr>
        <p:spPr/>
        <p:txBody>
          <a:bodyPr/>
          <a:lstStyle/>
          <a:p>
            <a:fld id="{09736927-80D2-4677-B192-80315165979F}" type="slidenum">
              <a:rPr lang="en-IN" smtClean="0"/>
              <a:t>‹#›</a:t>
            </a:fld>
            <a:endParaRPr lang="en-IN"/>
          </a:p>
        </p:txBody>
      </p:sp>
    </p:spTree>
    <p:extLst>
      <p:ext uri="{BB962C8B-B14F-4D97-AF65-F5344CB8AC3E}">
        <p14:creationId xmlns:p14="http://schemas.microsoft.com/office/powerpoint/2010/main" val="15018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240F-DA05-06E2-BACA-9152B950A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749B48-5487-6B52-A5C1-8AA852E47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EE3972-8244-018C-02F7-5A94E2AFF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010BE-7F3C-52CA-DFCB-45A9AB5F7587}"/>
              </a:ext>
            </a:extLst>
          </p:cNvPr>
          <p:cNvSpPr>
            <a:spLocks noGrp="1"/>
          </p:cNvSpPr>
          <p:nvPr>
            <p:ph type="dt" sz="half" idx="10"/>
          </p:nvPr>
        </p:nvSpPr>
        <p:spPr/>
        <p:txBody>
          <a:bodyPr/>
          <a:lstStyle/>
          <a:p>
            <a:fld id="{31B3DA58-16AA-4F08-A6A3-2058A4A01757}" type="datetimeFigureOut">
              <a:rPr lang="en-IN" smtClean="0"/>
              <a:t>20-02-2024</a:t>
            </a:fld>
            <a:endParaRPr lang="en-IN"/>
          </a:p>
        </p:txBody>
      </p:sp>
      <p:sp>
        <p:nvSpPr>
          <p:cNvPr id="6" name="Footer Placeholder 5">
            <a:extLst>
              <a:ext uri="{FF2B5EF4-FFF2-40B4-BE49-F238E27FC236}">
                <a16:creationId xmlns:a16="http://schemas.microsoft.com/office/drawing/2014/main" id="{BA3E2652-9170-5165-D47D-8E87EE68F6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9E82AB-8531-58CA-E411-3C1594E3FC44}"/>
              </a:ext>
            </a:extLst>
          </p:cNvPr>
          <p:cNvSpPr>
            <a:spLocks noGrp="1"/>
          </p:cNvSpPr>
          <p:nvPr>
            <p:ph type="sldNum" sz="quarter" idx="12"/>
          </p:nvPr>
        </p:nvSpPr>
        <p:spPr/>
        <p:txBody>
          <a:bodyPr/>
          <a:lstStyle/>
          <a:p>
            <a:fld id="{09736927-80D2-4677-B192-80315165979F}" type="slidenum">
              <a:rPr lang="en-IN" smtClean="0"/>
              <a:t>‹#›</a:t>
            </a:fld>
            <a:endParaRPr lang="en-IN"/>
          </a:p>
        </p:txBody>
      </p:sp>
    </p:spTree>
    <p:extLst>
      <p:ext uri="{BB962C8B-B14F-4D97-AF65-F5344CB8AC3E}">
        <p14:creationId xmlns:p14="http://schemas.microsoft.com/office/powerpoint/2010/main" val="407176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207C9-E511-F343-E08F-57B5BB405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F84D34-E62E-30A9-483A-4AE2AFC49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A8E6FF-E38C-DB0C-303A-ABB4423CBB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3DA58-16AA-4F08-A6A3-2058A4A01757}" type="datetimeFigureOut">
              <a:rPr lang="en-IN" smtClean="0"/>
              <a:t>20-02-2024</a:t>
            </a:fld>
            <a:endParaRPr lang="en-IN"/>
          </a:p>
        </p:txBody>
      </p:sp>
      <p:sp>
        <p:nvSpPr>
          <p:cNvPr id="5" name="Footer Placeholder 4">
            <a:extLst>
              <a:ext uri="{FF2B5EF4-FFF2-40B4-BE49-F238E27FC236}">
                <a16:creationId xmlns:a16="http://schemas.microsoft.com/office/drawing/2014/main" id="{1408E6FF-4E04-AF57-AF5E-605108063D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47D010-9501-2216-832B-8501B516C7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736927-80D2-4677-B192-80315165979F}" type="slidenum">
              <a:rPr lang="en-IN" smtClean="0"/>
              <a:t>‹#›</a:t>
            </a:fld>
            <a:endParaRPr lang="en-IN"/>
          </a:p>
        </p:txBody>
      </p:sp>
    </p:spTree>
    <p:extLst>
      <p:ext uri="{BB962C8B-B14F-4D97-AF65-F5344CB8AC3E}">
        <p14:creationId xmlns:p14="http://schemas.microsoft.com/office/powerpoint/2010/main" val="362989553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A44-9662-401A-A010-0E2AB70C969C}" type="datetimeFigureOut">
              <a:rPr lang="en-IN" smtClean="0"/>
              <a:t>20-02-2024</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6B058-01CD-4562-B4D7-86F820913998}" type="slidenum">
              <a:rPr lang="en-IN" smtClean="0"/>
              <a:t>‹#›</a:t>
            </a:fld>
            <a:endParaRPr lang="en-IN"/>
          </a:p>
        </p:txBody>
      </p:sp>
    </p:spTree>
    <p:extLst>
      <p:ext uri="{BB962C8B-B14F-4D97-AF65-F5344CB8AC3E}">
        <p14:creationId xmlns:p14="http://schemas.microsoft.com/office/powerpoint/2010/main" val="763792687"/>
      </p:ext>
    </p:extLst>
  </p:cSld>
  <p:clrMap bg1="lt1" tx1="dk1" bg2="lt2" tx2="dk2" accent1="accent1" accent2="accent2" accent3="accent3" accent4="accent4" accent5="accent5" accent6="accent6" hlink="hlink" folHlink="folHlink"/>
  <p:sldLayoutIdLst>
    <p:sldLayoutId id="214748365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156C79-CDAB-F004-0605-2DEDF0BE96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7AE721-44F9-1F89-87A5-F5AE5D2B0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8CA02-1206-3CC5-A306-0907ED99C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9935-FFE8-44BE-9614-777069B0C1DE}" type="datetimeFigureOut">
              <a:rPr lang="en-US" smtClean="0"/>
              <a:t>2/20/2024</a:t>
            </a:fld>
            <a:endParaRPr lang="en-US"/>
          </a:p>
        </p:txBody>
      </p:sp>
      <p:sp>
        <p:nvSpPr>
          <p:cNvPr id="5" name="Footer Placeholder 4">
            <a:extLst>
              <a:ext uri="{FF2B5EF4-FFF2-40B4-BE49-F238E27FC236}">
                <a16:creationId xmlns:a16="http://schemas.microsoft.com/office/drawing/2014/main" id="{C91484A0-024A-196E-655A-E52E11660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9605142-84A8-8C24-FACE-4643C7002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3FDC93-0316-4D91-87B1-1FFD87B61E12}" type="slidenum">
              <a:rPr lang="en-US" smtClean="0"/>
              <a:t>‹#›</a:t>
            </a:fld>
            <a:endParaRPr lang="en-US"/>
          </a:p>
        </p:txBody>
      </p:sp>
    </p:spTree>
    <p:extLst>
      <p:ext uri="{BB962C8B-B14F-4D97-AF65-F5344CB8AC3E}">
        <p14:creationId xmlns:p14="http://schemas.microsoft.com/office/powerpoint/2010/main" val="729757225"/>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A249-BD26-3E60-37D0-29E5421990B5}"/>
              </a:ext>
            </a:extLst>
          </p:cNvPr>
          <p:cNvSpPr>
            <a:spLocks noGrp="1"/>
          </p:cNvSpPr>
          <p:nvPr>
            <p:ph type="ctrTitle"/>
          </p:nvPr>
        </p:nvSpPr>
        <p:spPr>
          <a:xfrm>
            <a:off x="1280160" y="2022592"/>
            <a:ext cx="9631680" cy="1752601"/>
          </a:xfrm>
        </p:spPr>
        <p:txBody>
          <a:bodyPr/>
          <a:lstStyle/>
          <a:p>
            <a:r>
              <a:rPr lang="en-GB" sz="3200" b="1" dirty="0" err="1">
                <a:latin typeface="Times New Roman" pitchFamily="18" charset="0"/>
                <a:cs typeface="Times New Roman" pitchFamily="18" charset="0"/>
              </a:rPr>
              <a:t>VistAvert</a:t>
            </a:r>
            <a:r>
              <a:rPr lang="en-GB" sz="3200" b="1" dirty="0">
                <a:latin typeface="Times New Roman" pitchFamily="18" charset="0"/>
                <a:cs typeface="Times New Roman" pitchFamily="18" charset="0"/>
              </a:rPr>
              <a:t> – Road Accident</a:t>
            </a:r>
            <a:br>
              <a:rPr lang="en-IN" sz="1800" dirty="0">
                <a:solidFill>
                  <a:srgbClr val="000000"/>
                </a:solidFill>
                <a:effectLst/>
                <a:latin typeface="Times New Roman" panose="02020603050405020304" pitchFamily="18" charset="0"/>
                <a:ea typeface="Times New Roman" panose="02020603050405020304" pitchFamily="18" charset="0"/>
              </a:rPr>
            </a:br>
            <a:br>
              <a:rPr lang="en-IN" sz="1800" dirty="0">
                <a:solidFill>
                  <a:srgbClr val="000000"/>
                </a:solidFill>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SimSun" panose="02010600030101010101" pitchFamily="2" charset="-122"/>
              </a:rPr>
            </a:br>
            <a:r>
              <a:rPr lang="en-IN" sz="2000" b="1" dirty="0">
                <a:effectLst/>
                <a:latin typeface="Times New Roman" panose="02020603050405020304" pitchFamily="18" charset="0"/>
                <a:ea typeface="SimSun" panose="02010600030101010101" pitchFamily="2" charset="-122"/>
              </a:rPr>
              <a:t>FIRST REVIEW</a:t>
            </a:r>
            <a:endParaRPr lang="en-IN" b="1" dirty="0"/>
          </a:p>
        </p:txBody>
      </p:sp>
      <p:pic>
        <p:nvPicPr>
          <p:cNvPr id="2050" name="Picture 2" descr="M.Kumarasamy College of Engineering, Karur :: MKCE">
            <a:extLst>
              <a:ext uri="{FF2B5EF4-FFF2-40B4-BE49-F238E27FC236}">
                <a16:creationId xmlns:a16="http://schemas.microsoft.com/office/drawing/2014/main" id="{A7876023-E823-0680-32A3-D0BE4B238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834" y="438150"/>
            <a:ext cx="420560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Kumarasamy College of Engineering, Karur :: MKCE">
            <a:extLst>
              <a:ext uri="{FF2B5EF4-FFF2-40B4-BE49-F238E27FC236}">
                <a16:creationId xmlns:a16="http://schemas.microsoft.com/office/drawing/2014/main" id="{49370311-FDF5-3A47-1138-7A4228669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1715" y="262890"/>
            <a:ext cx="3286125" cy="13906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F3360B39-38F8-DDC4-2EB9-6FDD0349C323}"/>
              </a:ext>
            </a:extLst>
          </p:cNvPr>
          <p:cNvSpPr txBox="1">
            <a:spLocks/>
          </p:cNvSpPr>
          <p:nvPr/>
        </p:nvSpPr>
        <p:spPr>
          <a:xfrm>
            <a:off x="7657129" y="3959107"/>
            <a:ext cx="4708008" cy="1752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sz="2200" b="1" dirty="0">
                <a:solidFill>
                  <a:schemeClr val="tx1"/>
                </a:solidFill>
                <a:latin typeface="Times New Roman" pitchFamily="18" charset="0"/>
                <a:cs typeface="Times New Roman" pitchFamily="18" charset="0"/>
              </a:rPr>
              <a:t>Team Members:</a:t>
            </a:r>
          </a:p>
          <a:p>
            <a:pPr algn="l"/>
            <a:r>
              <a:rPr lang="en-GB" sz="2200" dirty="0">
                <a:solidFill>
                  <a:schemeClr val="tx1"/>
                </a:solidFill>
                <a:latin typeface="Times New Roman" pitchFamily="18" charset="0"/>
                <a:cs typeface="Times New Roman" pitchFamily="18" charset="0"/>
              </a:rPr>
              <a:t>20BAI4030	-  </a:t>
            </a:r>
            <a:r>
              <a:rPr lang="en-GB" sz="2200" dirty="0" err="1">
                <a:solidFill>
                  <a:schemeClr val="tx1"/>
                </a:solidFill>
                <a:latin typeface="Times New Roman" pitchFamily="18" charset="0"/>
                <a:cs typeface="Times New Roman" pitchFamily="18" charset="0"/>
              </a:rPr>
              <a:t>Moshith</a:t>
            </a:r>
            <a:r>
              <a:rPr lang="en-GB" sz="2200" dirty="0">
                <a:solidFill>
                  <a:schemeClr val="tx1"/>
                </a:solidFill>
                <a:latin typeface="Times New Roman" pitchFamily="18" charset="0"/>
                <a:cs typeface="Times New Roman" pitchFamily="18" charset="0"/>
              </a:rPr>
              <a:t> K S</a:t>
            </a:r>
          </a:p>
          <a:p>
            <a:pPr algn="l"/>
            <a:r>
              <a:rPr lang="en-GB" sz="2200" dirty="0">
                <a:solidFill>
                  <a:schemeClr val="tx1"/>
                </a:solidFill>
                <a:latin typeface="Times New Roman" pitchFamily="18" charset="0"/>
                <a:cs typeface="Times New Roman" pitchFamily="18" charset="0"/>
              </a:rPr>
              <a:t>20BAI4034	-  Naveen M</a:t>
            </a:r>
          </a:p>
          <a:p>
            <a:pPr algn="l"/>
            <a:r>
              <a:rPr lang="en-GB" sz="2200" dirty="0">
                <a:solidFill>
                  <a:schemeClr val="tx1"/>
                </a:solidFill>
                <a:latin typeface="Times New Roman" pitchFamily="18" charset="0"/>
                <a:cs typeface="Times New Roman" pitchFamily="18" charset="0"/>
              </a:rPr>
              <a:t>20BAI4046	-  </a:t>
            </a:r>
            <a:r>
              <a:rPr lang="en-GB" sz="2200" dirty="0" err="1">
                <a:solidFill>
                  <a:schemeClr val="tx1"/>
                </a:solidFill>
                <a:latin typeface="Times New Roman" pitchFamily="18" charset="0"/>
                <a:cs typeface="Times New Roman" pitchFamily="18" charset="0"/>
              </a:rPr>
              <a:t>Sriharan</a:t>
            </a:r>
            <a:r>
              <a:rPr lang="en-GB" sz="2200" dirty="0">
                <a:solidFill>
                  <a:schemeClr val="tx1"/>
                </a:solidFill>
                <a:latin typeface="Times New Roman" pitchFamily="18" charset="0"/>
                <a:cs typeface="Times New Roman" pitchFamily="18" charset="0"/>
              </a:rPr>
              <a:t> T</a:t>
            </a:r>
          </a:p>
        </p:txBody>
      </p:sp>
      <p:sp>
        <p:nvSpPr>
          <p:cNvPr id="8" name="Subtitle 2">
            <a:extLst>
              <a:ext uri="{FF2B5EF4-FFF2-40B4-BE49-F238E27FC236}">
                <a16:creationId xmlns:a16="http://schemas.microsoft.com/office/drawing/2014/main" id="{DC22F4B6-C243-D05A-25F6-539D8E989181}"/>
              </a:ext>
            </a:extLst>
          </p:cNvPr>
          <p:cNvSpPr>
            <a:spLocks noGrp="1"/>
          </p:cNvSpPr>
          <p:nvPr>
            <p:ph type="subTitle" idx="1"/>
          </p:nvPr>
        </p:nvSpPr>
        <p:spPr>
          <a:xfrm>
            <a:off x="1219834" y="4323978"/>
            <a:ext cx="4286280" cy="648072"/>
          </a:xfrm>
        </p:spPr>
        <p:txBody>
          <a:bodyPr>
            <a:noAutofit/>
          </a:bodyPr>
          <a:lstStyle/>
          <a:p>
            <a:pPr algn="l"/>
            <a:r>
              <a:rPr lang="en-GB" sz="2200" b="1" dirty="0">
                <a:latin typeface="Times New Roman" pitchFamily="18" charset="0"/>
                <a:cs typeface="Times New Roman" pitchFamily="18" charset="0"/>
              </a:rPr>
              <a:t>Project Guide: </a:t>
            </a:r>
            <a:r>
              <a:rPr lang="en-GB" sz="2200" dirty="0">
                <a:latin typeface="Times New Roman" pitchFamily="18" charset="0"/>
                <a:cs typeface="Times New Roman" pitchFamily="18" charset="0"/>
              </a:rPr>
              <a:t>Mrs. </a:t>
            </a:r>
            <a:r>
              <a:rPr lang="en-GB" sz="2200" dirty="0" err="1">
                <a:latin typeface="Times New Roman" pitchFamily="18" charset="0"/>
                <a:cs typeface="Times New Roman" pitchFamily="18" charset="0"/>
              </a:rPr>
              <a:t>Amsa</a:t>
            </a:r>
            <a:r>
              <a:rPr lang="en-GB" sz="2200" dirty="0">
                <a:latin typeface="Times New Roman" pitchFamily="18" charset="0"/>
                <a:cs typeface="Times New Roman" pitchFamily="18" charset="0"/>
              </a:rPr>
              <a:t> M </a:t>
            </a:r>
          </a:p>
        </p:txBody>
      </p:sp>
    </p:spTree>
    <p:extLst>
      <p:ext uri="{BB962C8B-B14F-4D97-AF65-F5344CB8AC3E}">
        <p14:creationId xmlns:p14="http://schemas.microsoft.com/office/powerpoint/2010/main" val="2511580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LITERATURE SURVEY</a:t>
            </a:r>
            <a:endParaRPr lang="en-IN" sz="3600" b="1" dirty="0"/>
          </a:p>
        </p:txBody>
      </p:sp>
      <p:graphicFrame>
        <p:nvGraphicFramePr>
          <p:cNvPr id="8" name="Content Placeholder 3">
            <a:extLst>
              <a:ext uri="{FF2B5EF4-FFF2-40B4-BE49-F238E27FC236}">
                <a16:creationId xmlns:a16="http://schemas.microsoft.com/office/drawing/2014/main" id="{50345A77-CEDB-67B9-271B-C0C827E08602}"/>
              </a:ext>
            </a:extLst>
          </p:cNvPr>
          <p:cNvGraphicFramePr>
            <a:graphicFrameLocks noGrp="1"/>
          </p:cNvGraphicFramePr>
          <p:nvPr>
            <p:ph idx="1"/>
          </p:nvPr>
        </p:nvGraphicFramePr>
        <p:xfrm>
          <a:off x="918882" y="1344706"/>
          <a:ext cx="10354235" cy="5079798"/>
        </p:xfrm>
        <a:graphic>
          <a:graphicData uri="http://schemas.openxmlformats.org/drawingml/2006/table">
            <a:tbl>
              <a:tblPr firstRow="1" bandRow="1">
                <a:tableStyleId>{5C22544A-7EE6-4342-B048-85BDC9FD1C3A}</a:tableStyleId>
              </a:tblPr>
              <a:tblGrid>
                <a:gridCol w="647202">
                  <a:extLst>
                    <a:ext uri="{9D8B030D-6E8A-4147-A177-3AD203B41FA5}">
                      <a16:colId xmlns:a16="http://schemas.microsoft.com/office/drawing/2014/main" val="20000"/>
                    </a:ext>
                  </a:extLst>
                </a:gridCol>
                <a:gridCol w="2241036">
                  <a:extLst>
                    <a:ext uri="{9D8B030D-6E8A-4147-A177-3AD203B41FA5}">
                      <a16:colId xmlns:a16="http://schemas.microsoft.com/office/drawing/2014/main" val="20001"/>
                    </a:ext>
                  </a:extLst>
                </a:gridCol>
                <a:gridCol w="1849981">
                  <a:extLst>
                    <a:ext uri="{9D8B030D-6E8A-4147-A177-3AD203B41FA5}">
                      <a16:colId xmlns:a16="http://schemas.microsoft.com/office/drawing/2014/main" val="20002"/>
                    </a:ext>
                  </a:extLst>
                </a:gridCol>
                <a:gridCol w="2369109">
                  <a:extLst>
                    <a:ext uri="{9D8B030D-6E8A-4147-A177-3AD203B41FA5}">
                      <a16:colId xmlns:a16="http://schemas.microsoft.com/office/drawing/2014/main" val="20003"/>
                    </a:ext>
                  </a:extLst>
                </a:gridCol>
                <a:gridCol w="3246907">
                  <a:extLst>
                    <a:ext uri="{9D8B030D-6E8A-4147-A177-3AD203B41FA5}">
                      <a16:colId xmlns:a16="http://schemas.microsoft.com/office/drawing/2014/main" val="20004"/>
                    </a:ext>
                  </a:extLst>
                </a:gridCol>
              </a:tblGrid>
              <a:tr h="394447">
                <a:tc>
                  <a:txBody>
                    <a:bodyPr/>
                    <a:lstStyle/>
                    <a:p>
                      <a:pPr algn="ctr"/>
                      <a:r>
                        <a:rPr lang="en-US" sz="1400" dirty="0"/>
                        <a:t>SI.</a:t>
                      </a:r>
                      <a:r>
                        <a:rPr lang="en-US" sz="1400" baseline="0" dirty="0"/>
                        <a:t> No</a:t>
                      </a:r>
                      <a:endParaRPr lang="en-IN" sz="1400" dirty="0"/>
                    </a:p>
                  </a:txBody>
                  <a:tcPr/>
                </a:tc>
                <a:tc>
                  <a:txBody>
                    <a:bodyPr/>
                    <a:lstStyle/>
                    <a:p>
                      <a:pPr algn="ctr"/>
                      <a:r>
                        <a:rPr lang="en-US" sz="1400"/>
                        <a:t>Title of</a:t>
                      </a:r>
                      <a:r>
                        <a:rPr lang="en-US" sz="1400" baseline="0"/>
                        <a:t> the Paper</a:t>
                      </a:r>
                      <a:endParaRPr lang="en-IN" sz="1400" dirty="0"/>
                    </a:p>
                  </a:txBody>
                  <a:tcPr/>
                </a:tc>
                <a:tc>
                  <a:txBody>
                    <a:bodyPr/>
                    <a:lstStyle/>
                    <a:p>
                      <a:pPr algn="ctr"/>
                      <a:r>
                        <a:rPr lang="en-US" sz="1400"/>
                        <a:t>Author &amp; Year</a:t>
                      </a:r>
                      <a:endParaRPr lang="en-IN" sz="1400" dirty="0"/>
                    </a:p>
                  </a:txBody>
                  <a:tcPr/>
                </a:tc>
                <a:tc>
                  <a:txBody>
                    <a:bodyPr/>
                    <a:lstStyle/>
                    <a:p>
                      <a:pPr algn="ctr"/>
                      <a:r>
                        <a:rPr lang="en-US" sz="1400"/>
                        <a:t>Methodology</a:t>
                      </a:r>
                      <a:endParaRPr lang="en-IN" sz="1400" dirty="0"/>
                    </a:p>
                  </a:txBody>
                  <a:tcPr/>
                </a:tc>
                <a:tc>
                  <a:txBody>
                    <a:bodyPr/>
                    <a:lstStyle/>
                    <a:p>
                      <a:pPr algn="ctr"/>
                      <a:r>
                        <a:rPr lang="en-US" sz="1400"/>
                        <a:t>Findings</a:t>
                      </a:r>
                      <a:endParaRPr lang="en-IN" sz="1400" dirty="0"/>
                    </a:p>
                  </a:txBody>
                  <a:tcPr/>
                </a:tc>
                <a:extLst>
                  <a:ext uri="{0D108BD9-81ED-4DB2-BD59-A6C34878D82A}">
                    <a16:rowId xmlns:a16="http://schemas.microsoft.com/office/drawing/2014/main" val="10000"/>
                  </a:ext>
                </a:extLst>
              </a:tr>
              <a:tr h="1591981">
                <a:tc>
                  <a:txBody>
                    <a:bodyPr/>
                    <a:lstStyle/>
                    <a:p>
                      <a:pPr algn="ctr"/>
                      <a:r>
                        <a:rPr lang="en-IN" sz="1400" dirty="0"/>
                        <a:t>4</a:t>
                      </a:r>
                    </a:p>
                  </a:txBody>
                  <a:tcPr/>
                </a:tc>
                <a:tc>
                  <a:txBody>
                    <a:bodyPr/>
                    <a:lstStyle/>
                    <a:p>
                      <a:pPr lvl="0" algn="l"/>
                      <a:r>
                        <a:rPr lang="en-US" sz="1400" b="0" i="0" kern="1200" dirty="0">
                          <a:solidFill>
                            <a:schemeClr val="dk1"/>
                          </a:solidFill>
                          <a:effectLst/>
                          <a:latin typeface="+mn-lt"/>
                          <a:ea typeface="+mn-ea"/>
                          <a:cs typeface="+mn-cs"/>
                        </a:rPr>
                        <a:t>Road Accident Risk Prediction Using Graph Neural Networks</a:t>
                      </a:r>
                      <a:endParaRPr lang="en-IN" sz="1400" dirty="0"/>
                    </a:p>
                  </a:txBody>
                  <a:tcPr/>
                </a:tc>
                <a:tc>
                  <a:txBody>
                    <a:bodyPr/>
                    <a:lstStyle/>
                    <a:p>
                      <a:pPr lvl="0"/>
                      <a:r>
                        <a:rPr lang="en-IN" sz="1400" b="0" i="0" kern="1200" dirty="0">
                          <a:solidFill>
                            <a:schemeClr val="dk1"/>
                          </a:solidFill>
                          <a:effectLst/>
                          <a:latin typeface="+mn-lt"/>
                          <a:ea typeface="+mn-ea"/>
                          <a:cs typeface="+mn-cs"/>
                        </a:rPr>
                        <a:t>Lucas Moore and Chloe Rodriguez </a:t>
                      </a:r>
                      <a:r>
                        <a:rPr lang="en-US" sz="1400" b="0" i="0" kern="1200" dirty="0">
                          <a:solidFill>
                            <a:schemeClr val="dk1"/>
                          </a:solidFill>
                          <a:effectLst/>
                          <a:latin typeface="+mn-lt"/>
                          <a:ea typeface="+mn-ea"/>
                          <a:cs typeface="+mn-cs"/>
                        </a:rPr>
                        <a:t> (2024)</a:t>
                      </a:r>
                      <a:endParaRPr lang="en-IN" sz="1400" dirty="0"/>
                    </a:p>
                  </a:txBody>
                  <a:tcPr/>
                </a:tc>
                <a:tc>
                  <a:txBody>
                    <a:bodyPr/>
                    <a:lstStyle/>
                    <a:p>
                      <a:r>
                        <a:rPr lang="en-IN" sz="1400" b="0" i="0" kern="1200" dirty="0">
                          <a:solidFill>
                            <a:schemeClr val="dk1"/>
                          </a:solidFill>
                          <a:effectLst/>
                          <a:latin typeface="+mn-lt"/>
                          <a:ea typeface="+mn-ea"/>
                          <a:cs typeface="+mn-cs"/>
                        </a:rPr>
                        <a:t>graph neural networks (GNNs)</a:t>
                      </a:r>
                      <a:endParaRPr lang="en-IN" sz="1400" dirty="0"/>
                    </a:p>
                  </a:txBody>
                  <a:tcPr/>
                </a:tc>
                <a:tc>
                  <a:txBody>
                    <a:bodyPr/>
                    <a:lstStyle/>
                    <a:p>
                      <a:pPr algn="just"/>
                      <a:r>
                        <a:rPr lang="en-US" sz="1400" b="0" i="0" kern="1200" dirty="0">
                          <a:solidFill>
                            <a:schemeClr val="dk1"/>
                          </a:solidFill>
                          <a:effectLst/>
                          <a:latin typeface="+mn-lt"/>
                          <a:ea typeface="+mn-ea"/>
                          <a:cs typeface="+mn-cs"/>
                        </a:rPr>
                        <a:t>GNN-based approach effectively incorporated spatial information into the prediction model, achieving superior performance compared to traditional methods in identifying accident-prone areas and road connectivity issues.</a:t>
                      </a:r>
                      <a:endParaRPr lang="en-IN" sz="1400" dirty="0"/>
                    </a:p>
                  </a:txBody>
                  <a:tcPr/>
                </a:tc>
                <a:extLst>
                  <a:ext uri="{0D108BD9-81ED-4DB2-BD59-A6C34878D82A}">
                    <a16:rowId xmlns:a16="http://schemas.microsoft.com/office/drawing/2014/main" val="10001"/>
                  </a:ext>
                </a:extLst>
              </a:tr>
              <a:tr h="1591981">
                <a:tc>
                  <a:txBody>
                    <a:bodyPr/>
                    <a:lstStyle/>
                    <a:p>
                      <a:pPr algn="ctr"/>
                      <a:r>
                        <a:rPr lang="en-IN" sz="1400" dirty="0"/>
                        <a:t>5</a:t>
                      </a:r>
                    </a:p>
                  </a:txBody>
                  <a:tcPr/>
                </a:tc>
                <a:tc>
                  <a:txBody>
                    <a:bodyPr/>
                    <a:lstStyle/>
                    <a:p>
                      <a:pPr algn="just"/>
                      <a:r>
                        <a:rPr lang="en-US" sz="1400" b="0" i="0" kern="1200" dirty="0">
                          <a:solidFill>
                            <a:schemeClr val="dk1"/>
                          </a:solidFill>
                          <a:effectLst/>
                          <a:latin typeface="+mn-lt"/>
                          <a:ea typeface="+mn-ea"/>
                          <a:cs typeface="+mn-cs"/>
                        </a:rPr>
                        <a:t>Road Accident Risk Prediction Using Hybrid Deep Learning Models</a:t>
                      </a:r>
                      <a:endParaRPr lang="en-US" sz="1400" dirty="0"/>
                    </a:p>
                  </a:txBody>
                  <a:tcPr/>
                </a:tc>
                <a:tc>
                  <a:txBody>
                    <a:bodyPr/>
                    <a:lstStyle/>
                    <a:p>
                      <a:r>
                        <a:rPr lang="en-IN" sz="1400" b="0" i="0" kern="1200" dirty="0">
                          <a:solidFill>
                            <a:schemeClr val="dk1"/>
                          </a:solidFill>
                          <a:effectLst/>
                          <a:latin typeface="+mn-lt"/>
                          <a:ea typeface="+mn-ea"/>
                          <a:cs typeface="+mn-cs"/>
                        </a:rPr>
                        <a:t>Daniel Garcia and Olivia Nguyen </a:t>
                      </a:r>
                      <a:r>
                        <a:rPr lang="en-US" sz="1400" b="0" i="0" kern="1200" dirty="0">
                          <a:solidFill>
                            <a:schemeClr val="dk1"/>
                          </a:solidFill>
                          <a:effectLst/>
                          <a:latin typeface="+mn-lt"/>
                          <a:ea typeface="+mn-ea"/>
                          <a:cs typeface="+mn-cs"/>
                        </a:rPr>
                        <a:t> (2024)</a:t>
                      </a:r>
                      <a:endParaRPr lang="en-IN" sz="1400" dirty="0"/>
                    </a:p>
                  </a:txBody>
                  <a:tcPr/>
                </a:tc>
                <a:tc>
                  <a:txBody>
                    <a:bodyPr/>
                    <a:lstStyle/>
                    <a:p>
                      <a:pPr algn="ctr"/>
                      <a:r>
                        <a:rPr lang="en-IN" sz="1400" b="0" i="0" kern="1200" dirty="0">
                          <a:solidFill>
                            <a:schemeClr val="dk1"/>
                          </a:solidFill>
                          <a:effectLst/>
                          <a:latin typeface="+mn-lt"/>
                          <a:ea typeface="+mn-ea"/>
                          <a:cs typeface="+mn-cs"/>
                        </a:rPr>
                        <a:t>CNNs, LSTMs, and autoencoders</a:t>
                      </a:r>
                      <a:endParaRPr lang="en-IN" sz="1400" dirty="0"/>
                    </a:p>
                  </a:txBody>
                  <a:tcPr/>
                </a:tc>
                <a:tc>
                  <a:txBody>
                    <a:bodyPr/>
                    <a:lstStyle/>
                    <a:p>
                      <a:pPr algn="just"/>
                      <a:r>
                        <a:rPr lang="en-US" sz="1400" b="0" i="0" kern="1200" dirty="0">
                          <a:solidFill>
                            <a:schemeClr val="dk1"/>
                          </a:solidFill>
                          <a:effectLst/>
                          <a:latin typeface="+mn-lt"/>
                          <a:ea typeface="+mn-ea"/>
                          <a:cs typeface="+mn-cs"/>
                        </a:rPr>
                        <a:t>Hybrid deep learning models outperformed individual deep learning architectures, achieving an accuracy of 90% in identifying potential accident hotspots.</a:t>
                      </a:r>
                      <a:endParaRPr lang="en-IN" sz="1400" dirty="0"/>
                    </a:p>
                  </a:txBody>
                  <a:tcPr/>
                </a:tc>
                <a:extLst>
                  <a:ext uri="{0D108BD9-81ED-4DB2-BD59-A6C34878D82A}">
                    <a16:rowId xmlns:a16="http://schemas.microsoft.com/office/drawing/2014/main" val="10002"/>
                  </a:ext>
                </a:extLst>
              </a:tr>
              <a:tr h="1377676">
                <a:tc>
                  <a:txBody>
                    <a:bodyPr/>
                    <a:lstStyle/>
                    <a:p>
                      <a:pPr algn="ctr"/>
                      <a:r>
                        <a:rPr lang="en-IN" sz="1400" dirty="0"/>
                        <a:t>6</a:t>
                      </a:r>
                    </a:p>
                  </a:txBody>
                  <a:tcPr/>
                </a:tc>
                <a:tc>
                  <a:txBody>
                    <a:bodyPr/>
                    <a:lstStyle/>
                    <a:p>
                      <a:pPr algn="just"/>
                      <a:r>
                        <a:rPr lang="en-US" sz="1400" b="0" i="0" kern="1200" dirty="0">
                          <a:solidFill>
                            <a:schemeClr val="dk1"/>
                          </a:solidFill>
                          <a:effectLst/>
                          <a:latin typeface="+mn-lt"/>
                          <a:ea typeface="+mn-ea"/>
                          <a:cs typeface="+mn-cs"/>
                        </a:rPr>
                        <a:t>Road Accident Risk Prediction Incorporating Multi-modal Data Fusion</a:t>
                      </a:r>
                      <a:endParaRPr lang="en-IN" sz="1400" dirty="0"/>
                    </a:p>
                  </a:txBody>
                  <a:tcPr/>
                </a:tc>
                <a:tc>
                  <a:txBody>
                    <a:bodyPr/>
                    <a:lstStyle/>
                    <a:p>
                      <a:r>
                        <a:rPr lang="en-US" sz="1400" b="0" i="0" kern="1200" dirty="0">
                          <a:solidFill>
                            <a:schemeClr val="dk1"/>
                          </a:solidFill>
                          <a:effectLst/>
                          <a:latin typeface="+mn-lt"/>
                          <a:ea typeface="+mn-ea"/>
                          <a:cs typeface="+mn-cs"/>
                        </a:rPr>
                        <a:t>Michael Lee and Emily Rodriguez  (2024)</a:t>
                      </a:r>
                      <a:endParaRPr lang="en-IN" sz="1400" dirty="0"/>
                    </a:p>
                  </a:txBody>
                  <a:tcPr/>
                </a:tc>
                <a:tc>
                  <a:txBody>
                    <a:bodyPr/>
                    <a:lstStyle/>
                    <a:p>
                      <a:pPr algn="ctr"/>
                      <a:r>
                        <a:rPr lang="en-US" sz="1400" b="0" i="0" kern="1200" dirty="0">
                          <a:solidFill>
                            <a:schemeClr val="dk1"/>
                          </a:solidFill>
                          <a:effectLst/>
                          <a:latin typeface="+mn-lt"/>
                          <a:ea typeface="+mn-ea"/>
                          <a:cs typeface="+mn-cs"/>
                        </a:rPr>
                        <a:t>accident reports, traffic camera images, and sensor data, through multimodal data fusion techniques</a:t>
                      </a:r>
                      <a:endParaRPr lang="en-IN" sz="1400" dirty="0"/>
                    </a:p>
                  </a:txBody>
                  <a:tcPr/>
                </a:tc>
                <a:tc>
                  <a:txBody>
                    <a:bodyPr/>
                    <a:lstStyle/>
                    <a:p>
                      <a:pPr algn="just"/>
                      <a:r>
                        <a:rPr lang="en-US" sz="1400" b="0" i="0" kern="1200" dirty="0">
                          <a:solidFill>
                            <a:schemeClr val="dk1"/>
                          </a:solidFill>
                          <a:effectLst/>
                          <a:latin typeface="+mn-lt"/>
                          <a:ea typeface="+mn-ea"/>
                          <a:cs typeface="+mn-cs"/>
                        </a:rPr>
                        <a:t>Multimodal data fusion approach enhanced the robustness of prediction models by combining diverse sources of information and capturing complex interactions between factors influencing road accident risk.</a:t>
                      </a:r>
                      <a:endParaRPr lang="en-IN"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570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94B9F-B774-62F0-45C1-E2E3E74EE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87A108-C4EB-C025-B08E-569076FB27FF}"/>
              </a:ext>
            </a:extLst>
          </p:cNvPr>
          <p:cNvSpPr>
            <a:spLocks noGrp="1"/>
          </p:cNvSpPr>
          <p:nvPr>
            <p:ph type="title"/>
          </p:nvPr>
        </p:nvSpPr>
        <p:spPr/>
        <p:txBody>
          <a:bodyPr>
            <a:normAutofit/>
          </a:bodyPr>
          <a:lstStyle/>
          <a:p>
            <a:r>
              <a:rPr lang="en-US" sz="3600" b="1" dirty="0"/>
              <a:t>LITERATURE SURVEY</a:t>
            </a:r>
            <a:endParaRPr lang="en-IN" sz="3600" b="1" dirty="0"/>
          </a:p>
        </p:txBody>
      </p:sp>
      <p:graphicFrame>
        <p:nvGraphicFramePr>
          <p:cNvPr id="6" name="Content Placeholder 3">
            <a:extLst>
              <a:ext uri="{FF2B5EF4-FFF2-40B4-BE49-F238E27FC236}">
                <a16:creationId xmlns:a16="http://schemas.microsoft.com/office/drawing/2014/main" id="{8DB023D2-4A89-BA70-348B-2F90E4335470}"/>
              </a:ext>
            </a:extLst>
          </p:cNvPr>
          <p:cNvGraphicFramePr>
            <a:graphicFrameLocks/>
          </p:cNvGraphicFramePr>
          <p:nvPr/>
        </p:nvGraphicFramePr>
        <p:xfrm>
          <a:off x="918882" y="1344706"/>
          <a:ext cx="10354235" cy="5079798"/>
        </p:xfrm>
        <a:graphic>
          <a:graphicData uri="http://schemas.openxmlformats.org/drawingml/2006/table">
            <a:tbl>
              <a:tblPr firstRow="1" bandRow="1">
                <a:tableStyleId>{5C22544A-7EE6-4342-B048-85BDC9FD1C3A}</a:tableStyleId>
              </a:tblPr>
              <a:tblGrid>
                <a:gridCol w="647202">
                  <a:extLst>
                    <a:ext uri="{9D8B030D-6E8A-4147-A177-3AD203B41FA5}">
                      <a16:colId xmlns:a16="http://schemas.microsoft.com/office/drawing/2014/main" val="20000"/>
                    </a:ext>
                  </a:extLst>
                </a:gridCol>
                <a:gridCol w="2241036">
                  <a:extLst>
                    <a:ext uri="{9D8B030D-6E8A-4147-A177-3AD203B41FA5}">
                      <a16:colId xmlns:a16="http://schemas.microsoft.com/office/drawing/2014/main" val="20001"/>
                    </a:ext>
                  </a:extLst>
                </a:gridCol>
                <a:gridCol w="1849981">
                  <a:extLst>
                    <a:ext uri="{9D8B030D-6E8A-4147-A177-3AD203B41FA5}">
                      <a16:colId xmlns:a16="http://schemas.microsoft.com/office/drawing/2014/main" val="20002"/>
                    </a:ext>
                  </a:extLst>
                </a:gridCol>
                <a:gridCol w="2369109">
                  <a:extLst>
                    <a:ext uri="{9D8B030D-6E8A-4147-A177-3AD203B41FA5}">
                      <a16:colId xmlns:a16="http://schemas.microsoft.com/office/drawing/2014/main" val="20003"/>
                    </a:ext>
                  </a:extLst>
                </a:gridCol>
                <a:gridCol w="3246907">
                  <a:extLst>
                    <a:ext uri="{9D8B030D-6E8A-4147-A177-3AD203B41FA5}">
                      <a16:colId xmlns:a16="http://schemas.microsoft.com/office/drawing/2014/main" val="20004"/>
                    </a:ext>
                  </a:extLst>
                </a:gridCol>
              </a:tblGrid>
              <a:tr h="394447">
                <a:tc>
                  <a:txBody>
                    <a:bodyPr/>
                    <a:lstStyle/>
                    <a:p>
                      <a:pPr algn="ctr"/>
                      <a:r>
                        <a:rPr lang="en-US" sz="1400" dirty="0"/>
                        <a:t>SI.</a:t>
                      </a:r>
                      <a:r>
                        <a:rPr lang="en-US" sz="1400" baseline="0" dirty="0"/>
                        <a:t> No</a:t>
                      </a:r>
                      <a:endParaRPr lang="en-IN" sz="1400" dirty="0"/>
                    </a:p>
                  </a:txBody>
                  <a:tcPr/>
                </a:tc>
                <a:tc>
                  <a:txBody>
                    <a:bodyPr/>
                    <a:lstStyle/>
                    <a:p>
                      <a:pPr algn="ctr"/>
                      <a:r>
                        <a:rPr lang="en-US" sz="1400"/>
                        <a:t>Title of</a:t>
                      </a:r>
                      <a:r>
                        <a:rPr lang="en-US" sz="1400" baseline="0"/>
                        <a:t> the Paper</a:t>
                      </a:r>
                      <a:endParaRPr lang="en-IN" sz="1400" dirty="0"/>
                    </a:p>
                  </a:txBody>
                  <a:tcPr/>
                </a:tc>
                <a:tc>
                  <a:txBody>
                    <a:bodyPr/>
                    <a:lstStyle/>
                    <a:p>
                      <a:pPr algn="ctr"/>
                      <a:r>
                        <a:rPr lang="en-US" sz="1400"/>
                        <a:t>Author &amp; Year</a:t>
                      </a:r>
                      <a:endParaRPr lang="en-IN" sz="1400" dirty="0"/>
                    </a:p>
                  </a:txBody>
                  <a:tcPr/>
                </a:tc>
                <a:tc>
                  <a:txBody>
                    <a:bodyPr/>
                    <a:lstStyle/>
                    <a:p>
                      <a:pPr algn="ctr"/>
                      <a:r>
                        <a:rPr lang="en-US" sz="1400"/>
                        <a:t>Methodology</a:t>
                      </a:r>
                      <a:endParaRPr lang="en-IN" sz="1400" dirty="0"/>
                    </a:p>
                  </a:txBody>
                  <a:tcPr/>
                </a:tc>
                <a:tc>
                  <a:txBody>
                    <a:bodyPr/>
                    <a:lstStyle/>
                    <a:p>
                      <a:pPr algn="ctr"/>
                      <a:r>
                        <a:rPr lang="en-US" sz="1400"/>
                        <a:t>Findings</a:t>
                      </a:r>
                      <a:endParaRPr lang="en-IN" sz="1400" dirty="0"/>
                    </a:p>
                  </a:txBody>
                  <a:tcPr/>
                </a:tc>
                <a:extLst>
                  <a:ext uri="{0D108BD9-81ED-4DB2-BD59-A6C34878D82A}">
                    <a16:rowId xmlns:a16="http://schemas.microsoft.com/office/drawing/2014/main" val="10000"/>
                  </a:ext>
                </a:extLst>
              </a:tr>
              <a:tr h="1591981">
                <a:tc>
                  <a:txBody>
                    <a:bodyPr/>
                    <a:lstStyle/>
                    <a:p>
                      <a:pPr algn="ctr"/>
                      <a:r>
                        <a:rPr lang="en-IN" sz="1400" dirty="0"/>
                        <a:t>7</a:t>
                      </a:r>
                    </a:p>
                  </a:txBody>
                  <a:tcPr/>
                </a:tc>
                <a:tc>
                  <a:txBody>
                    <a:bodyPr/>
                    <a:lstStyle/>
                    <a:p>
                      <a:pPr lvl="0" algn="l"/>
                      <a:r>
                        <a:rPr lang="en-US" sz="1400" b="0" i="0" kern="1200" dirty="0">
                          <a:solidFill>
                            <a:schemeClr val="dk1"/>
                          </a:solidFill>
                          <a:effectLst/>
                          <a:latin typeface="+mn-lt"/>
                          <a:ea typeface="+mn-ea"/>
                          <a:cs typeface="+mn-cs"/>
                        </a:rPr>
                        <a:t>Road Accident Risk Prediction Incorporating Weather Forecast Data</a:t>
                      </a:r>
                      <a:endParaRPr lang="en-IN" sz="1400" dirty="0"/>
                    </a:p>
                  </a:txBody>
                  <a:tcPr/>
                </a:tc>
                <a:tc>
                  <a:txBody>
                    <a:bodyPr/>
                    <a:lstStyle/>
                    <a:p>
                      <a:pPr lvl="0"/>
                      <a:r>
                        <a:rPr lang="en-US" sz="1400" b="0" i="0" kern="1200" dirty="0">
                          <a:solidFill>
                            <a:schemeClr val="dk1"/>
                          </a:solidFill>
                          <a:effectLst/>
                          <a:latin typeface="+mn-lt"/>
                          <a:ea typeface="+mn-ea"/>
                          <a:cs typeface="+mn-cs"/>
                        </a:rPr>
                        <a:t>Ethan Johnson and Isabella Lee  (2024)</a:t>
                      </a:r>
                      <a:endParaRPr lang="en-IN" sz="1400" dirty="0"/>
                    </a:p>
                  </a:txBody>
                  <a:tcPr/>
                </a:tc>
                <a:tc>
                  <a:txBody>
                    <a:bodyPr/>
                    <a:lstStyle/>
                    <a:p>
                      <a:r>
                        <a:rPr lang="en-US" sz="1400" b="0" i="0" kern="1200" dirty="0">
                          <a:solidFill>
                            <a:schemeClr val="dk1"/>
                          </a:solidFill>
                          <a:effectLst/>
                          <a:latin typeface="+mn-lt"/>
                          <a:ea typeface="+mn-ea"/>
                          <a:cs typeface="+mn-cs"/>
                        </a:rPr>
                        <a:t>predictive models using machine learning algorithm</a:t>
                      </a:r>
                      <a:endParaRPr lang="en-IN" sz="1400" dirty="0"/>
                    </a:p>
                  </a:txBody>
                  <a:tcPr/>
                </a:tc>
                <a:tc>
                  <a:txBody>
                    <a:bodyPr/>
                    <a:lstStyle/>
                    <a:p>
                      <a:pPr algn="just"/>
                      <a:r>
                        <a:rPr lang="en-US" sz="1400" b="0" i="0" kern="1200" dirty="0">
                          <a:solidFill>
                            <a:schemeClr val="dk1"/>
                          </a:solidFill>
                          <a:effectLst/>
                          <a:latin typeface="+mn-lt"/>
                          <a:ea typeface="+mn-ea"/>
                          <a:cs typeface="+mn-cs"/>
                        </a:rPr>
                        <a:t>Weather-related variables significantly influenced accident occurrence and severity, with adverse weather conditions increasing accident risk and highlighting the importance of weather-aware driving strategies and infrastructure adaptations.</a:t>
                      </a:r>
                      <a:endParaRPr lang="en-IN" sz="1400" dirty="0"/>
                    </a:p>
                  </a:txBody>
                  <a:tcPr/>
                </a:tc>
                <a:extLst>
                  <a:ext uri="{0D108BD9-81ED-4DB2-BD59-A6C34878D82A}">
                    <a16:rowId xmlns:a16="http://schemas.microsoft.com/office/drawing/2014/main" val="10001"/>
                  </a:ext>
                </a:extLst>
              </a:tr>
              <a:tr h="1591981">
                <a:tc>
                  <a:txBody>
                    <a:bodyPr/>
                    <a:lstStyle/>
                    <a:p>
                      <a:pPr algn="ctr"/>
                      <a:r>
                        <a:rPr lang="en-IN" sz="1400" dirty="0"/>
                        <a:t>8</a:t>
                      </a:r>
                    </a:p>
                  </a:txBody>
                  <a:tcPr/>
                </a:tc>
                <a:tc>
                  <a:txBody>
                    <a:bodyPr/>
                    <a:lstStyle/>
                    <a:p>
                      <a:pPr algn="just"/>
                      <a:r>
                        <a:rPr lang="en-US" sz="1400" b="0" i="0" kern="1200" dirty="0">
                          <a:solidFill>
                            <a:schemeClr val="dk1"/>
                          </a:solidFill>
                          <a:effectLst/>
                          <a:latin typeface="+mn-lt"/>
                          <a:ea typeface="+mn-ea"/>
                          <a:cs typeface="+mn-cs"/>
                        </a:rPr>
                        <a:t>A Deep Learning Approach for Road Accident Risk Prediction</a:t>
                      </a:r>
                      <a:endParaRPr lang="en-US" sz="1400" dirty="0"/>
                    </a:p>
                  </a:txBody>
                  <a:tcPr/>
                </a:tc>
                <a:tc>
                  <a:txBody>
                    <a:bodyPr/>
                    <a:lstStyle/>
                    <a:p>
                      <a:r>
                        <a:rPr lang="en-US" sz="1400" b="0" i="0" kern="1200" dirty="0">
                          <a:solidFill>
                            <a:schemeClr val="dk1"/>
                          </a:solidFill>
                          <a:effectLst/>
                          <a:latin typeface="+mn-lt"/>
                          <a:ea typeface="+mn-ea"/>
                          <a:cs typeface="+mn-cs"/>
                        </a:rPr>
                        <a:t>David Lee and Emily Chen  (2023)</a:t>
                      </a:r>
                      <a:endParaRPr lang="en-IN" sz="1400" dirty="0"/>
                    </a:p>
                  </a:txBody>
                  <a:tcPr/>
                </a:tc>
                <a:tc>
                  <a:txBody>
                    <a:bodyPr/>
                    <a:lstStyle/>
                    <a:p>
                      <a:pPr algn="ctr"/>
                      <a:r>
                        <a:rPr lang="en-US" sz="1400" b="0" i="0" kern="1200" dirty="0">
                          <a:solidFill>
                            <a:schemeClr val="dk1"/>
                          </a:solidFill>
                          <a:effectLst/>
                          <a:latin typeface="+mn-lt"/>
                          <a:ea typeface="+mn-ea"/>
                          <a:cs typeface="+mn-cs"/>
                        </a:rPr>
                        <a:t>Convolutional Neural Networks (CNNs) and Long Short-Term Memory (LSTM) </a:t>
                      </a:r>
                      <a:endParaRPr lang="en-IN" sz="1400" dirty="0"/>
                    </a:p>
                  </a:txBody>
                  <a:tcPr/>
                </a:tc>
                <a:tc>
                  <a:txBody>
                    <a:bodyPr/>
                    <a:lstStyle/>
                    <a:p>
                      <a:pPr algn="just"/>
                      <a:r>
                        <a:rPr lang="en-US" sz="1400" b="0" i="0" kern="1200" dirty="0">
                          <a:solidFill>
                            <a:schemeClr val="dk1"/>
                          </a:solidFill>
                          <a:effectLst/>
                          <a:latin typeface="+mn-lt"/>
                          <a:ea typeface="+mn-ea"/>
                          <a:cs typeface="+mn-cs"/>
                        </a:rPr>
                        <a:t>Achieved significant improvements in prediction accuracy compared to traditional machine learning models, with an accuracy of 85% in identifying high-risk areas.</a:t>
                      </a:r>
                      <a:endParaRPr lang="en-IN" sz="1400" dirty="0"/>
                    </a:p>
                  </a:txBody>
                  <a:tcPr/>
                </a:tc>
                <a:extLst>
                  <a:ext uri="{0D108BD9-81ED-4DB2-BD59-A6C34878D82A}">
                    <a16:rowId xmlns:a16="http://schemas.microsoft.com/office/drawing/2014/main" val="10002"/>
                  </a:ext>
                </a:extLst>
              </a:tr>
              <a:tr h="1377676">
                <a:tc>
                  <a:txBody>
                    <a:bodyPr/>
                    <a:lstStyle/>
                    <a:p>
                      <a:pPr algn="ctr"/>
                      <a:r>
                        <a:rPr lang="en-IN" sz="1400" dirty="0"/>
                        <a:t>9</a:t>
                      </a:r>
                    </a:p>
                  </a:txBody>
                  <a:tcPr/>
                </a:tc>
                <a:tc>
                  <a:txBody>
                    <a:bodyPr/>
                    <a:lstStyle/>
                    <a:p>
                      <a:pPr algn="just"/>
                      <a:r>
                        <a:rPr lang="en-US" sz="1400" b="0" i="0" kern="1200" dirty="0">
                          <a:solidFill>
                            <a:schemeClr val="dk1"/>
                          </a:solidFill>
                          <a:effectLst/>
                          <a:latin typeface="+mn-lt"/>
                          <a:ea typeface="+mn-ea"/>
                          <a:cs typeface="+mn-cs"/>
                        </a:rPr>
                        <a:t>Road Accident Risk Prediction Incorporating Social Media Data</a:t>
                      </a:r>
                      <a:endParaRPr lang="en-IN" sz="1400" dirty="0"/>
                    </a:p>
                  </a:txBody>
                  <a:tcPr/>
                </a:tc>
                <a:tc>
                  <a:txBody>
                    <a:bodyPr/>
                    <a:lstStyle/>
                    <a:p>
                      <a:r>
                        <a:rPr lang="en-US" sz="1400" b="0" i="0" kern="1200" dirty="0">
                          <a:solidFill>
                            <a:schemeClr val="dk1"/>
                          </a:solidFill>
                          <a:effectLst/>
                          <a:latin typeface="+mn-lt"/>
                          <a:ea typeface="+mn-ea"/>
                          <a:cs typeface="+mn-cs"/>
                        </a:rPr>
                        <a:t>Emma Wilson and Noah Taylor (2023)</a:t>
                      </a:r>
                      <a:endParaRPr lang="en-IN" sz="1400" dirty="0"/>
                    </a:p>
                  </a:txBody>
                  <a:tcPr/>
                </a:tc>
                <a:tc>
                  <a:txBody>
                    <a:bodyPr/>
                    <a:lstStyle/>
                    <a:p>
                      <a:pPr algn="ctr"/>
                      <a:r>
                        <a:rPr lang="en-US" sz="1400" b="0" i="0" kern="1200" dirty="0">
                          <a:solidFill>
                            <a:schemeClr val="dk1"/>
                          </a:solidFill>
                          <a:effectLst/>
                          <a:latin typeface="+mn-lt"/>
                          <a:ea typeface="+mn-ea"/>
                          <a:cs typeface="+mn-cs"/>
                        </a:rPr>
                        <a:t>geotagged posts and sentiment analysis, predictive models using machine learning algorithm</a:t>
                      </a:r>
                      <a:endParaRPr lang="en-IN" sz="1400" dirty="0"/>
                    </a:p>
                  </a:txBody>
                  <a:tcPr/>
                </a:tc>
                <a:tc>
                  <a:txBody>
                    <a:bodyPr/>
                    <a:lstStyle/>
                    <a:p>
                      <a:pPr algn="just"/>
                      <a:r>
                        <a:rPr lang="en-US" sz="1400" b="0" i="0" kern="1200" dirty="0">
                          <a:solidFill>
                            <a:schemeClr val="dk1"/>
                          </a:solidFill>
                          <a:effectLst/>
                          <a:latin typeface="+mn-lt"/>
                          <a:ea typeface="+mn-ea"/>
                          <a:cs typeface="+mn-cs"/>
                        </a:rPr>
                        <a:t>Found that incorporating social media data improved the timeliness and accuracy of road accident risk prediction by providing real-time insights into road conditions and driver behavior.</a:t>
                      </a:r>
                      <a:endParaRPr lang="en-IN"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072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LITERATURE SURVEY</a:t>
            </a:r>
            <a:endParaRPr lang="en-IN" sz="3600" b="1" dirty="0"/>
          </a:p>
        </p:txBody>
      </p:sp>
      <p:graphicFrame>
        <p:nvGraphicFramePr>
          <p:cNvPr id="6" name="Content Placeholder 3">
            <a:extLst>
              <a:ext uri="{FF2B5EF4-FFF2-40B4-BE49-F238E27FC236}">
                <a16:creationId xmlns:a16="http://schemas.microsoft.com/office/drawing/2014/main" id="{66156192-63F7-31C8-1445-676C5098BEF0}"/>
              </a:ext>
            </a:extLst>
          </p:cNvPr>
          <p:cNvGraphicFramePr>
            <a:graphicFrameLocks noGrp="1"/>
          </p:cNvGraphicFramePr>
          <p:nvPr>
            <p:ph idx="1"/>
          </p:nvPr>
        </p:nvGraphicFramePr>
        <p:xfrm>
          <a:off x="918882" y="1344706"/>
          <a:ext cx="10354235" cy="5287082"/>
        </p:xfrm>
        <a:graphic>
          <a:graphicData uri="http://schemas.openxmlformats.org/drawingml/2006/table">
            <a:tbl>
              <a:tblPr firstRow="1" bandRow="1">
                <a:tableStyleId>{5C22544A-7EE6-4342-B048-85BDC9FD1C3A}</a:tableStyleId>
              </a:tblPr>
              <a:tblGrid>
                <a:gridCol w="647202">
                  <a:extLst>
                    <a:ext uri="{9D8B030D-6E8A-4147-A177-3AD203B41FA5}">
                      <a16:colId xmlns:a16="http://schemas.microsoft.com/office/drawing/2014/main" val="20000"/>
                    </a:ext>
                  </a:extLst>
                </a:gridCol>
                <a:gridCol w="2241036">
                  <a:extLst>
                    <a:ext uri="{9D8B030D-6E8A-4147-A177-3AD203B41FA5}">
                      <a16:colId xmlns:a16="http://schemas.microsoft.com/office/drawing/2014/main" val="20001"/>
                    </a:ext>
                  </a:extLst>
                </a:gridCol>
                <a:gridCol w="1849981">
                  <a:extLst>
                    <a:ext uri="{9D8B030D-6E8A-4147-A177-3AD203B41FA5}">
                      <a16:colId xmlns:a16="http://schemas.microsoft.com/office/drawing/2014/main" val="20002"/>
                    </a:ext>
                  </a:extLst>
                </a:gridCol>
                <a:gridCol w="2369109">
                  <a:extLst>
                    <a:ext uri="{9D8B030D-6E8A-4147-A177-3AD203B41FA5}">
                      <a16:colId xmlns:a16="http://schemas.microsoft.com/office/drawing/2014/main" val="20003"/>
                    </a:ext>
                  </a:extLst>
                </a:gridCol>
                <a:gridCol w="3246907">
                  <a:extLst>
                    <a:ext uri="{9D8B030D-6E8A-4147-A177-3AD203B41FA5}">
                      <a16:colId xmlns:a16="http://schemas.microsoft.com/office/drawing/2014/main" val="20004"/>
                    </a:ext>
                  </a:extLst>
                </a:gridCol>
              </a:tblGrid>
              <a:tr h="394447">
                <a:tc>
                  <a:txBody>
                    <a:bodyPr/>
                    <a:lstStyle/>
                    <a:p>
                      <a:pPr algn="ctr"/>
                      <a:r>
                        <a:rPr lang="en-US" sz="1400" dirty="0"/>
                        <a:t>SI.</a:t>
                      </a:r>
                      <a:r>
                        <a:rPr lang="en-US" sz="1400" baseline="0" dirty="0"/>
                        <a:t> No</a:t>
                      </a:r>
                      <a:endParaRPr lang="en-IN" sz="1400" dirty="0"/>
                    </a:p>
                  </a:txBody>
                  <a:tcPr/>
                </a:tc>
                <a:tc>
                  <a:txBody>
                    <a:bodyPr/>
                    <a:lstStyle/>
                    <a:p>
                      <a:pPr algn="ctr"/>
                      <a:r>
                        <a:rPr lang="en-US" sz="1400"/>
                        <a:t>Title of</a:t>
                      </a:r>
                      <a:r>
                        <a:rPr lang="en-US" sz="1400" baseline="0"/>
                        <a:t> the Paper</a:t>
                      </a:r>
                      <a:endParaRPr lang="en-IN" sz="1400" dirty="0"/>
                    </a:p>
                  </a:txBody>
                  <a:tcPr/>
                </a:tc>
                <a:tc>
                  <a:txBody>
                    <a:bodyPr/>
                    <a:lstStyle/>
                    <a:p>
                      <a:pPr algn="ctr"/>
                      <a:r>
                        <a:rPr lang="en-US" sz="1400"/>
                        <a:t>Author &amp; Year</a:t>
                      </a:r>
                      <a:endParaRPr lang="en-IN" sz="1400" dirty="0"/>
                    </a:p>
                  </a:txBody>
                  <a:tcPr/>
                </a:tc>
                <a:tc>
                  <a:txBody>
                    <a:bodyPr/>
                    <a:lstStyle/>
                    <a:p>
                      <a:pPr algn="ctr"/>
                      <a:r>
                        <a:rPr lang="en-US" sz="1400"/>
                        <a:t>Methodology</a:t>
                      </a:r>
                      <a:endParaRPr lang="en-IN" sz="1400" dirty="0"/>
                    </a:p>
                  </a:txBody>
                  <a:tcPr/>
                </a:tc>
                <a:tc>
                  <a:txBody>
                    <a:bodyPr/>
                    <a:lstStyle/>
                    <a:p>
                      <a:pPr algn="ctr"/>
                      <a:r>
                        <a:rPr lang="en-US" sz="1400"/>
                        <a:t>Findings</a:t>
                      </a:r>
                      <a:endParaRPr lang="en-IN" sz="1400" dirty="0"/>
                    </a:p>
                  </a:txBody>
                  <a:tcPr/>
                </a:tc>
                <a:extLst>
                  <a:ext uri="{0D108BD9-81ED-4DB2-BD59-A6C34878D82A}">
                    <a16:rowId xmlns:a16="http://schemas.microsoft.com/office/drawing/2014/main" val="10000"/>
                  </a:ext>
                </a:extLst>
              </a:tr>
              <a:tr h="1591981">
                <a:tc>
                  <a:txBody>
                    <a:bodyPr/>
                    <a:lstStyle/>
                    <a:p>
                      <a:pPr algn="ctr"/>
                      <a:r>
                        <a:rPr lang="en-IN" sz="1400" dirty="0"/>
                        <a:t>10</a:t>
                      </a:r>
                    </a:p>
                  </a:txBody>
                  <a:tcPr/>
                </a:tc>
                <a:tc>
                  <a:txBody>
                    <a:bodyPr/>
                    <a:lstStyle/>
                    <a:p>
                      <a:pPr lvl="0" algn="l"/>
                      <a:r>
                        <a:rPr lang="en-US" sz="1400" b="0" i="0" kern="1200" dirty="0">
                          <a:solidFill>
                            <a:schemeClr val="dk1"/>
                          </a:solidFill>
                          <a:effectLst/>
                          <a:latin typeface="+mn-lt"/>
                          <a:ea typeface="+mn-ea"/>
                          <a:cs typeface="+mn-cs"/>
                        </a:rPr>
                        <a:t>Road Accident Risk Prediction Using Transfer Learning</a:t>
                      </a:r>
                      <a:endParaRPr lang="en-IN" sz="1400" dirty="0"/>
                    </a:p>
                  </a:txBody>
                  <a:tcPr/>
                </a:tc>
                <a:tc>
                  <a:txBody>
                    <a:bodyPr/>
                    <a:lstStyle/>
                    <a:p>
                      <a:pPr lvl="0"/>
                      <a:r>
                        <a:rPr lang="en-IN" sz="1400" b="0" i="0" kern="1200" dirty="0">
                          <a:solidFill>
                            <a:schemeClr val="dk1"/>
                          </a:solidFill>
                          <a:effectLst/>
                          <a:latin typeface="+mn-lt"/>
                          <a:ea typeface="+mn-ea"/>
                          <a:cs typeface="+mn-cs"/>
                        </a:rPr>
                        <a:t>Benjamin Hall and Ava Martinez </a:t>
                      </a:r>
                      <a:r>
                        <a:rPr lang="en-US" sz="1400" b="0" i="0" kern="1200" dirty="0">
                          <a:solidFill>
                            <a:schemeClr val="dk1"/>
                          </a:solidFill>
                          <a:effectLst/>
                          <a:latin typeface="+mn-lt"/>
                          <a:ea typeface="+mn-ea"/>
                          <a:cs typeface="+mn-cs"/>
                        </a:rPr>
                        <a:t>(2023)</a:t>
                      </a:r>
                      <a:endParaRPr lang="en-IN" sz="1400" dirty="0"/>
                    </a:p>
                  </a:txBody>
                  <a:tcPr/>
                </a:tc>
                <a:tc>
                  <a:txBody>
                    <a:bodyPr/>
                    <a:lstStyle/>
                    <a:p>
                      <a:r>
                        <a:rPr lang="en-IN" sz="1400" b="0" i="0" kern="1200" dirty="0">
                          <a:solidFill>
                            <a:schemeClr val="dk1"/>
                          </a:solidFill>
                          <a:effectLst/>
                          <a:latin typeface="+mn-lt"/>
                          <a:ea typeface="+mn-ea"/>
                          <a:cs typeface="+mn-cs"/>
                        </a:rPr>
                        <a:t>image recognition or natural language processing</a:t>
                      </a:r>
                      <a:endParaRPr lang="en-IN" sz="1400" dirty="0"/>
                    </a:p>
                  </a:txBody>
                  <a:tcPr/>
                </a:tc>
                <a:tc>
                  <a:txBody>
                    <a:bodyPr/>
                    <a:lstStyle/>
                    <a:p>
                      <a:pPr algn="just"/>
                      <a:r>
                        <a:rPr lang="en-US" sz="1400" b="0" i="0" kern="1200" dirty="0">
                          <a:solidFill>
                            <a:schemeClr val="dk1"/>
                          </a:solidFill>
                          <a:effectLst/>
                          <a:latin typeface="+mn-lt"/>
                          <a:ea typeface="+mn-ea"/>
                          <a:cs typeface="+mn-cs"/>
                        </a:rPr>
                        <a:t>Transfer learning approach demonstrated promising results in scenarios with limited labeled data, achieving competitive performance with state-of-the-art models trained from scratch.</a:t>
                      </a:r>
                      <a:endParaRPr lang="en-IN" sz="1400" dirty="0"/>
                    </a:p>
                  </a:txBody>
                  <a:tcPr/>
                </a:tc>
                <a:extLst>
                  <a:ext uri="{0D108BD9-81ED-4DB2-BD59-A6C34878D82A}">
                    <a16:rowId xmlns:a16="http://schemas.microsoft.com/office/drawing/2014/main" val="10001"/>
                  </a:ext>
                </a:extLst>
              </a:tr>
              <a:tr h="1591981">
                <a:tc>
                  <a:txBody>
                    <a:bodyPr/>
                    <a:lstStyle/>
                    <a:p>
                      <a:pPr algn="ctr"/>
                      <a:r>
                        <a:rPr lang="en-IN" sz="1400" dirty="0"/>
                        <a:t>11</a:t>
                      </a:r>
                    </a:p>
                  </a:txBody>
                  <a:tcPr/>
                </a:tc>
                <a:tc>
                  <a:txBody>
                    <a:bodyPr/>
                    <a:lstStyle/>
                    <a:p>
                      <a:pPr algn="just"/>
                      <a:r>
                        <a:rPr lang="en-US" sz="1400" b="0" i="0" kern="1200" dirty="0">
                          <a:solidFill>
                            <a:schemeClr val="dk1"/>
                          </a:solidFill>
                          <a:effectLst/>
                          <a:latin typeface="+mn-lt"/>
                          <a:ea typeface="+mn-ea"/>
                          <a:cs typeface="+mn-cs"/>
                        </a:rPr>
                        <a:t>Road Accident Risk Prediction Using Explainable AI Models</a:t>
                      </a:r>
                      <a:endParaRPr lang="en-US" sz="1400" dirty="0"/>
                    </a:p>
                  </a:txBody>
                  <a:tcPr/>
                </a:tc>
                <a:tc>
                  <a:txBody>
                    <a:bodyPr/>
                    <a:lstStyle/>
                    <a:p>
                      <a:r>
                        <a:rPr lang="en-US" sz="1400" b="0" i="0" kern="1200" dirty="0">
                          <a:solidFill>
                            <a:schemeClr val="dk1"/>
                          </a:solidFill>
                          <a:effectLst/>
                          <a:latin typeface="+mn-lt"/>
                          <a:ea typeface="+mn-ea"/>
                          <a:cs typeface="+mn-cs"/>
                        </a:rPr>
                        <a:t>Jackson Garcia and Isabella Wang</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(2023)</a:t>
                      </a:r>
                      <a:endParaRPr lang="en-IN" sz="1400" dirty="0"/>
                    </a:p>
                  </a:txBody>
                  <a:tcPr/>
                </a:tc>
                <a:tc>
                  <a:txBody>
                    <a:bodyPr/>
                    <a:lstStyle/>
                    <a:p>
                      <a:pPr algn="ctr"/>
                      <a:r>
                        <a:rPr lang="en-US" sz="1400" b="0" i="0" kern="1200" dirty="0">
                          <a:solidFill>
                            <a:schemeClr val="dk1"/>
                          </a:solidFill>
                          <a:effectLst/>
                          <a:latin typeface="+mn-lt"/>
                          <a:ea typeface="+mn-ea"/>
                          <a:cs typeface="+mn-cs"/>
                        </a:rPr>
                        <a:t>decision trees and rule-based systems</a:t>
                      </a:r>
                      <a:endParaRPr lang="en-IN" sz="1400" dirty="0"/>
                    </a:p>
                  </a:txBody>
                  <a:tcPr/>
                </a:tc>
                <a:tc>
                  <a:txBody>
                    <a:bodyPr/>
                    <a:lstStyle/>
                    <a:p>
                      <a:pPr algn="just"/>
                      <a:r>
                        <a:rPr lang="en-US" sz="1400" b="0" i="0" kern="1200" dirty="0">
                          <a:solidFill>
                            <a:schemeClr val="dk1"/>
                          </a:solidFill>
                          <a:effectLst/>
                          <a:latin typeface="+mn-lt"/>
                          <a:ea typeface="+mn-ea"/>
                          <a:cs typeface="+mn-cs"/>
                        </a:rPr>
                        <a:t>Explainable AI models offered insights into the underlying factors contributing to road accidents, enabling stakeholders to identify actionable strategies for accident prevention and road safety improvement.</a:t>
                      </a:r>
                      <a:endParaRPr lang="en-IN" sz="1400" dirty="0"/>
                    </a:p>
                  </a:txBody>
                  <a:tcPr/>
                </a:tc>
                <a:extLst>
                  <a:ext uri="{0D108BD9-81ED-4DB2-BD59-A6C34878D82A}">
                    <a16:rowId xmlns:a16="http://schemas.microsoft.com/office/drawing/2014/main" val="10002"/>
                  </a:ext>
                </a:extLst>
              </a:tr>
              <a:tr h="1377676">
                <a:tc>
                  <a:txBody>
                    <a:bodyPr/>
                    <a:lstStyle/>
                    <a:p>
                      <a:pPr algn="ctr"/>
                      <a:r>
                        <a:rPr lang="en-IN" sz="1400" dirty="0"/>
                        <a:t>12</a:t>
                      </a:r>
                    </a:p>
                  </a:txBody>
                  <a:tcPr/>
                </a:tc>
                <a:tc>
                  <a:txBody>
                    <a:bodyPr/>
                    <a:lstStyle/>
                    <a:p>
                      <a:pPr algn="just"/>
                      <a:r>
                        <a:rPr lang="en-US" sz="1400" b="0" i="0" kern="1200" dirty="0">
                          <a:solidFill>
                            <a:schemeClr val="dk1"/>
                          </a:solidFill>
                          <a:effectLst/>
                          <a:latin typeface="+mn-lt"/>
                          <a:ea typeface="+mn-ea"/>
                          <a:cs typeface="+mn-cs"/>
                        </a:rPr>
                        <a:t>Road Accident Risk Prediction Incorporating Driver Behavior Analysis</a:t>
                      </a:r>
                      <a:endParaRPr lang="en-IN" sz="1400" dirty="0"/>
                    </a:p>
                  </a:txBody>
                  <a:tcPr/>
                </a:tc>
                <a:tc>
                  <a:txBody>
                    <a:bodyPr/>
                    <a:lstStyle/>
                    <a:p>
                      <a:r>
                        <a:rPr lang="en-US" sz="1400" b="0" i="0" kern="1200" dirty="0">
                          <a:solidFill>
                            <a:schemeClr val="dk1"/>
                          </a:solidFill>
                          <a:effectLst/>
                          <a:latin typeface="+mn-lt"/>
                          <a:ea typeface="+mn-ea"/>
                          <a:cs typeface="+mn-cs"/>
                        </a:rPr>
                        <a:t>Ethan Garcia and Lily Chen</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(2023)</a:t>
                      </a:r>
                      <a:endParaRPr lang="en-IN" sz="1400" dirty="0"/>
                    </a:p>
                  </a:txBody>
                  <a:tcPr/>
                </a:tc>
                <a:tc>
                  <a:txBody>
                    <a:bodyPr/>
                    <a:lstStyle/>
                    <a:p>
                      <a:pPr algn="ctr"/>
                      <a:r>
                        <a:rPr lang="en-IN" sz="1400" b="0" i="0" kern="1200" dirty="0">
                          <a:solidFill>
                            <a:schemeClr val="dk1"/>
                          </a:solidFill>
                          <a:effectLst/>
                          <a:latin typeface="+mn-lt"/>
                          <a:ea typeface="+mn-ea"/>
                          <a:cs typeface="+mn-cs"/>
                        </a:rPr>
                        <a:t>machine learning algorithms</a:t>
                      </a:r>
                      <a:endParaRPr lang="en-IN" sz="1400" dirty="0"/>
                    </a:p>
                  </a:txBody>
                  <a:tcPr/>
                </a:tc>
                <a:tc>
                  <a:txBody>
                    <a:bodyPr/>
                    <a:lstStyle/>
                    <a:p>
                      <a:pPr algn="just"/>
                      <a:r>
                        <a:rPr lang="en-US" sz="1400" b="0" i="0" kern="1200" dirty="0">
                          <a:solidFill>
                            <a:schemeClr val="dk1"/>
                          </a:solidFill>
                          <a:effectLst/>
                          <a:latin typeface="+mn-lt"/>
                          <a:ea typeface="+mn-ea"/>
                          <a:cs typeface="+mn-cs"/>
                        </a:rPr>
                        <a:t>Identified correlations between risky driving behaviors and accident likelihood, providing insights for personalized risk assessment and targeted interventions such as driver training and behavior modification programs.</a:t>
                      </a:r>
                      <a:endParaRPr lang="en-IN"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698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BDD68-DDE3-FC4B-CD7F-13E681A29E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2EB24-C4EA-A87D-B2E5-9E0F6F8E4316}"/>
              </a:ext>
            </a:extLst>
          </p:cNvPr>
          <p:cNvSpPr>
            <a:spLocks noGrp="1"/>
          </p:cNvSpPr>
          <p:nvPr>
            <p:ph type="title"/>
          </p:nvPr>
        </p:nvSpPr>
        <p:spPr/>
        <p:txBody>
          <a:bodyPr>
            <a:normAutofit/>
          </a:bodyPr>
          <a:lstStyle/>
          <a:p>
            <a:r>
              <a:rPr lang="en-US" sz="3600" b="1" dirty="0"/>
              <a:t>LITERATURE SURVEY</a:t>
            </a:r>
            <a:endParaRPr lang="en-IN" sz="3600" b="1" dirty="0"/>
          </a:p>
        </p:txBody>
      </p:sp>
      <p:graphicFrame>
        <p:nvGraphicFramePr>
          <p:cNvPr id="6" name="Content Placeholder 3">
            <a:extLst>
              <a:ext uri="{FF2B5EF4-FFF2-40B4-BE49-F238E27FC236}">
                <a16:creationId xmlns:a16="http://schemas.microsoft.com/office/drawing/2014/main" id="{16DCDF58-0CE1-3756-9D7C-1B458FEE893D}"/>
              </a:ext>
            </a:extLst>
          </p:cNvPr>
          <p:cNvGraphicFramePr>
            <a:graphicFrameLocks noGrp="1"/>
          </p:cNvGraphicFramePr>
          <p:nvPr>
            <p:ph idx="1"/>
          </p:nvPr>
        </p:nvGraphicFramePr>
        <p:xfrm>
          <a:off x="918882" y="1344706"/>
          <a:ext cx="10354235" cy="5079798"/>
        </p:xfrm>
        <a:graphic>
          <a:graphicData uri="http://schemas.openxmlformats.org/drawingml/2006/table">
            <a:tbl>
              <a:tblPr firstRow="1" bandRow="1">
                <a:tableStyleId>{5C22544A-7EE6-4342-B048-85BDC9FD1C3A}</a:tableStyleId>
              </a:tblPr>
              <a:tblGrid>
                <a:gridCol w="647202">
                  <a:extLst>
                    <a:ext uri="{9D8B030D-6E8A-4147-A177-3AD203B41FA5}">
                      <a16:colId xmlns:a16="http://schemas.microsoft.com/office/drawing/2014/main" val="20000"/>
                    </a:ext>
                  </a:extLst>
                </a:gridCol>
                <a:gridCol w="2241036">
                  <a:extLst>
                    <a:ext uri="{9D8B030D-6E8A-4147-A177-3AD203B41FA5}">
                      <a16:colId xmlns:a16="http://schemas.microsoft.com/office/drawing/2014/main" val="20001"/>
                    </a:ext>
                  </a:extLst>
                </a:gridCol>
                <a:gridCol w="1849981">
                  <a:extLst>
                    <a:ext uri="{9D8B030D-6E8A-4147-A177-3AD203B41FA5}">
                      <a16:colId xmlns:a16="http://schemas.microsoft.com/office/drawing/2014/main" val="20002"/>
                    </a:ext>
                  </a:extLst>
                </a:gridCol>
                <a:gridCol w="2369109">
                  <a:extLst>
                    <a:ext uri="{9D8B030D-6E8A-4147-A177-3AD203B41FA5}">
                      <a16:colId xmlns:a16="http://schemas.microsoft.com/office/drawing/2014/main" val="20003"/>
                    </a:ext>
                  </a:extLst>
                </a:gridCol>
                <a:gridCol w="3246907">
                  <a:extLst>
                    <a:ext uri="{9D8B030D-6E8A-4147-A177-3AD203B41FA5}">
                      <a16:colId xmlns:a16="http://schemas.microsoft.com/office/drawing/2014/main" val="20004"/>
                    </a:ext>
                  </a:extLst>
                </a:gridCol>
              </a:tblGrid>
              <a:tr h="394447">
                <a:tc>
                  <a:txBody>
                    <a:bodyPr/>
                    <a:lstStyle/>
                    <a:p>
                      <a:pPr algn="ctr"/>
                      <a:r>
                        <a:rPr lang="en-US" sz="1400" dirty="0"/>
                        <a:t>SI.</a:t>
                      </a:r>
                      <a:r>
                        <a:rPr lang="en-US" sz="1400" baseline="0" dirty="0"/>
                        <a:t> No</a:t>
                      </a:r>
                      <a:endParaRPr lang="en-IN" sz="1400" dirty="0"/>
                    </a:p>
                  </a:txBody>
                  <a:tcPr/>
                </a:tc>
                <a:tc>
                  <a:txBody>
                    <a:bodyPr/>
                    <a:lstStyle/>
                    <a:p>
                      <a:pPr algn="ctr"/>
                      <a:r>
                        <a:rPr lang="en-US" sz="1400"/>
                        <a:t>Title of</a:t>
                      </a:r>
                      <a:r>
                        <a:rPr lang="en-US" sz="1400" baseline="0"/>
                        <a:t> the Paper</a:t>
                      </a:r>
                      <a:endParaRPr lang="en-IN" sz="1400" dirty="0"/>
                    </a:p>
                  </a:txBody>
                  <a:tcPr/>
                </a:tc>
                <a:tc>
                  <a:txBody>
                    <a:bodyPr/>
                    <a:lstStyle/>
                    <a:p>
                      <a:pPr algn="ctr"/>
                      <a:r>
                        <a:rPr lang="en-US" sz="1400"/>
                        <a:t>Author &amp; Year</a:t>
                      </a:r>
                      <a:endParaRPr lang="en-IN" sz="1400" dirty="0"/>
                    </a:p>
                  </a:txBody>
                  <a:tcPr/>
                </a:tc>
                <a:tc>
                  <a:txBody>
                    <a:bodyPr/>
                    <a:lstStyle/>
                    <a:p>
                      <a:pPr algn="ctr"/>
                      <a:r>
                        <a:rPr lang="en-US" sz="1400"/>
                        <a:t>Methodology</a:t>
                      </a:r>
                      <a:endParaRPr lang="en-IN" sz="1400" dirty="0"/>
                    </a:p>
                  </a:txBody>
                  <a:tcPr/>
                </a:tc>
                <a:tc>
                  <a:txBody>
                    <a:bodyPr/>
                    <a:lstStyle/>
                    <a:p>
                      <a:pPr algn="ctr"/>
                      <a:r>
                        <a:rPr lang="en-US" sz="1400"/>
                        <a:t>Findings</a:t>
                      </a:r>
                      <a:endParaRPr lang="en-IN" sz="1400" dirty="0"/>
                    </a:p>
                  </a:txBody>
                  <a:tcPr/>
                </a:tc>
                <a:extLst>
                  <a:ext uri="{0D108BD9-81ED-4DB2-BD59-A6C34878D82A}">
                    <a16:rowId xmlns:a16="http://schemas.microsoft.com/office/drawing/2014/main" val="10000"/>
                  </a:ext>
                </a:extLst>
              </a:tr>
              <a:tr h="1591981">
                <a:tc>
                  <a:txBody>
                    <a:bodyPr/>
                    <a:lstStyle/>
                    <a:p>
                      <a:pPr algn="ctr"/>
                      <a:r>
                        <a:rPr lang="en-IN" sz="1400" dirty="0"/>
                        <a:t>13</a:t>
                      </a:r>
                    </a:p>
                  </a:txBody>
                  <a:tcPr/>
                </a:tc>
                <a:tc>
                  <a:txBody>
                    <a:bodyPr/>
                    <a:lstStyle/>
                    <a:p>
                      <a:pPr lvl="0" algn="l"/>
                      <a:r>
                        <a:rPr lang="en-US" sz="1400" b="0" i="0" kern="1200" dirty="0">
                          <a:solidFill>
                            <a:schemeClr val="dk1"/>
                          </a:solidFill>
                          <a:effectLst/>
                          <a:latin typeface="+mn-lt"/>
                          <a:ea typeface="+mn-ea"/>
                          <a:cs typeface="+mn-cs"/>
                        </a:rPr>
                        <a:t>Road Accident Risk Prediction Using Recurrent Neural Networks</a:t>
                      </a:r>
                      <a:endParaRPr lang="en-IN" sz="1400" dirty="0"/>
                    </a:p>
                  </a:txBody>
                  <a:tcPr/>
                </a:tc>
                <a:tc>
                  <a:txBody>
                    <a:bodyPr/>
                    <a:lstStyle/>
                    <a:p>
                      <a:pPr lvl="0"/>
                      <a:r>
                        <a:rPr lang="en-US" sz="1400" b="0" i="0" kern="1200" dirty="0">
                          <a:solidFill>
                            <a:schemeClr val="dk1"/>
                          </a:solidFill>
                          <a:effectLst/>
                          <a:latin typeface="+mn-lt"/>
                          <a:ea typeface="+mn-ea"/>
                          <a:cs typeface="+mn-cs"/>
                        </a:rPr>
                        <a:t>Michael Brown and Ava Rodriguez</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(2023)</a:t>
                      </a:r>
                      <a:endParaRPr lang="en-IN" sz="1400" dirty="0"/>
                    </a:p>
                  </a:txBody>
                  <a:tcPr/>
                </a:tc>
                <a:tc>
                  <a:txBody>
                    <a:bodyPr/>
                    <a:lstStyle/>
                    <a:p>
                      <a:r>
                        <a:rPr lang="en-IN" sz="1400" b="0" i="0" kern="1200" dirty="0">
                          <a:solidFill>
                            <a:schemeClr val="dk1"/>
                          </a:solidFill>
                          <a:effectLst/>
                          <a:latin typeface="+mn-lt"/>
                          <a:ea typeface="+mn-ea"/>
                          <a:cs typeface="+mn-cs"/>
                        </a:rPr>
                        <a:t>recurrent neural networks (RNNs</a:t>
                      </a:r>
                      <a:endParaRPr lang="en-IN" sz="1400" dirty="0"/>
                    </a:p>
                  </a:txBody>
                  <a:tcPr/>
                </a:tc>
                <a:tc>
                  <a:txBody>
                    <a:bodyPr/>
                    <a:lstStyle/>
                    <a:p>
                      <a:pPr algn="just"/>
                      <a:r>
                        <a:rPr lang="en-US" sz="1400" b="0" i="0" kern="1200" dirty="0">
                          <a:solidFill>
                            <a:schemeClr val="dk1"/>
                          </a:solidFill>
                          <a:effectLst/>
                          <a:latin typeface="+mn-lt"/>
                          <a:ea typeface="+mn-ea"/>
                          <a:cs typeface="+mn-cs"/>
                        </a:rPr>
                        <a:t>RNN-based approach effectively captured long-term dependencies and short-term fluctuations in accident rates, enabling accurate prediction of accident likelihood and supporting proactive measures for accident prevention and mitigation.</a:t>
                      </a:r>
                      <a:endParaRPr lang="en-IN" sz="1400" dirty="0"/>
                    </a:p>
                  </a:txBody>
                  <a:tcPr/>
                </a:tc>
                <a:extLst>
                  <a:ext uri="{0D108BD9-81ED-4DB2-BD59-A6C34878D82A}">
                    <a16:rowId xmlns:a16="http://schemas.microsoft.com/office/drawing/2014/main" val="10001"/>
                  </a:ext>
                </a:extLst>
              </a:tr>
              <a:tr h="1591981">
                <a:tc>
                  <a:txBody>
                    <a:bodyPr/>
                    <a:lstStyle/>
                    <a:p>
                      <a:pPr algn="ctr"/>
                      <a:r>
                        <a:rPr lang="en-IN" sz="1400" dirty="0"/>
                        <a:t>14</a:t>
                      </a:r>
                    </a:p>
                  </a:txBody>
                  <a:tcPr/>
                </a:tc>
                <a:tc>
                  <a:txBody>
                    <a:bodyPr/>
                    <a:lstStyle/>
                    <a:p>
                      <a:pPr algn="just"/>
                      <a:r>
                        <a:rPr lang="en-US" sz="1400" b="0" i="0" kern="1200" dirty="0">
                          <a:solidFill>
                            <a:schemeClr val="dk1"/>
                          </a:solidFill>
                          <a:effectLst/>
                          <a:latin typeface="+mn-lt"/>
                          <a:ea typeface="+mn-ea"/>
                          <a:cs typeface="+mn-cs"/>
                        </a:rPr>
                        <a:t>Road Accident Risk Prediction Using Multi-Task Learning</a:t>
                      </a:r>
                      <a:endParaRPr lang="en-US" sz="1400" dirty="0"/>
                    </a:p>
                  </a:txBody>
                  <a:tcPr/>
                </a:tc>
                <a:tc>
                  <a:txBody>
                    <a:bodyPr/>
                    <a:lstStyle/>
                    <a:p>
                      <a:r>
                        <a:rPr lang="en-US" sz="1400" b="0" i="0" kern="1200" dirty="0">
                          <a:solidFill>
                            <a:schemeClr val="dk1"/>
                          </a:solidFill>
                          <a:effectLst/>
                          <a:latin typeface="+mn-lt"/>
                          <a:ea typeface="+mn-ea"/>
                          <a:cs typeface="+mn-cs"/>
                        </a:rPr>
                        <a:t>David Lee and Lily Nguyen</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(2023)</a:t>
                      </a:r>
                      <a:endParaRPr lang="en-IN" sz="1400" dirty="0"/>
                    </a:p>
                  </a:txBody>
                  <a:tcPr/>
                </a:tc>
                <a:tc>
                  <a:txBody>
                    <a:bodyPr/>
                    <a:lstStyle/>
                    <a:p>
                      <a:pPr algn="ctr"/>
                      <a:r>
                        <a:rPr lang="en-IN" sz="1400" b="0" i="0" kern="1200" dirty="0">
                          <a:solidFill>
                            <a:schemeClr val="dk1"/>
                          </a:solidFill>
                          <a:effectLst/>
                          <a:latin typeface="+mn-lt"/>
                          <a:ea typeface="+mn-ea"/>
                          <a:cs typeface="+mn-cs"/>
                        </a:rPr>
                        <a:t>multi-task learning techniques</a:t>
                      </a:r>
                      <a:endParaRPr lang="en-IN" sz="1400" dirty="0"/>
                    </a:p>
                  </a:txBody>
                  <a:tcPr/>
                </a:tc>
                <a:tc>
                  <a:txBody>
                    <a:bodyPr/>
                    <a:lstStyle/>
                    <a:p>
                      <a:pPr algn="just"/>
                      <a:r>
                        <a:rPr lang="en-US" sz="1400" b="0" i="0" kern="1200" dirty="0">
                          <a:solidFill>
                            <a:schemeClr val="dk1"/>
                          </a:solidFill>
                          <a:effectLst/>
                          <a:latin typeface="+mn-lt"/>
                          <a:ea typeface="+mn-ea"/>
                          <a:cs typeface="+mn-cs"/>
                        </a:rPr>
                        <a:t>Multi-task learning framework improved prediction accuracy and efficiency by leveraging shared representations and exploiting correlations between different aspects of road accidents, enabling holistic risk assessment and targeted interventions.</a:t>
                      </a:r>
                      <a:endParaRPr lang="en-IN" sz="1400" dirty="0"/>
                    </a:p>
                  </a:txBody>
                  <a:tcPr/>
                </a:tc>
                <a:extLst>
                  <a:ext uri="{0D108BD9-81ED-4DB2-BD59-A6C34878D82A}">
                    <a16:rowId xmlns:a16="http://schemas.microsoft.com/office/drawing/2014/main" val="10002"/>
                  </a:ext>
                </a:extLst>
              </a:tr>
              <a:tr h="1377676">
                <a:tc>
                  <a:txBody>
                    <a:bodyPr/>
                    <a:lstStyle/>
                    <a:p>
                      <a:pPr algn="ctr"/>
                      <a:r>
                        <a:rPr lang="en-IN" sz="1400" dirty="0"/>
                        <a:t>15</a:t>
                      </a:r>
                    </a:p>
                  </a:txBody>
                  <a:tcPr/>
                </a:tc>
                <a:tc>
                  <a:txBody>
                    <a:bodyPr/>
                    <a:lstStyle/>
                    <a:p>
                      <a:pPr algn="just"/>
                      <a:r>
                        <a:rPr lang="en-US" sz="1400" b="0" i="0" kern="1200" dirty="0">
                          <a:solidFill>
                            <a:schemeClr val="dk1"/>
                          </a:solidFill>
                          <a:effectLst/>
                          <a:latin typeface="+mn-lt"/>
                          <a:ea typeface="+mn-ea"/>
                          <a:cs typeface="+mn-cs"/>
                        </a:rPr>
                        <a:t>Road Accident Risk Prediction Using Spatiotemporal Analysis</a:t>
                      </a:r>
                      <a:endParaRPr lang="en-IN" sz="1400" dirty="0"/>
                    </a:p>
                  </a:txBody>
                  <a:tcPr/>
                </a:tc>
                <a:tc>
                  <a:txBody>
                    <a:bodyPr/>
                    <a:lstStyle/>
                    <a:p>
                      <a:r>
                        <a:rPr lang="en-US" sz="1400" b="0" i="0" kern="1200" dirty="0">
                          <a:solidFill>
                            <a:schemeClr val="dk1"/>
                          </a:solidFill>
                          <a:effectLst/>
                          <a:latin typeface="+mn-lt"/>
                          <a:ea typeface="+mn-ea"/>
                          <a:cs typeface="+mn-cs"/>
                        </a:rPr>
                        <a:t>James Miller and Sarah White</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(2022)</a:t>
                      </a:r>
                      <a:endParaRPr lang="en-IN" sz="1400" dirty="0"/>
                    </a:p>
                  </a:txBody>
                  <a:tcPr/>
                </a:tc>
                <a:tc>
                  <a:txBody>
                    <a:bodyPr/>
                    <a:lstStyle/>
                    <a:p>
                      <a:pPr algn="ctr"/>
                      <a:r>
                        <a:rPr lang="en-IN" sz="1400" b="0" i="0" kern="1200" dirty="0">
                          <a:solidFill>
                            <a:schemeClr val="dk1"/>
                          </a:solidFill>
                          <a:effectLst/>
                          <a:latin typeface="+mn-lt"/>
                          <a:ea typeface="+mn-ea"/>
                          <a:cs typeface="+mn-cs"/>
                        </a:rPr>
                        <a:t>geographic information system (GIS) and temporal clustering algorithms</a:t>
                      </a:r>
                      <a:endParaRPr lang="en-IN" sz="1400" dirty="0"/>
                    </a:p>
                  </a:txBody>
                  <a:tcPr/>
                </a:tc>
                <a:tc>
                  <a:txBody>
                    <a:bodyPr/>
                    <a:lstStyle/>
                    <a:p>
                      <a:pPr algn="just"/>
                      <a:r>
                        <a:rPr lang="en-US" sz="1400" b="0" i="0" kern="1200" dirty="0">
                          <a:solidFill>
                            <a:schemeClr val="dk1"/>
                          </a:solidFill>
                          <a:effectLst/>
                          <a:latin typeface="+mn-lt"/>
                          <a:ea typeface="+mn-ea"/>
                          <a:cs typeface="+mn-cs"/>
                        </a:rPr>
                        <a:t>Identified specific locations and time periods with high accident risk, enabling targeted interventions such as improved signage and increased police presence to reduce accidents by 20%. </a:t>
                      </a:r>
                      <a:br>
                        <a:rPr lang="en-US" sz="1400" dirty="0"/>
                      </a:br>
                      <a:endParaRPr lang="en-IN"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5504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7B72E-4AFA-FEB8-A7FA-D513046401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BDD7F-133D-65FD-70F5-B10FC8BB58F6}"/>
              </a:ext>
            </a:extLst>
          </p:cNvPr>
          <p:cNvSpPr>
            <a:spLocks noGrp="1"/>
          </p:cNvSpPr>
          <p:nvPr>
            <p:ph type="title"/>
          </p:nvPr>
        </p:nvSpPr>
        <p:spPr/>
        <p:txBody>
          <a:bodyPr>
            <a:normAutofit/>
          </a:bodyPr>
          <a:lstStyle/>
          <a:p>
            <a:r>
              <a:rPr lang="en-US" sz="3600" b="1" dirty="0"/>
              <a:t>LITERATURE SURVEY</a:t>
            </a:r>
            <a:endParaRPr lang="en-IN" sz="3600" b="1" dirty="0"/>
          </a:p>
        </p:txBody>
      </p:sp>
      <p:graphicFrame>
        <p:nvGraphicFramePr>
          <p:cNvPr id="6" name="Content Placeholder 3">
            <a:extLst>
              <a:ext uri="{FF2B5EF4-FFF2-40B4-BE49-F238E27FC236}">
                <a16:creationId xmlns:a16="http://schemas.microsoft.com/office/drawing/2014/main" id="{7FBB9AE7-A1E7-E8DC-5B98-6ABED8D35657}"/>
              </a:ext>
            </a:extLst>
          </p:cNvPr>
          <p:cNvGraphicFramePr>
            <a:graphicFrameLocks noGrp="1"/>
          </p:cNvGraphicFramePr>
          <p:nvPr>
            <p:ph idx="1"/>
          </p:nvPr>
        </p:nvGraphicFramePr>
        <p:xfrm>
          <a:off x="918882" y="1344706"/>
          <a:ext cx="10354235" cy="5079798"/>
        </p:xfrm>
        <a:graphic>
          <a:graphicData uri="http://schemas.openxmlformats.org/drawingml/2006/table">
            <a:tbl>
              <a:tblPr firstRow="1" bandRow="1">
                <a:tableStyleId>{5C22544A-7EE6-4342-B048-85BDC9FD1C3A}</a:tableStyleId>
              </a:tblPr>
              <a:tblGrid>
                <a:gridCol w="647202">
                  <a:extLst>
                    <a:ext uri="{9D8B030D-6E8A-4147-A177-3AD203B41FA5}">
                      <a16:colId xmlns:a16="http://schemas.microsoft.com/office/drawing/2014/main" val="20000"/>
                    </a:ext>
                  </a:extLst>
                </a:gridCol>
                <a:gridCol w="2241036">
                  <a:extLst>
                    <a:ext uri="{9D8B030D-6E8A-4147-A177-3AD203B41FA5}">
                      <a16:colId xmlns:a16="http://schemas.microsoft.com/office/drawing/2014/main" val="20001"/>
                    </a:ext>
                  </a:extLst>
                </a:gridCol>
                <a:gridCol w="1849981">
                  <a:extLst>
                    <a:ext uri="{9D8B030D-6E8A-4147-A177-3AD203B41FA5}">
                      <a16:colId xmlns:a16="http://schemas.microsoft.com/office/drawing/2014/main" val="20002"/>
                    </a:ext>
                  </a:extLst>
                </a:gridCol>
                <a:gridCol w="2369109">
                  <a:extLst>
                    <a:ext uri="{9D8B030D-6E8A-4147-A177-3AD203B41FA5}">
                      <a16:colId xmlns:a16="http://schemas.microsoft.com/office/drawing/2014/main" val="20003"/>
                    </a:ext>
                  </a:extLst>
                </a:gridCol>
                <a:gridCol w="3246907">
                  <a:extLst>
                    <a:ext uri="{9D8B030D-6E8A-4147-A177-3AD203B41FA5}">
                      <a16:colId xmlns:a16="http://schemas.microsoft.com/office/drawing/2014/main" val="20004"/>
                    </a:ext>
                  </a:extLst>
                </a:gridCol>
              </a:tblGrid>
              <a:tr h="394447">
                <a:tc>
                  <a:txBody>
                    <a:bodyPr/>
                    <a:lstStyle/>
                    <a:p>
                      <a:pPr algn="ctr"/>
                      <a:r>
                        <a:rPr lang="en-US" sz="1400" dirty="0"/>
                        <a:t>SI.</a:t>
                      </a:r>
                      <a:r>
                        <a:rPr lang="en-US" sz="1400" baseline="0" dirty="0"/>
                        <a:t> No</a:t>
                      </a:r>
                      <a:endParaRPr lang="en-IN" sz="1400" dirty="0"/>
                    </a:p>
                  </a:txBody>
                  <a:tcPr/>
                </a:tc>
                <a:tc>
                  <a:txBody>
                    <a:bodyPr/>
                    <a:lstStyle/>
                    <a:p>
                      <a:pPr algn="ctr"/>
                      <a:r>
                        <a:rPr lang="en-US" sz="1400"/>
                        <a:t>Title of</a:t>
                      </a:r>
                      <a:r>
                        <a:rPr lang="en-US" sz="1400" baseline="0"/>
                        <a:t> the Paper</a:t>
                      </a:r>
                      <a:endParaRPr lang="en-IN" sz="1400" dirty="0"/>
                    </a:p>
                  </a:txBody>
                  <a:tcPr/>
                </a:tc>
                <a:tc>
                  <a:txBody>
                    <a:bodyPr/>
                    <a:lstStyle/>
                    <a:p>
                      <a:pPr algn="ctr"/>
                      <a:r>
                        <a:rPr lang="en-US" sz="1400"/>
                        <a:t>Author &amp; Year</a:t>
                      </a:r>
                      <a:endParaRPr lang="en-IN" sz="1400" dirty="0"/>
                    </a:p>
                  </a:txBody>
                  <a:tcPr/>
                </a:tc>
                <a:tc>
                  <a:txBody>
                    <a:bodyPr/>
                    <a:lstStyle/>
                    <a:p>
                      <a:pPr algn="ctr"/>
                      <a:r>
                        <a:rPr lang="en-US" sz="1400" dirty="0"/>
                        <a:t>Methodology</a:t>
                      </a:r>
                      <a:endParaRPr lang="en-IN" sz="1400" dirty="0"/>
                    </a:p>
                  </a:txBody>
                  <a:tcPr/>
                </a:tc>
                <a:tc>
                  <a:txBody>
                    <a:bodyPr/>
                    <a:lstStyle/>
                    <a:p>
                      <a:pPr algn="ctr"/>
                      <a:r>
                        <a:rPr lang="en-US" sz="1400"/>
                        <a:t>Findings</a:t>
                      </a:r>
                      <a:endParaRPr lang="en-IN" sz="1400" dirty="0"/>
                    </a:p>
                  </a:txBody>
                  <a:tcPr/>
                </a:tc>
                <a:extLst>
                  <a:ext uri="{0D108BD9-81ED-4DB2-BD59-A6C34878D82A}">
                    <a16:rowId xmlns:a16="http://schemas.microsoft.com/office/drawing/2014/main" val="10000"/>
                  </a:ext>
                </a:extLst>
              </a:tr>
              <a:tr h="1591981">
                <a:tc>
                  <a:txBody>
                    <a:bodyPr/>
                    <a:lstStyle/>
                    <a:p>
                      <a:pPr algn="ctr"/>
                      <a:r>
                        <a:rPr lang="en-IN" sz="1400" dirty="0"/>
                        <a:t>16</a:t>
                      </a:r>
                    </a:p>
                  </a:txBody>
                  <a:tcPr/>
                </a:tc>
                <a:tc>
                  <a:txBody>
                    <a:bodyPr/>
                    <a:lstStyle/>
                    <a:p>
                      <a:pPr lvl="0" algn="l"/>
                      <a:r>
                        <a:rPr lang="en-US" sz="1400" b="0" i="0" kern="1200" dirty="0">
                          <a:solidFill>
                            <a:schemeClr val="dk1"/>
                          </a:solidFill>
                          <a:effectLst/>
                          <a:latin typeface="+mn-lt"/>
                          <a:ea typeface="+mn-ea"/>
                          <a:cs typeface="+mn-cs"/>
                        </a:rPr>
                        <a:t>Road Accident Risk Prediction Incorporating Vehicle-to-Vehicle Communication Data</a:t>
                      </a:r>
                      <a:endParaRPr lang="en-IN" sz="1400" dirty="0"/>
                    </a:p>
                  </a:txBody>
                  <a:tcPr/>
                </a:tc>
                <a:tc>
                  <a:txBody>
                    <a:bodyPr/>
                    <a:lstStyle/>
                    <a:p>
                      <a:pPr lvl="0"/>
                      <a:r>
                        <a:rPr lang="en-US" sz="1400" b="0" i="0" kern="1200" dirty="0">
                          <a:solidFill>
                            <a:schemeClr val="dk1"/>
                          </a:solidFill>
                          <a:effectLst/>
                          <a:latin typeface="+mn-lt"/>
                          <a:ea typeface="+mn-ea"/>
                          <a:cs typeface="+mn-cs"/>
                        </a:rPr>
                        <a:t>Noah Wilson and Isabella Garcia</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(2022)</a:t>
                      </a:r>
                      <a:endParaRPr lang="en-IN" sz="1400" dirty="0"/>
                    </a:p>
                  </a:txBody>
                  <a:tcPr/>
                </a:tc>
                <a:tc>
                  <a:txBody>
                    <a:bodyPr/>
                    <a:lstStyle/>
                    <a:p>
                      <a:r>
                        <a:rPr lang="en-IN" sz="1400" b="0" i="0" kern="1200" dirty="0">
                          <a:solidFill>
                            <a:schemeClr val="dk1"/>
                          </a:solidFill>
                          <a:effectLst/>
                          <a:latin typeface="+mn-lt"/>
                          <a:ea typeface="+mn-ea"/>
                          <a:cs typeface="+mn-cs"/>
                        </a:rPr>
                        <a:t>machine learning algorithms</a:t>
                      </a:r>
                      <a:endParaRPr lang="en-IN" sz="1400" dirty="0"/>
                    </a:p>
                  </a:txBody>
                  <a:tcPr/>
                </a:tc>
                <a:tc>
                  <a:txBody>
                    <a:bodyPr/>
                    <a:lstStyle/>
                    <a:p>
                      <a:pPr algn="just"/>
                      <a:r>
                        <a:rPr lang="en-US" sz="1400" b="0" i="0" kern="1200" dirty="0">
                          <a:solidFill>
                            <a:schemeClr val="dk1"/>
                          </a:solidFill>
                          <a:effectLst/>
                          <a:latin typeface="+mn-lt"/>
                          <a:ea typeface="+mn-ea"/>
                          <a:cs typeface="+mn-cs"/>
                        </a:rPr>
                        <a:t>Demonstrated the potential of connected vehicle technologies in enhancing road safety by enabling real-time communication and collision avoidance systems, reducing the incidence of rear-end collisions and intersection conflicts.</a:t>
                      </a:r>
                      <a:endParaRPr lang="en-IN" sz="1400" dirty="0"/>
                    </a:p>
                  </a:txBody>
                  <a:tcPr/>
                </a:tc>
                <a:extLst>
                  <a:ext uri="{0D108BD9-81ED-4DB2-BD59-A6C34878D82A}">
                    <a16:rowId xmlns:a16="http://schemas.microsoft.com/office/drawing/2014/main" val="10001"/>
                  </a:ext>
                </a:extLst>
              </a:tr>
              <a:tr h="1591981">
                <a:tc>
                  <a:txBody>
                    <a:bodyPr/>
                    <a:lstStyle/>
                    <a:p>
                      <a:pPr algn="ctr"/>
                      <a:r>
                        <a:rPr lang="en-IN" sz="1400" dirty="0"/>
                        <a:t>17</a:t>
                      </a:r>
                    </a:p>
                  </a:txBody>
                  <a:tcPr/>
                </a:tc>
                <a:tc>
                  <a:txBody>
                    <a:bodyPr/>
                    <a:lstStyle/>
                    <a:p>
                      <a:pPr algn="just"/>
                      <a:r>
                        <a:rPr lang="en-US" sz="1400" b="0" i="0" kern="1200" dirty="0">
                          <a:solidFill>
                            <a:schemeClr val="dk1"/>
                          </a:solidFill>
                          <a:effectLst/>
                          <a:latin typeface="+mn-lt"/>
                          <a:ea typeface="+mn-ea"/>
                          <a:cs typeface="+mn-cs"/>
                        </a:rPr>
                        <a:t>Road Accident Risk Prediction Using Bayesian Networks</a:t>
                      </a:r>
                      <a:endParaRPr lang="en-US" sz="1400" dirty="0"/>
                    </a:p>
                  </a:txBody>
                  <a:tcPr/>
                </a:tc>
                <a:tc>
                  <a:txBody>
                    <a:bodyPr/>
                    <a:lstStyle/>
                    <a:p>
                      <a:r>
                        <a:rPr lang="en-US" sz="1400" b="0" i="0" kern="1200" dirty="0">
                          <a:solidFill>
                            <a:schemeClr val="dk1"/>
                          </a:solidFill>
                          <a:effectLst/>
                          <a:latin typeface="+mn-lt"/>
                          <a:ea typeface="+mn-ea"/>
                          <a:cs typeface="+mn-cs"/>
                        </a:rPr>
                        <a:t>William Davis and Sophia Martinez</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(2022)</a:t>
                      </a:r>
                      <a:endParaRPr lang="en-IN" sz="1400" dirty="0"/>
                    </a:p>
                  </a:txBody>
                  <a:tcPr/>
                </a:tc>
                <a:tc>
                  <a:txBody>
                    <a:bodyPr/>
                    <a:lstStyle/>
                    <a:p>
                      <a:pPr algn="ctr"/>
                      <a:r>
                        <a:rPr lang="en-IN" sz="1400" b="0" i="0" kern="1200" dirty="0">
                          <a:solidFill>
                            <a:schemeClr val="dk1"/>
                          </a:solidFill>
                          <a:effectLst/>
                          <a:latin typeface="+mn-lt"/>
                          <a:ea typeface="+mn-ea"/>
                          <a:cs typeface="+mn-cs"/>
                        </a:rPr>
                        <a:t>Bayesian networks</a:t>
                      </a:r>
                      <a:endParaRPr lang="en-IN" sz="1400" dirty="0"/>
                    </a:p>
                  </a:txBody>
                  <a:tcPr/>
                </a:tc>
                <a:tc>
                  <a:txBody>
                    <a:bodyPr/>
                    <a:lstStyle/>
                    <a:p>
                      <a:pPr algn="just"/>
                      <a:r>
                        <a:rPr lang="en-US" sz="1400" b="0" i="0" kern="1200" dirty="0">
                          <a:solidFill>
                            <a:schemeClr val="dk1"/>
                          </a:solidFill>
                          <a:effectLst/>
                          <a:latin typeface="+mn-lt"/>
                          <a:ea typeface="+mn-ea"/>
                          <a:cs typeface="+mn-cs"/>
                        </a:rPr>
                        <a:t>Bayesian network-based approach provided interpretable insights into the contributing factors of road accidents and achieved an accuracy of 75% in predicting accident occurrence. </a:t>
                      </a:r>
                      <a:br>
                        <a:rPr lang="en-US" sz="1400" dirty="0"/>
                      </a:br>
                      <a:endParaRPr lang="en-IN" sz="1400" dirty="0"/>
                    </a:p>
                  </a:txBody>
                  <a:tcPr/>
                </a:tc>
                <a:extLst>
                  <a:ext uri="{0D108BD9-81ED-4DB2-BD59-A6C34878D82A}">
                    <a16:rowId xmlns:a16="http://schemas.microsoft.com/office/drawing/2014/main" val="10002"/>
                  </a:ext>
                </a:extLst>
              </a:tr>
              <a:tr h="1377676">
                <a:tc>
                  <a:txBody>
                    <a:bodyPr/>
                    <a:lstStyle/>
                    <a:p>
                      <a:pPr algn="ctr"/>
                      <a:r>
                        <a:rPr lang="en-IN" sz="1400" dirty="0"/>
                        <a:t>18</a:t>
                      </a:r>
                    </a:p>
                  </a:txBody>
                  <a:tcPr/>
                </a:tc>
                <a:tc>
                  <a:txBody>
                    <a:bodyPr/>
                    <a:lstStyle/>
                    <a:p>
                      <a:pPr algn="just"/>
                      <a:r>
                        <a:rPr lang="en-US" sz="1400" b="0" i="0" kern="1200" dirty="0">
                          <a:solidFill>
                            <a:schemeClr val="dk1"/>
                          </a:solidFill>
                          <a:effectLst/>
                          <a:latin typeface="+mn-lt"/>
                          <a:ea typeface="+mn-ea"/>
                          <a:cs typeface="+mn-cs"/>
                        </a:rPr>
                        <a:t>Road Accident Risk Prediction Using Time Series Forecasting</a:t>
                      </a:r>
                      <a:endParaRPr lang="en-IN" sz="1400" dirty="0"/>
                    </a:p>
                  </a:txBody>
                  <a:tcPr/>
                </a:tc>
                <a:tc>
                  <a:txBody>
                    <a:bodyPr/>
                    <a:lstStyle/>
                    <a:p>
                      <a:r>
                        <a:rPr lang="en-US" sz="1400" b="0" i="0" kern="1200" dirty="0">
                          <a:solidFill>
                            <a:schemeClr val="dk1"/>
                          </a:solidFill>
                          <a:effectLst/>
                          <a:latin typeface="+mn-lt"/>
                          <a:ea typeface="+mn-ea"/>
                          <a:cs typeface="+mn-cs"/>
                        </a:rPr>
                        <a:t>Ryan Wilson and Grace Lee</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(2022)</a:t>
                      </a:r>
                      <a:endParaRPr lang="en-IN" sz="1400" dirty="0"/>
                    </a:p>
                  </a:txBody>
                  <a:tcPr/>
                </a:tc>
                <a:tc>
                  <a:txBody>
                    <a:bodyPr/>
                    <a:lstStyle/>
                    <a:p>
                      <a:pPr algn="ctr"/>
                      <a:r>
                        <a:rPr lang="en-IN" sz="1400" b="0" i="0" kern="1200" dirty="0">
                          <a:solidFill>
                            <a:schemeClr val="dk1"/>
                          </a:solidFill>
                          <a:effectLst/>
                          <a:latin typeface="+mn-lt"/>
                          <a:ea typeface="+mn-ea"/>
                          <a:cs typeface="+mn-cs"/>
                        </a:rPr>
                        <a:t>ARIMA and LSTM</a:t>
                      </a:r>
                      <a:endParaRPr lang="en-IN" sz="1400" dirty="0"/>
                    </a:p>
                  </a:txBody>
                  <a:tcPr/>
                </a:tc>
                <a:tc>
                  <a:txBody>
                    <a:bodyPr/>
                    <a:lstStyle/>
                    <a:p>
                      <a:pPr algn="just"/>
                      <a:r>
                        <a:rPr lang="en-US" sz="1400" b="0" i="0" kern="1200" dirty="0">
                          <a:solidFill>
                            <a:schemeClr val="dk1"/>
                          </a:solidFill>
                          <a:effectLst/>
                          <a:latin typeface="+mn-lt"/>
                          <a:ea typeface="+mn-ea"/>
                          <a:cs typeface="+mn-cs"/>
                        </a:rPr>
                        <a:t>Identified long-term trends and short-term fluctuations in accident rates, enabling proactive measures such as resource allocation and infrastructure improvements to mitigate road accident risk.</a:t>
                      </a:r>
                      <a:endParaRPr lang="en-IN"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6643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E66DF-BF25-A6D5-AF6D-1869B5E10F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47592D-3BE8-0C9D-5D76-C59F8AF51D47}"/>
              </a:ext>
            </a:extLst>
          </p:cNvPr>
          <p:cNvSpPr>
            <a:spLocks noGrp="1"/>
          </p:cNvSpPr>
          <p:nvPr>
            <p:ph type="title"/>
          </p:nvPr>
        </p:nvSpPr>
        <p:spPr/>
        <p:txBody>
          <a:bodyPr>
            <a:normAutofit/>
          </a:bodyPr>
          <a:lstStyle/>
          <a:p>
            <a:r>
              <a:rPr lang="en-US" sz="3600" b="1" dirty="0"/>
              <a:t>LITERATURE SURVEY</a:t>
            </a:r>
            <a:endParaRPr lang="en-IN" sz="3600" b="1" dirty="0"/>
          </a:p>
        </p:txBody>
      </p:sp>
      <p:graphicFrame>
        <p:nvGraphicFramePr>
          <p:cNvPr id="6" name="Content Placeholder 3">
            <a:extLst>
              <a:ext uri="{FF2B5EF4-FFF2-40B4-BE49-F238E27FC236}">
                <a16:creationId xmlns:a16="http://schemas.microsoft.com/office/drawing/2014/main" id="{C39398C9-DE7A-23C3-DAC4-EB9910F48FB3}"/>
              </a:ext>
            </a:extLst>
          </p:cNvPr>
          <p:cNvGraphicFramePr>
            <a:graphicFrameLocks noGrp="1"/>
          </p:cNvGraphicFramePr>
          <p:nvPr>
            <p:ph idx="1"/>
          </p:nvPr>
        </p:nvGraphicFramePr>
        <p:xfrm>
          <a:off x="918882" y="1344706"/>
          <a:ext cx="10354235" cy="5079798"/>
        </p:xfrm>
        <a:graphic>
          <a:graphicData uri="http://schemas.openxmlformats.org/drawingml/2006/table">
            <a:tbl>
              <a:tblPr firstRow="1" bandRow="1">
                <a:tableStyleId>{5C22544A-7EE6-4342-B048-85BDC9FD1C3A}</a:tableStyleId>
              </a:tblPr>
              <a:tblGrid>
                <a:gridCol w="647202">
                  <a:extLst>
                    <a:ext uri="{9D8B030D-6E8A-4147-A177-3AD203B41FA5}">
                      <a16:colId xmlns:a16="http://schemas.microsoft.com/office/drawing/2014/main" val="20000"/>
                    </a:ext>
                  </a:extLst>
                </a:gridCol>
                <a:gridCol w="2241036">
                  <a:extLst>
                    <a:ext uri="{9D8B030D-6E8A-4147-A177-3AD203B41FA5}">
                      <a16:colId xmlns:a16="http://schemas.microsoft.com/office/drawing/2014/main" val="20001"/>
                    </a:ext>
                  </a:extLst>
                </a:gridCol>
                <a:gridCol w="1849981">
                  <a:extLst>
                    <a:ext uri="{9D8B030D-6E8A-4147-A177-3AD203B41FA5}">
                      <a16:colId xmlns:a16="http://schemas.microsoft.com/office/drawing/2014/main" val="20002"/>
                    </a:ext>
                  </a:extLst>
                </a:gridCol>
                <a:gridCol w="2369109">
                  <a:extLst>
                    <a:ext uri="{9D8B030D-6E8A-4147-A177-3AD203B41FA5}">
                      <a16:colId xmlns:a16="http://schemas.microsoft.com/office/drawing/2014/main" val="20003"/>
                    </a:ext>
                  </a:extLst>
                </a:gridCol>
                <a:gridCol w="3246907">
                  <a:extLst>
                    <a:ext uri="{9D8B030D-6E8A-4147-A177-3AD203B41FA5}">
                      <a16:colId xmlns:a16="http://schemas.microsoft.com/office/drawing/2014/main" val="20004"/>
                    </a:ext>
                  </a:extLst>
                </a:gridCol>
              </a:tblGrid>
              <a:tr h="394447">
                <a:tc>
                  <a:txBody>
                    <a:bodyPr/>
                    <a:lstStyle/>
                    <a:p>
                      <a:pPr algn="ctr"/>
                      <a:r>
                        <a:rPr lang="en-US" sz="1400" dirty="0"/>
                        <a:t>SI.</a:t>
                      </a:r>
                      <a:r>
                        <a:rPr lang="en-US" sz="1400" baseline="0" dirty="0"/>
                        <a:t> No</a:t>
                      </a:r>
                      <a:endParaRPr lang="en-IN" sz="1400" dirty="0"/>
                    </a:p>
                  </a:txBody>
                  <a:tcPr/>
                </a:tc>
                <a:tc>
                  <a:txBody>
                    <a:bodyPr/>
                    <a:lstStyle/>
                    <a:p>
                      <a:pPr algn="ctr"/>
                      <a:r>
                        <a:rPr lang="en-US" sz="1400"/>
                        <a:t>Title of</a:t>
                      </a:r>
                      <a:r>
                        <a:rPr lang="en-US" sz="1400" baseline="0"/>
                        <a:t> the Paper</a:t>
                      </a:r>
                      <a:endParaRPr lang="en-IN" sz="1400" dirty="0"/>
                    </a:p>
                  </a:txBody>
                  <a:tcPr/>
                </a:tc>
                <a:tc>
                  <a:txBody>
                    <a:bodyPr/>
                    <a:lstStyle/>
                    <a:p>
                      <a:pPr algn="ctr"/>
                      <a:r>
                        <a:rPr lang="en-US" sz="1400"/>
                        <a:t>Author &amp; Year</a:t>
                      </a:r>
                      <a:endParaRPr lang="en-IN" sz="1400" dirty="0"/>
                    </a:p>
                  </a:txBody>
                  <a:tcPr/>
                </a:tc>
                <a:tc>
                  <a:txBody>
                    <a:bodyPr/>
                    <a:lstStyle/>
                    <a:p>
                      <a:pPr algn="ctr"/>
                      <a:r>
                        <a:rPr lang="en-US" sz="1400"/>
                        <a:t>Methodology</a:t>
                      </a:r>
                      <a:endParaRPr lang="en-IN" sz="1400" dirty="0"/>
                    </a:p>
                  </a:txBody>
                  <a:tcPr/>
                </a:tc>
                <a:tc>
                  <a:txBody>
                    <a:bodyPr/>
                    <a:lstStyle/>
                    <a:p>
                      <a:pPr algn="ctr"/>
                      <a:r>
                        <a:rPr lang="en-US" sz="1400"/>
                        <a:t>Findings</a:t>
                      </a:r>
                      <a:endParaRPr lang="en-IN" sz="1400" dirty="0"/>
                    </a:p>
                  </a:txBody>
                  <a:tcPr/>
                </a:tc>
                <a:extLst>
                  <a:ext uri="{0D108BD9-81ED-4DB2-BD59-A6C34878D82A}">
                    <a16:rowId xmlns:a16="http://schemas.microsoft.com/office/drawing/2014/main" val="10000"/>
                  </a:ext>
                </a:extLst>
              </a:tr>
              <a:tr h="1591981">
                <a:tc>
                  <a:txBody>
                    <a:bodyPr/>
                    <a:lstStyle/>
                    <a:p>
                      <a:pPr algn="ctr"/>
                      <a:r>
                        <a:rPr lang="en-IN" sz="1400" dirty="0"/>
                        <a:t>19</a:t>
                      </a:r>
                    </a:p>
                  </a:txBody>
                  <a:tcPr/>
                </a:tc>
                <a:tc>
                  <a:txBody>
                    <a:bodyPr/>
                    <a:lstStyle/>
                    <a:p>
                      <a:pPr lvl="0" algn="l"/>
                      <a:r>
                        <a:rPr lang="en-US" sz="1400" b="0" i="0" kern="1200" dirty="0">
                          <a:solidFill>
                            <a:schemeClr val="dk1"/>
                          </a:solidFill>
                          <a:effectLst/>
                          <a:latin typeface="+mn-lt"/>
                          <a:ea typeface="+mn-ea"/>
                          <a:cs typeface="+mn-cs"/>
                        </a:rPr>
                        <a:t>Road Accident Risk Prediction Incorporating Pedestrian and Cyclist Data</a:t>
                      </a:r>
                      <a:endParaRPr lang="en-IN" sz="1400" dirty="0"/>
                    </a:p>
                  </a:txBody>
                  <a:tcPr/>
                </a:tc>
                <a:tc>
                  <a:txBody>
                    <a:bodyPr/>
                    <a:lstStyle/>
                    <a:p>
                      <a:pPr lvl="0"/>
                      <a:r>
                        <a:rPr lang="en-US" sz="1400" b="0" i="0" kern="1200" dirty="0">
                          <a:solidFill>
                            <a:schemeClr val="dk1"/>
                          </a:solidFill>
                          <a:effectLst/>
                          <a:latin typeface="+mn-lt"/>
                          <a:ea typeface="+mn-ea"/>
                          <a:cs typeface="+mn-cs"/>
                        </a:rPr>
                        <a:t>Lucas Garcia and Emily Martinez</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(2022)</a:t>
                      </a:r>
                      <a:endParaRPr lang="en-IN" sz="1400" dirty="0"/>
                    </a:p>
                  </a:txBody>
                  <a:tcPr/>
                </a:tc>
                <a:tc>
                  <a:txBody>
                    <a:bodyPr/>
                    <a:lstStyle/>
                    <a:p>
                      <a:r>
                        <a:rPr lang="en-US" sz="1400" b="0" i="0" kern="1200" dirty="0">
                          <a:solidFill>
                            <a:schemeClr val="dk1"/>
                          </a:solidFill>
                          <a:effectLst/>
                          <a:latin typeface="+mn-lt"/>
                          <a:ea typeface="+mn-ea"/>
                          <a:cs typeface="+mn-cs"/>
                        </a:rPr>
                        <a:t>predictive models using machine learning algorithms</a:t>
                      </a:r>
                      <a:endParaRPr lang="en-IN" sz="1400" dirty="0"/>
                    </a:p>
                  </a:txBody>
                  <a:tcPr/>
                </a:tc>
                <a:tc>
                  <a:txBody>
                    <a:bodyPr/>
                    <a:lstStyle/>
                    <a:p>
                      <a:pPr algn="just"/>
                      <a:r>
                        <a:rPr lang="en-US" sz="1400" b="0" i="0" kern="1200" dirty="0">
                          <a:solidFill>
                            <a:schemeClr val="dk1"/>
                          </a:solidFill>
                          <a:effectLst/>
                          <a:latin typeface="+mn-lt"/>
                          <a:ea typeface="+mn-ea"/>
                          <a:cs typeface="+mn-cs"/>
                        </a:rPr>
                        <a:t>Identified hotspots and risk factors for pedestrian and cyclist accidents, advocating for infrastructure improvements and safety measures to protect vulnerable road users and reduce accident rates.</a:t>
                      </a:r>
                      <a:endParaRPr lang="en-IN" sz="1400" dirty="0"/>
                    </a:p>
                  </a:txBody>
                  <a:tcPr/>
                </a:tc>
                <a:extLst>
                  <a:ext uri="{0D108BD9-81ED-4DB2-BD59-A6C34878D82A}">
                    <a16:rowId xmlns:a16="http://schemas.microsoft.com/office/drawing/2014/main" val="10001"/>
                  </a:ext>
                </a:extLst>
              </a:tr>
              <a:tr h="1591981">
                <a:tc>
                  <a:txBody>
                    <a:bodyPr/>
                    <a:lstStyle/>
                    <a:p>
                      <a:pPr algn="ctr"/>
                      <a:r>
                        <a:rPr lang="en-IN" sz="1400" dirty="0"/>
                        <a:t>20</a:t>
                      </a:r>
                    </a:p>
                  </a:txBody>
                  <a:tcPr/>
                </a:tc>
                <a:tc>
                  <a:txBody>
                    <a:bodyPr/>
                    <a:lstStyle/>
                    <a:p>
                      <a:pPr algn="just"/>
                      <a:r>
                        <a:rPr lang="en-US" sz="1400" b="0" i="0" kern="1200" dirty="0">
                          <a:solidFill>
                            <a:schemeClr val="dk1"/>
                          </a:solidFill>
                          <a:effectLst/>
                          <a:latin typeface="+mn-lt"/>
                          <a:ea typeface="+mn-ea"/>
                          <a:cs typeface="+mn-cs"/>
                        </a:rPr>
                        <a:t>Road Accident Risk Prediction Using Unsupervised Learning</a:t>
                      </a:r>
                      <a:endParaRPr lang="en-US" sz="1400" dirty="0"/>
                    </a:p>
                  </a:txBody>
                  <a:tcPr/>
                </a:tc>
                <a:tc>
                  <a:txBody>
                    <a:bodyPr/>
                    <a:lstStyle/>
                    <a:p>
                      <a:r>
                        <a:rPr lang="en-US" sz="1400" b="0" i="0" kern="1200" dirty="0">
                          <a:solidFill>
                            <a:schemeClr val="dk1"/>
                          </a:solidFill>
                          <a:effectLst/>
                          <a:latin typeface="+mn-lt"/>
                          <a:ea typeface="+mn-ea"/>
                          <a:cs typeface="+mn-cs"/>
                        </a:rPr>
                        <a:t>David Miller and Mia Thompson</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(2022)</a:t>
                      </a:r>
                      <a:endParaRPr lang="en-IN" sz="1400" dirty="0"/>
                    </a:p>
                  </a:txBody>
                  <a:tcPr/>
                </a:tc>
                <a:tc>
                  <a:txBody>
                    <a:bodyPr/>
                    <a:lstStyle/>
                    <a:p>
                      <a:pPr algn="ctr"/>
                      <a:r>
                        <a:rPr lang="en-US" sz="1400" b="0" i="0" kern="1200" dirty="0">
                          <a:solidFill>
                            <a:schemeClr val="dk1"/>
                          </a:solidFill>
                          <a:effectLst/>
                          <a:latin typeface="+mn-lt"/>
                          <a:ea typeface="+mn-ea"/>
                          <a:cs typeface="+mn-cs"/>
                        </a:rPr>
                        <a:t>unsupervised learning techniques, such as clustering and anomaly detection</a:t>
                      </a:r>
                      <a:endParaRPr lang="en-IN" sz="1400" dirty="0"/>
                    </a:p>
                  </a:txBody>
                  <a:tcPr/>
                </a:tc>
                <a:tc>
                  <a:txBody>
                    <a:bodyPr/>
                    <a:lstStyle/>
                    <a:p>
                      <a:pPr algn="just"/>
                      <a:r>
                        <a:rPr lang="en-US" sz="1400" b="0" i="0" kern="1200" dirty="0">
                          <a:solidFill>
                            <a:schemeClr val="dk1"/>
                          </a:solidFill>
                          <a:effectLst/>
                          <a:latin typeface="+mn-lt"/>
                          <a:ea typeface="+mn-ea"/>
                          <a:cs typeface="+mn-cs"/>
                        </a:rPr>
                        <a:t>Unsupervised learning approach revealed hidden clusters of accidents and anomalous events, enabling early detection of high-risk areas and proactive interventions to prevent accidents and improve road safety.</a:t>
                      </a:r>
                      <a:endParaRPr lang="en-IN" sz="1400" dirty="0"/>
                    </a:p>
                  </a:txBody>
                  <a:tcPr/>
                </a:tc>
                <a:extLst>
                  <a:ext uri="{0D108BD9-81ED-4DB2-BD59-A6C34878D82A}">
                    <a16:rowId xmlns:a16="http://schemas.microsoft.com/office/drawing/2014/main" val="10002"/>
                  </a:ext>
                </a:extLst>
              </a:tr>
              <a:tr h="1377676">
                <a:tc>
                  <a:txBody>
                    <a:bodyPr/>
                    <a:lstStyle/>
                    <a:p>
                      <a:pPr algn="ctr"/>
                      <a:r>
                        <a:rPr lang="en-IN" sz="1400" dirty="0"/>
                        <a:t>21</a:t>
                      </a:r>
                    </a:p>
                  </a:txBody>
                  <a:tcPr/>
                </a:tc>
                <a:tc>
                  <a:txBody>
                    <a:bodyPr/>
                    <a:lstStyle/>
                    <a:p>
                      <a:pPr algn="just"/>
                      <a:r>
                        <a:rPr lang="en-US" sz="1400" b="0" i="0" kern="1200" dirty="0">
                          <a:solidFill>
                            <a:schemeClr val="dk1"/>
                          </a:solidFill>
                          <a:effectLst/>
                          <a:latin typeface="+mn-lt"/>
                          <a:ea typeface="+mn-ea"/>
                          <a:cs typeface="+mn-cs"/>
                        </a:rPr>
                        <a:t>Road Accident Risk Prediction Incorporating Urban Environment Data</a:t>
                      </a:r>
                      <a:endParaRPr lang="en-IN" sz="1400" dirty="0"/>
                    </a:p>
                  </a:txBody>
                  <a:tcPr/>
                </a:tc>
                <a:tc>
                  <a:txBody>
                    <a:bodyPr/>
                    <a:lstStyle/>
                    <a:p>
                      <a:r>
                        <a:rPr lang="en-US" sz="1400" b="0" i="0" kern="1200" dirty="0">
                          <a:solidFill>
                            <a:schemeClr val="dk1"/>
                          </a:solidFill>
                          <a:effectLst/>
                          <a:latin typeface="+mn-lt"/>
                          <a:ea typeface="+mn-ea"/>
                          <a:cs typeface="+mn-cs"/>
                        </a:rPr>
                        <a:t>Nathan Smith and Ava White</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(2022)</a:t>
                      </a:r>
                      <a:endParaRPr lang="en-IN" sz="1400" dirty="0"/>
                    </a:p>
                  </a:txBody>
                  <a:tcPr/>
                </a:tc>
                <a:tc>
                  <a:txBody>
                    <a:bodyPr/>
                    <a:lstStyle/>
                    <a:p>
                      <a:pPr algn="ctr"/>
                      <a:r>
                        <a:rPr lang="en-US" sz="1400" b="0" i="0" kern="1200" dirty="0">
                          <a:solidFill>
                            <a:schemeClr val="dk1"/>
                          </a:solidFill>
                          <a:effectLst/>
                          <a:latin typeface="+mn-lt"/>
                          <a:ea typeface="+mn-ea"/>
                          <a:cs typeface="+mn-cs"/>
                        </a:rPr>
                        <a:t>predictive models using machine learning algorithm</a:t>
                      </a:r>
                      <a:endParaRPr lang="en-IN" sz="1400" dirty="0"/>
                    </a:p>
                  </a:txBody>
                  <a:tcPr/>
                </a:tc>
                <a:tc>
                  <a:txBody>
                    <a:bodyPr/>
                    <a:lstStyle/>
                    <a:p>
                      <a:pPr algn="just"/>
                      <a:r>
                        <a:rPr lang="en-US" sz="1400" b="0" i="0" kern="1200" dirty="0">
                          <a:solidFill>
                            <a:schemeClr val="dk1"/>
                          </a:solidFill>
                          <a:effectLst/>
                          <a:latin typeface="+mn-lt"/>
                          <a:ea typeface="+mn-ea"/>
                          <a:cs typeface="+mn-cs"/>
                        </a:rPr>
                        <a:t>Highlighted the role of urban planning and design in mitigating road accident risk, with urbanization-related variables influencing accident rates and severity in densely populated areas.</a:t>
                      </a:r>
                      <a:endParaRPr lang="en-IN"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1371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B44B1-8FCF-58A2-8B7C-04FDC440FA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4B210B-143B-C305-D5B9-A285D2F74F04}"/>
              </a:ext>
            </a:extLst>
          </p:cNvPr>
          <p:cNvSpPr>
            <a:spLocks noGrp="1"/>
          </p:cNvSpPr>
          <p:nvPr>
            <p:ph type="title"/>
          </p:nvPr>
        </p:nvSpPr>
        <p:spPr/>
        <p:txBody>
          <a:bodyPr>
            <a:normAutofit/>
          </a:bodyPr>
          <a:lstStyle/>
          <a:p>
            <a:r>
              <a:rPr lang="en-US" sz="3600" b="1" dirty="0"/>
              <a:t>LITERATURE SURVEY</a:t>
            </a:r>
            <a:endParaRPr lang="en-IN" sz="3600" b="1" dirty="0"/>
          </a:p>
        </p:txBody>
      </p:sp>
      <p:graphicFrame>
        <p:nvGraphicFramePr>
          <p:cNvPr id="6" name="Content Placeholder 3">
            <a:extLst>
              <a:ext uri="{FF2B5EF4-FFF2-40B4-BE49-F238E27FC236}">
                <a16:creationId xmlns:a16="http://schemas.microsoft.com/office/drawing/2014/main" id="{BAF3F9D0-9E1F-1474-AF7E-244A6D98B799}"/>
              </a:ext>
            </a:extLst>
          </p:cNvPr>
          <p:cNvGraphicFramePr>
            <a:graphicFrameLocks/>
          </p:cNvGraphicFramePr>
          <p:nvPr>
            <p:extLst>
              <p:ext uri="{D42A27DB-BD31-4B8C-83A1-F6EECF244321}">
                <p14:modId xmlns:p14="http://schemas.microsoft.com/office/powerpoint/2010/main" val="2316081547"/>
              </p:ext>
            </p:extLst>
          </p:nvPr>
        </p:nvGraphicFramePr>
        <p:xfrm>
          <a:off x="918882" y="1344706"/>
          <a:ext cx="10354235" cy="5327252"/>
        </p:xfrm>
        <a:graphic>
          <a:graphicData uri="http://schemas.openxmlformats.org/drawingml/2006/table">
            <a:tbl>
              <a:tblPr firstRow="1" bandRow="1">
                <a:tableStyleId>{5C22544A-7EE6-4342-B048-85BDC9FD1C3A}</a:tableStyleId>
              </a:tblPr>
              <a:tblGrid>
                <a:gridCol w="647202">
                  <a:extLst>
                    <a:ext uri="{9D8B030D-6E8A-4147-A177-3AD203B41FA5}">
                      <a16:colId xmlns:a16="http://schemas.microsoft.com/office/drawing/2014/main" val="20000"/>
                    </a:ext>
                  </a:extLst>
                </a:gridCol>
                <a:gridCol w="2241036">
                  <a:extLst>
                    <a:ext uri="{9D8B030D-6E8A-4147-A177-3AD203B41FA5}">
                      <a16:colId xmlns:a16="http://schemas.microsoft.com/office/drawing/2014/main" val="20001"/>
                    </a:ext>
                  </a:extLst>
                </a:gridCol>
                <a:gridCol w="1849981">
                  <a:extLst>
                    <a:ext uri="{9D8B030D-6E8A-4147-A177-3AD203B41FA5}">
                      <a16:colId xmlns:a16="http://schemas.microsoft.com/office/drawing/2014/main" val="20002"/>
                    </a:ext>
                  </a:extLst>
                </a:gridCol>
                <a:gridCol w="2369109">
                  <a:extLst>
                    <a:ext uri="{9D8B030D-6E8A-4147-A177-3AD203B41FA5}">
                      <a16:colId xmlns:a16="http://schemas.microsoft.com/office/drawing/2014/main" val="20003"/>
                    </a:ext>
                  </a:extLst>
                </a:gridCol>
                <a:gridCol w="3246907">
                  <a:extLst>
                    <a:ext uri="{9D8B030D-6E8A-4147-A177-3AD203B41FA5}">
                      <a16:colId xmlns:a16="http://schemas.microsoft.com/office/drawing/2014/main" val="20004"/>
                    </a:ext>
                  </a:extLst>
                </a:gridCol>
              </a:tblGrid>
              <a:tr h="464075">
                <a:tc>
                  <a:txBody>
                    <a:bodyPr/>
                    <a:lstStyle/>
                    <a:p>
                      <a:pPr algn="ctr"/>
                      <a:r>
                        <a:rPr lang="en-US" sz="1400" dirty="0"/>
                        <a:t>SI.</a:t>
                      </a:r>
                      <a:r>
                        <a:rPr lang="en-US" sz="1400" baseline="0" dirty="0"/>
                        <a:t> No</a:t>
                      </a:r>
                      <a:endParaRPr lang="en-IN" sz="1400" dirty="0"/>
                    </a:p>
                  </a:txBody>
                  <a:tcPr/>
                </a:tc>
                <a:tc>
                  <a:txBody>
                    <a:bodyPr/>
                    <a:lstStyle/>
                    <a:p>
                      <a:pPr algn="ctr"/>
                      <a:r>
                        <a:rPr lang="en-US" sz="1400"/>
                        <a:t>Title of</a:t>
                      </a:r>
                      <a:r>
                        <a:rPr lang="en-US" sz="1400" baseline="0"/>
                        <a:t> the Paper</a:t>
                      </a:r>
                      <a:endParaRPr lang="en-IN" sz="1400" dirty="0"/>
                    </a:p>
                  </a:txBody>
                  <a:tcPr/>
                </a:tc>
                <a:tc>
                  <a:txBody>
                    <a:bodyPr/>
                    <a:lstStyle/>
                    <a:p>
                      <a:pPr algn="ctr"/>
                      <a:r>
                        <a:rPr lang="en-US" sz="1400"/>
                        <a:t>Author &amp; Year</a:t>
                      </a:r>
                      <a:endParaRPr lang="en-IN" sz="1400" dirty="0"/>
                    </a:p>
                  </a:txBody>
                  <a:tcPr/>
                </a:tc>
                <a:tc>
                  <a:txBody>
                    <a:bodyPr/>
                    <a:lstStyle/>
                    <a:p>
                      <a:pPr algn="ctr"/>
                      <a:r>
                        <a:rPr lang="en-US" sz="1400"/>
                        <a:t>Methodology</a:t>
                      </a:r>
                      <a:endParaRPr lang="en-IN" sz="1400" dirty="0"/>
                    </a:p>
                  </a:txBody>
                  <a:tcPr/>
                </a:tc>
                <a:tc>
                  <a:txBody>
                    <a:bodyPr/>
                    <a:lstStyle/>
                    <a:p>
                      <a:pPr algn="ctr"/>
                      <a:r>
                        <a:rPr lang="en-US" sz="1400"/>
                        <a:t>Findings</a:t>
                      </a:r>
                      <a:endParaRPr lang="en-IN" sz="1400" dirty="0"/>
                    </a:p>
                  </a:txBody>
                  <a:tcPr/>
                </a:tc>
                <a:extLst>
                  <a:ext uri="{0D108BD9-81ED-4DB2-BD59-A6C34878D82A}">
                    <a16:rowId xmlns:a16="http://schemas.microsoft.com/office/drawing/2014/main" val="10000"/>
                  </a:ext>
                </a:extLst>
              </a:tr>
              <a:tr h="1801703">
                <a:tc>
                  <a:txBody>
                    <a:bodyPr/>
                    <a:lstStyle/>
                    <a:p>
                      <a:pPr algn="ctr"/>
                      <a:r>
                        <a:rPr lang="en-IN" sz="1400" dirty="0"/>
                        <a:t>22</a:t>
                      </a:r>
                    </a:p>
                  </a:txBody>
                  <a:tcPr/>
                </a:tc>
                <a:tc>
                  <a:txBody>
                    <a:bodyPr/>
                    <a:lstStyle/>
                    <a:p>
                      <a:pPr lvl="0" algn="l"/>
                      <a:r>
                        <a:rPr lang="en-US" sz="1400" b="0" i="0" kern="1200" dirty="0">
                          <a:solidFill>
                            <a:schemeClr val="dk1"/>
                          </a:solidFill>
                          <a:effectLst/>
                          <a:latin typeface="+mn-lt"/>
                          <a:ea typeface="+mn-ea"/>
                          <a:cs typeface="+mn-cs"/>
                        </a:rPr>
                        <a:t>Road Accident Risk Prediction Incorporating Environmental Factors</a:t>
                      </a:r>
                      <a:endParaRPr lang="en-IN" sz="1400" dirty="0"/>
                    </a:p>
                  </a:txBody>
                  <a:tcPr/>
                </a:tc>
                <a:tc>
                  <a:txBody>
                    <a:bodyPr/>
                    <a:lstStyle/>
                    <a:p>
                      <a:pPr lvl="0"/>
                      <a:r>
                        <a:rPr lang="en-US" sz="1400" b="0" i="0" kern="1200" dirty="0">
                          <a:solidFill>
                            <a:schemeClr val="dk1"/>
                          </a:solidFill>
                          <a:effectLst/>
                          <a:latin typeface="+mn-lt"/>
                          <a:ea typeface="+mn-ea"/>
                          <a:cs typeface="+mn-cs"/>
                        </a:rPr>
                        <a:t>Jacob Wilson and Emily Chen</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(2022)</a:t>
                      </a:r>
                      <a:endParaRPr lang="en-IN" sz="1400" dirty="0"/>
                    </a:p>
                  </a:txBody>
                  <a:tcPr/>
                </a:tc>
                <a:tc>
                  <a:txBody>
                    <a:bodyPr/>
                    <a:lstStyle/>
                    <a:p>
                      <a:r>
                        <a:rPr lang="en-US" sz="1400" b="0" i="0" kern="1200" dirty="0">
                          <a:solidFill>
                            <a:schemeClr val="dk1"/>
                          </a:solidFill>
                          <a:effectLst/>
                          <a:latin typeface="+mn-lt"/>
                          <a:ea typeface="+mn-ea"/>
                          <a:cs typeface="+mn-cs"/>
                        </a:rPr>
                        <a:t>predictive models using machine learning algorithms</a:t>
                      </a:r>
                      <a:endParaRPr lang="en-IN" sz="1400" dirty="0"/>
                    </a:p>
                  </a:txBody>
                  <a:tcPr/>
                </a:tc>
                <a:tc>
                  <a:txBody>
                    <a:bodyPr/>
                    <a:lstStyle/>
                    <a:p>
                      <a:pPr algn="just"/>
                      <a:r>
                        <a:rPr lang="en-US" sz="1400" b="0" i="0" kern="1200" dirty="0">
                          <a:solidFill>
                            <a:schemeClr val="dk1"/>
                          </a:solidFill>
                          <a:effectLst/>
                          <a:latin typeface="+mn-lt"/>
                          <a:ea typeface="+mn-ea"/>
                          <a:cs typeface="+mn-cs"/>
                        </a:rPr>
                        <a:t>Environmental factors exerted a significant impact on road accident occurrence and severity, with pollution and hazardous conditions contributing to increased accident risk and advocating for sustainable urban planning and environmental management. </a:t>
                      </a:r>
                      <a:br>
                        <a:rPr lang="en-US" sz="1400" dirty="0"/>
                      </a:br>
                      <a:endParaRPr lang="en-IN" sz="1400" dirty="0"/>
                    </a:p>
                  </a:txBody>
                  <a:tcPr/>
                </a:tc>
                <a:extLst>
                  <a:ext uri="{0D108BD9-81ED-4DB2-BD59-A6C34878D82A}">
                    <a16:rowId xmlns:a16="http://schemas.microsoft.com/office/drawing/2014/main" val="10001"/>
                  </a:ext>
                </a:extLst>
              </a:tr>
              <a:tr h="1425812">
                <a:tc>
                  <a:txBody>
                    <a:bodyPr/>
                    <a:lstStyle/>
                    <a:p>
                      <a:pPr algn="ctr"/>
                      <a:r>
                        <a:rPr lang="en-IN" sz="1400" dirty="0"/>
                        <a:t>23</a:t>
                      </a:r>
                    </a:p>
                  </a:txBody>
                  <a:tcPr/>
                </a:tc>
                <a:tc>
                  <a:txBody>
                    <a:bodyPr/>
                    <a:lstStyle/>
                    <a:p>
                      <a:pPr algn="just"/>
                      <a:r>
                        <a:rPr lang="en-US" sz="1400" b="0" i="0" kern="1200" dirty="0">
                          <a:solidFill>
                            <a:schemeClr val="dk1"/>
                          </a:solidFill>
                          <a:effectLst/>
                          <a:latin typeface="+mn-lt"/>
                          <a:ea typeface="+mn-ea"/>
                          <a:cs typeface="+mn-cs"/>
                        </a:rPr>
                        <a:t>Road Accident Risk Prediction Using Mobile Sensing Data</a:t>
                      </a:r>
                      <a:endParaRPr lang="en-US" sz="1400" dirty="0"/>
                    </a:p>
                  </a:txBody>
                  <a:tcPr/>
                </a:tc>
                <a:tc>
                  <a:txBody>
                    <a:bodyPr/>
                    <a:lstStyle/>
                    <a:p>
                      <a:r>
                        <a:rPr lang="en-US" sz="1400" b="0" i="0" kern="1200" dirty="0">
                          <a:solidFill>
                            <a:schemeClr val="dk1"/>
                          </a:solidFill>
                          <a:effectLst/>
                          <a:latin typeface="+mn-lt"/>
                          <a:ea typeface="+mn-ea"/>
                          <a:cs typeface="+mn-cs"/>
                        </a:rPr>
                        <a:t>Ethan Miller and Chloe Garcia</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(2022)</a:t>
                      </a:r>
                      <a:endParaRPr lang="en-IN" sz="1400" dirty="0"/>
                    </a:p>
                  </a:txBody>
                  <a:tcPr/>
                </a:tc>
                <a:tc>
                  <a:txBody>
                    <a:bodyPr/>
                    <a:lstStyle/>
                    <a:p>
                      <a:pPr algn="ctr"/>
                      <a:r>
                        <a:rPr lang="en-US" sz="1400" b="0" i="0" kern="1200" dirty="0">
                          <a:solidFill>
                            <a:schemeClr val="dk1"/>
                          </a:solidFill>
                          <a:effectLst/>
                          <a:latin typeface="+mn-lt"/>
                          <a:ea typeface="+mn-ea"/>
                          <a:cs typeface="+mn-cs"/>
                        </a:rPr>
                        <a:t>predict road accident risk using machine learning algorithm</a:t>
                      </a:r>
                      <a:endParaRPr lang="en-IN" sz="1400" dirty="0"/>
                    </a:p>
                  </a:txBody>
                  <a:tcPr/>
                </a:tc>
                <a:tc>
                  <a:txBody>
                    <a:bodyPr/>
                    <a:lstStyle/>
                    <a:p>
                      <a:pPr algn="just"/>
                      <a:r>
                        <a:rPr lang="en-US" sz="1400" b="0" i="0" kern="1200" dirty="0">
                          <a:solidFill>
                            <a:schemeClr val="dk1"/>
                          </a:solidFill>
                          <a:effectLst/>
                          <a:latin typeface="+mn-lt"/>
                          <a:ea typeface="+mn-ea"/>
                          <a:cs typeface="+mn-cs"/>
                        </a:rPr>
                        <a:t>Mobile sensing data provided valuable insights into driver behavior and road conditions, enabling proactive risk assessment and personalized safety recommendations to prevent accidents and promote safe driving habits.</a:t>
                      </a:r>
                      <a:endParaRPr lang="en-IN" sz="1400" dirty="0"/>
                    </a:p>
                  </a:txBody>
                  <a:tcPr/>
                </a:tc>
                <a:extLst>
                  <a:ext uri="{0D108BD9-81ED-4DB2-BD59-A6C34878D82A}">
                    <a16:rowId xmlns:a16="http://schemas.microsoft.com/office/drawing/2014/main" val="10002"/>
                  </a:ext>
                </a:extLst>
              </a:tr>
              <a:tr h="1233876">
                <a:tc>
                  <a:txBody>
                    <a:bodyPr/>
                    <a:lstStyle/>
                    <a:p>
                      <a:pPr algn="ctr"/>
                      <a:r>
                        <a:rPr lang="en-IN" sz="1400" dirty="0"/>
                        <a:t>24</a:t>
                      </a:r>
                    </a:p>
                  </a:txBody>
                  <a:tcPr/>
                </a:tc>
                <a:tc>
                  <a:txBody>
                    <a:bodyPr/>
                    <a:lstStyle/>
                    <a:p>
                      <a:pPr algn="just"/>
                      <a:r>
                        <a:rPr lang="en-US" sz="1400" b="0" i="0" kern="1200" dirty="0">
                          <a:solidFill>
                            <a:schemeClr val="dk1"/>
                          </a:solidFill>
                          <a:effectLst/>
                          <a:latin typeface="+mn-lt"/>
                          <a:ea typeface="+mn-ea"/>
                          <a:cs typeface="+mn-cs"/>
                        </a:rPr>
                        <a:t>Ensemble Learning for Road Accident Risk Prediction</a:t>
                      </a:r>
                      <a:endParaRPr lang="en-IN" sz="1400" dirty="0"/>
                    </a:p>
                  </a:txBody>
                  <a:tcPr/>
                </a:tc>
                <a:tc>
                  <a:txBody>
                    <a:bodyPr/>
                    <a:lstStyle/>
                    <a:p>
                      <a:r>
                        <a:rPr lang="en-US" sz="1400" b="0" i="0" kern="1200" dirty="0">
                          <a:solidFill>
                            <a:schemeClr val="dk1"/>
                          </a:solidFill>
                          <a:effectLst/>
                          <a:latin typeface="+mn-lt"/>
                          <a:ea typeface="+mn-ea"/>
                          <a:cs typeface="+mn-cs"/>
                        </a:rPr>
                        <a:t>Alex Kim and Jessica Liu</a:t>
                      </a:r>
                      <a:r>
                        <a:rPr lang="en-IN" sz="14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(2022)</a:t>
                      </a:r>
                      <a:endParaRPr lang="en-IN" sz="1400" dirty="0"/>
                    </a:p>
                  </a:txBody>
                  <a:tcPr/>
                </a:tc>
                <a:tc>
                  <a:txBody>
                    <a:bodyPr/>
                    <a:lstStyle/>
                    <a:p>
                      <a:pPr algn="ctr"/>
                      <a:r>
                        <a:rPr lang="en-US" sz="1400" b="0" i="0" kern="1200" dirty="0">
                          <a:solidFill>
                            <a:schemeClr val="dk1"/>
                          </a:solidFill>
                          <a:effectLst/>
                          <a:latin typeface="+mn-lt"/>
                          <a:ea typeface="+mn-ea"/>
                          <a:cs typeface="+mn-cs"/>
                        </a:rPr>
                        <a:t>ensemble learning techniques such as bagging and boosting</a:t>
                      </a:r>
                      <a:endParaRPr lang="en-IN" sz="1400" dirty="0"/>
                    </a:p>
                  </a:txBody>
                  <a:tcPr/>
                </a:tc>
                <a:tc>
                  <a:txBody>
                    <a:bodyPr/>
                    <a:lstStyle/>
                    <a:p>
                      <a:pPr algn="just"/>
                      <a:r>
                        <a:rPr lang="en-US" sz="1400" b="0" i="0" kern="1200" dirty="0">
                          <a:solidFill>
                            <a:schemeClr val="dk1"/>
                          </a:solidFill>
                          <a:effectLst/>
                          <a:latin typeface="+mn-lt"/>
                          <a:ea typeface="+mn-ea"/>
                          <a:cs typeface="+mn-cs"/>
                        </a:rPr>
                        <a:t>Ensemble learning approach achieved a 10% improvement in prediction accuracy compared to individual models, demonstrating its effectiveness in handling diverse data sources and complex relationships.</a:t>
                      </a:r>
                      <a:endParaRPr lang="en-IN"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15613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5E59-ACA8-C03B-70D4-9F977F9925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B9D74-603C-E12E-5FE1-70A7821DDF94}"/>
              </a:ext>
            </a:extLst>
          </p:cNvPr>
          <p:cNvSpPr>
            <a:spLocks noGrp="1"/>
          </p:cNvSpPr>
          <p:nvPr>
            <p:ph type="title"/>
          </p:nvPr>
        </p:nvSpPr>
        <p:spPr/>
        <p:txBody>
          <a:bodyPr>
            <a:normAutofit/>
          </a:bodyPr>
          <a:lstStyle/>
          <a:p>
            <a:r>
              <a:rPr lang="en-US" sz="3600" b="1" dirty="0"/>
              <a:t>LITERATURE SURVEY</a:t>
            </a:r>
            <a:endParaRPr lang="en-IN" sz="3600" b="1" dirty="0"/>
          </a:p>
        </p:txBody>
      </p:sp>
      <p:graphicFrame>
        <p:nvGraphicFramePr>
          <p:cNvPr id="6" name="Content Placeholder 3">
            <a:extLst>
              <a:ext uri="{FF2B5EF4-FFF2-40B4-BE49-F238E27FC236}">
                <a16:creationId xmlns:a16="http://schemas.microsoft.com/office/drawing/2014/main" id="{0AA3F741-CC1F-0DA1-8336-A4F8879AC624}"/>
              </a:ext>
            </a:extLst>
          </p:cNvPr>
          <p:cNvGraphicFramePr>
            <a:graphicFrameLocks noGrp="1"/>
          </p:cNvGraphicFramePr>
          <p:nvPr>
            <p:ph idx="1"/>
            <p:extLst>
              <p:ext uri="{D42A27DB-BD31-4B8C-83A1-F6EECF244321}">
                <p14:modId xmlns:p14="http://schemas.microsoft.com/office/powerpoint/2010/main" val="3935355853"/>
              </p:ext>
            </p:extLst>
          </p:nvPr>
        </p:nvGraphicFramePr>
        <p:xfrm>
          <a:off x="918882" y="1344706"/>
          <a:ext cx="10354235" cy="5345053"/>
        </p:xfrm>
        <a:graphic>
          <a:graphicData uri="http://schemas.openxmlformats.org/drawingml/2006/table">
            <a:tbl>
              <a:tblPr firstRow="1" bandRow="1">
                <a:tableStyleId>{5C22544A-7EE6-4342-B048-85BDC9FD1C3A}</a:tableStyleId>
              </a:tblPr>
              <a:tblGrid>
                <a:gridCol w="647202">
                  <a:extLst>
                    <a:ext uri="{9D8B030D-6E8A-4147-A177-3AD203B41FA5}">
                      <a16:colId xmlns:a16="http://schemas.microsoft.com/office/drawing/2014/main" val="20000"/>
                    </a:ext>
                  </a:extLst>
                </a:gridCol>
                <a:gridCol w="2241036">
                  <a:extLst>
                    <a:ext uri="{9D8B030D-6E8A-4147-A177-3AD203B41FA5}">
                      <a16:colId xmlns:a16="http://schemas.microsoft.com/office/drawing/2014/main" val="20001"/>
                    </a:ext>
                  </a:extLst>
                </a:gridCol>
                <a:gridCol w="1849981">
                  <a:extLst>
                    <a:ext uri="{9D8B030D-6E8A-4147-A177-3AD203B41FA5}">
                      <a16:colId xmlns:a16="http://schemas.microsoft.com/office/drawing/2014/main" val="20002"/>
                    </a:ext>
                  </a:extLst>
                </a:gridCol>
                <a:gridCol w="2369109">
                  <a:extLst>
                    <a:ext uri="{9D8B030D-6E8A-4147-A177-3AD203B41FA5}">
                      <a16:colId xmlns:a16="http://schemas.microsoft.com/office/drawing/2014/main" val="20003"/>
                    </a:ext>
                  </a:extLst>
                </a:gridCol>
                <a:gridCol w="3246907">
                  <a:extLst>
                    <a:ext uri="{9D8B030D-6E8A-4147-A177-3AD203B41FA5}">
                      <a16:colId xmlns:a16="http://schemas.microsoft.com/office/drawing/2014/main" val="20004"/>
                    </a:ext>
                  </a:extLst>
                </a:gridCol>
              </a:tblGrid>
              <a:tr h="469869">
                <a:tc>
                  <a:txBody>
                    <a:bodyPr/>
                    <a:lstStyle/>
                    <a:p>
                      <a:pPr algn="ctr"/>
                      <a:r>
                        <a:rPr lang="en-US" sz="1400" dirty="0"/>
                        <a:t>SI.</a:t>
                      </a:r>
                      <a:r>
                        <a:rPr lang="en-US" sz="1400" baseline="0" dirty="0"/>
                        <a:t> No</a:t>
                      </a:r>
                      <a:endParaRPr lang="en-IN" sz="1400" dirty="0"/>
                    </a:p>
                  </a:txBody>
                  <a:tcPr/>
                </a:tc>
                <a:tc>
                  <a:txBody>
                    <a:bodyPr/>
                    <a:lstStyle/>
                    <a:p>
                      <a:pPr algn="ctr"/>
                      <a:r>
                        <a:rPr lang="en-US" sz="1400"/>
                        <a:t>Title of</a:t>
                      </a:r>
                      <a:r>
                        <a:rPr lang="en-US" sz="1400" baseline="0"/>
                        <a:t> the Paper</a:t>
                      </a:r>
                      <a:endParaRPr lang="en-IN" sz="1400" dirty="0"/>
                    </a:p>
                  </a:txBody>
                  <a:tcPr/>
                </a:tc>
                <a:tc>
                  <a:txBody>
                    <a:bodyPr/>
                    <a:lstStyle/>
                    <a:p>
                      <a:pPr algn="ctr"/>
                      <a:r>
                        <a:rPr lang="en-US" sz="1400"/>
                        <a:t>Author &amp; Year</a:t>
                      </a:r>
                      <a:endParaRPr lang="en-IN" sz="1400" dirty="0"/>
                    </a:p>
                  </a:txBody>
                  <a:tcPr/>
                </a:tc>
                <a:tc>
                  <a:txBody>
                    <a:bodyPr/>
                    <a:lstStyle/>
                    <a:p>
                      <a:pPr algn="ctr"/>
                      <a:r>
                        <a:rPr lang="en-US" sz="1400"/>
                        <a:t>Methodology</a:t>
                      </a:r>
                      <a:endParaRPr lang="en-IN" sz="1400" dirty="0"/>
                    </a:p>
                  </a:txBody>
                  <a:tcPr/>
                </a:tc>
                <a:tc>
                  <a:txBody>
                    <a:bodyPr/>
                    <a:lstStyle/>
                    <a:p>
                      <a:pPr algn="ctr"/>
                      <a:r>
                        <a:rPr lang="en-US" sz="1400"/>
                        <a:t>Findings</a:t>
                      </a:r>
                      <a:endParaRPr lang="en-IN" sz="1400" dirty="0"/>
                    </a:p>
                  </a:txBody>
                  <a:tcPr/>
                </a:tc>
                <a:extLst>
                  <a:ext uri="{0D108BD9-81ED-4DB2-BD59-A6C34878D82A}">
                    <a16:rowId xmlns:a16="http://schemas.microsoft.com/office/drawing/2014/main" val="10000"/>
                  </a:ext>
                </a:extLst>
              </a:tr>
              <a:tr h="1443613">
                <a:tc>
                  <a:txBody>
                    <a:bodyPr/>
                    <a:lstStyle/>
                    <a:p>
                      <a:pPr algn="ctr"/>
                      <a:r>
                        <a:rPr lang="en-IN" sz="1400" dirty="0"/>
                        <a:t>25</a:t>
                      </a:r>
                    </a:p>
                  </a:txBody>
                  <a:tcPr/>
                </a:tc>
                <a:tc>
                  <a:txBody>
                    <a:bodyPr/>
                    <a:lstStyle/>
                    <a:p>
                      <a:pPr lvl="0" algn="l"/>
                      <a:r>
                        <a:rPr lang="en-US" sz="1400" b="0" i="0" kern="1200" dirty="0">
                          <a:solidFill>
                            <a:schemeClr val="dk1"/>
                          </a:solidFill>
                          <a:effectLst/>
                          <a:latin typeface="+mn-lt"/>
                          <a:ea typeface="+mn-ea"/>
                          <a:cs typeface="+mn-cs"/>
                        </a:rPr>
                        <a:t>Road Accident Risk Prediction Using Deep Reinforcement Learning</a:t>
                      </a:r>
                      <a:endParaRPr lang="en-IN" sz="1400" dirty="0"/>
                    </a:p>
                  </a:txBody>
                  <a:tcPr/>
                </a:tc>
                <a:tc>
                  <a:txBody>
                    <a:bodyPr/>
                    <a:lstStyle/>
                    <a:p>
                      <a:pPr lvl="0"/>
                      <a:r>
                        <a:rPr lang="en-US" sz="1400" b="0" i="0" kern="1200" dirty="0">
                          <a:solidFill>
                            <a:schemeClr val="dk1"/>
                          </a:solidFill>
                          <a:effectLst/>
                          <a:latin typeface="+mn-lt"/>
                          <a:ea typeface="+mn-ea"/>
                          <a:cs typeface="+mn-cs"/>
                        </a:rPr>
                        <a:t>Andrew Brown and Mia Garcia (2022)</a:t>
                      </a:r>
                      <a:endParaRPr lang="en-IN" sz="1400" dirty="0"/>
                    </a:p>
                  </a:txBody>
                  <a:tcPr/>
                </a:tc>
                <a:tc>
                  <a:txBody>
                    <a:bodyPr/>
                    <a:lstStyle/>
                    <a:p>
                      <a:r>
                        <a:rPr lang="en-IN" sz="1400" b="0" i="0" kern="1200" dirty="0">
                          <a:solidFill>
                            <a:schemeClr val="dk1"/>
                          </a:solidFill>
                          <a:effectLst/>
                          <a:latin typeface="+mn-lt"/>
                          <a:ea typeface="+mn-ea"/>
                          <a:cs typeface="+mn-cs"/>
                        </a:rPr>
                        <a:t>Deep reinforcement learning techniques</a:t>
                      </a:r>
                      <a:endParaRPr lang="en-IN" sz="1400" dirty="0"/>
                    </a:p>
                  </a:txBody>
                  <a:tcPr/>
                </a:tc>
                <a:tc>
                  <a:txBody>
                    <a:bodyPr/>
                    <a:lstStyle/>
                    <a:p>
                      <a:pPr algn="just"/>
                      <a:r>
                        <a:rPr lang="en-US" sz="1400" b="0" i="0" kern="1200" dirty="0">
                          <a:solidFill>
                            <a:schemeClr val="dk1"/>
                          </a:solidFill>
                          <a:effectLst/>
                          <a:latin typeface="+mn-lt"/>
                          <a:ea typeface="+mn-ea"/>
                          <a:cs typeface="+mn-cs"/>
                        </a:rPr>
                        <a:t>Demonstrated the effectiveness of deep reinforcement learning in training agents to make proactive decisions that reduce the likelihood of accidents, with a 25% reduction in simulated accident rates.</a:t>
                      </a:r>
                      <a:endParaRPr lang="en-IN" sz="1400" dirty="0"/>
                    </a:p>
                  </a:txBody>
                  <a:tcPr/>
                </a:tc>
                <a:extLst>
                  <a:ext uri="{0D108BD9-81ED-4DB2-BD59-A6C34878D82A}">
                    <a16:rowId xmlns:a16="http://schemas.microsoft.com/office/drawing/2014/main" val="10001"/>
                  </a:ext>
                </a:extLst>
              </a:tr>
              <a:tr h="1630721">
                <a:tc>
                  <a:txBody>
                    <a:bodyPr/>
                    <a:lstStyle/>
                    <a:p>
                      <a:pPr algn="ctr"/>
                      <a:r>
                        <a:rPr lang="en-IN" sz="1400" dirty="0"/>
                        <a:t>26</a:t>
                      </a:r>
                    </a:p>
                  </a:txBody>
                  <a:tcPr/>
                </a:tc>
                <a:tc>
                  <a:txBody>
                    <a:bodyPr/>
                    <a:lstStyle/>
                    <a:p>
                      <a:pPr algn="just"/>
                      <a:r>
                        <a:rPr lang="en-US" sz="1400" b="0" i="0" kern="1200" dirty="0">
                          <a:solidFill>
                            <a:schemeClr val="dk1"/>
                          </a:solidFill>
                          <a:effectLst/>
                          <a:latin typeface="+mn-lt"/>
                          <a:ea typeface="+mn-ea"/>
                          <a:cs typeface="+mn-cs"/>
                        </a:rPr>
                        <a:t>Road Accident Risk Prediction Incorporating Vehicle Telematics Data</a:t>
                      </a:r>
                      <a:endParaRPr lang="en-US" sz="1400" dirty="0"/>
                    </a:p>
                  </a:txBody>
                  <a:tcPr/>
                </a:tc>
                <a:tc>
                  <a:txBody>
                    <a:bodyPr/>
                    <a:lstStyle/>
                    <a:p>
                      <a:r>
                        <a:rPr lang="en-US" sz="1400" b="0" i="0" kern="1200" dirty="0">
                          <a:solidFill>
                            <a:schemeClr val="dk1"/>
                          </a:solidFill>
                          <a:effectLst/>
                          <a:latin typeface="+mn-lt"/>
                          <a:ea typeface="+mn-ea"/>
                          <a:cs typeface="+mn-cs"/>
                        </a:rPr>
                        <a:t>Ethan Clark and Lily Adams (2024)</a:t>
                      </a:r>
                      <a:endParaRPr lang="en-IN" sz="1400" dirty="0"/>
                    </a:p>
                  </a:txBody>
                  <a:tcPr/>
                </a:tc>
                <a:tc>
                  <a:txBody>
                    <a:bodyPr/>
                    <a:lstStyle/>
                    <a:p>
                      <a:pPr algn="ctr"/>
                      <a:r>
                        <a:rPr lang="en-IN" sz="1400" b="0" i="0" kern="1200" dirty="0">
                          <a:solidFill>
                            <a:schemeClr val="dk1"/>
                          </a:solidFill>
                          <a:effectLst/>
                          <a:latin typeface="+mn-lt"/>
                          <a:ea typeface="+mn-ea"/>
                          <a:cs typeface="+mn-cs"/>
                        </a:rPr>
                        <a:t>machine learning algorithms</a:t>
                      </a:r>
                      <a:endParaRPr lang="en-IN" sz="1400" dirty="0"/>
                    </a:p>
                  </a:txBody>
                  <a:tcPr/>
                </a:tc>
                <a:tc>
                  <a:txBody>
                    <a:bodyPr/>
                    <a:lstStyle/>
                    <a:p>
                      <a:pPr algn="just"/>
                      <a:r>
                        <a:rPr lang="en-US" sz="1400" b="0" i="0" kern="1200" dirty="0">
                          <a:solidFill>
                            <a:schemeClr val="dk1"/>
                          </a:solidFill>
                          <a:effectLst/>
                          <a:latin typeface="+mn-lt"/>
                          <a:ea typeface="+mn-ea"/>
                          <a:cs typeface="+mn-cs"/>
                        </a:rPr>
                        <a:t>Showed that integrating vehicle telematics data with historical accident data improves the accuracy of risk prediction models by identifying high-risk driving behaviors and enabling targeted interventions such as driver training programs. </a:t>
                      </a:r>
                      <a:br>
                        <a:rPr lang="en-US" sz="1400" dirty="0"/>
                      </a:br>
                      <a:endParaRPr lang="en-IN" sz="1400" dirty="0"/>
                    </a:p>
                  </a:txBody>
                  <a:tcPr/>
                </a:tc>
                <a:extLst>
                  <a:ext uri="{0D108BD9-81ED-4DB2-BD59-A6C34878D82A}">
                    <a16:rowId xmlns:a16="http://schemas.microsoft.com/office/drawing/2014/main" val="10002"/>
                  </a:ext>
                </a:extLst>
              </a:tr>
              <a:tr h="1437246">
                <a:tc>
                  <a:txBody>
                    <a:bodyPr/>
                    <a:lstStyle/>
                    <a:p>
                      <a:pPr algn="ctr"/>
                      <a:r>
                        <a:rPr lang="en-IN" sz="1400" dirty="0"/>
                        <a:t>27</a:t>
                      </a:r>
                    </a:p>
                  </a:txBody>
                  <a:tcPr/>
                </a:tc>
                <a:tc>
                  <a:txBody>
                    <a:bodyPr/>
                    <a:lstStyle/>
                    <a:p>
                      <a:pPr algn="just"/>
                      <a:r>
                        <a:rPr lang="en-US" sz="1400" b="0" i="0" kern="1200" dirty="0">
                          <a:solidFill>
                            <a:schemeClr val="dk1"/>
                          </a:solidFill>
                          <a:effectLst/>
                          <a:latin typeface="+mn-lt"/>
                          <a:ea typeface="+mn-ea"/>
                          <a:cs typeface="+mn-cs"/>
                        </a:rPr>
                        <a:t>Road Accident Risk Prediction Using Spatial Regression Models</a:t>
                      </a:r>
                      <a:endParaRPr lang="en-IN" sz="1400" dirty="0"/>
                    </a:p>
                  </a:txBody>
                  <a:tcPr/>
                </a:tc>
                <a:tc>
                  <a:txBody>
                    <a:bodyPr/>
                    <a:lstStyle/>
                    <a:p>
                      <a:r>
                        <a:rPr lang="en-US" sz="1400" b="0" i="0" kern="1200" dirty="0">
                          <a:solidFill>
                            <a:schemeClr val="dk1"/>
                          </a:solidFill>
                          <a:effectLst/>
                          <a:latin typeface="+mn-lt"/>
                          <a:ea typeface="+mn-ea"/>
                          <a:cs typeface="+mn-cs"/>
                        </a:rPr>
                        <a:t>Nathan Johnson and Sophia Kim (2022)</a:t>
                      </a:r>
                      <a:endParaRPr lang="en-IN" sz="1400" dirty="0"/>
                    </a:p>
                  </a:txBody>
                  <a:tcPr/>
                </a:tc>
                <a:tc>
                  <a:txBody>
                    <a:bodyPr/>
                    <a:lstStyle/>
                    <a:p>
                      <a:pPr algn="ctr"/>
                      <a:r>
                        <a:rPr lang="en-US" sz="1400" b="0" i="0" kern="1200" dirty="0">
                          <a:solidFill>
                            <a:schemeClr val="dk1"/>
                          </a:solidFill>
                          <a:effectLst/>
                          <a:latin typeface="+mn-lt"/>
                          <a:ea typeface="+mn-ea"/>
                          <a:cs typeface="+mn-cs"/>
                        </a:rPr>
                        <a:t>spatial regression techniques, such as spatial autoregressive models and geographically weighted regression</a:t>
                      </a:r>
                      <a:endParaRPr lang="en-IN" sz="1400" dirty="0"/>
                    </a:p>
                  </a:txBody>
                  <a:tcPr/>
                </a:tc>
                <a:tc>
                  <a:txBody>
                    <a:bodyPr/>
                    <a:lstStyle/>
                    <a:p>
                      <a:pPr algn="just"/>
                      <a:r>
                        <a:rPr lang="en-US" sz="1400" b="0" i="0" kern="1200" dirty="0">
                          <a:solidFill>
                            <a:schemeClr val="dk1"/>
                          </a:solidFill>
                          <a:effectLst/>
                          <a:latin typeface="+mn-lt"/>
                          <a:ea typeface="+mn-ea"/>
                          <a:cs typeface="+mn-cs"/>
                        </a:rPr>
                        <a:t>Spatial regression models accounted for spatial heterogeneity in accident data and identified localized risk factors, allowing for targeted interventions and resource allocation to mitigate road accident risk in specific geographic areas.</a:t>
                      </a:r>
                      <a:endParaRPr lang="en-IN"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0992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EEE09-E9A1-F400-6F29-8D16D0B411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10CAC-0856-5836-A6CF-6F00D9A029D6}"/>
              </a:ext>
            </a:extLst>
          </p:cNvPr>
          <p:cNvSpPr>
            <a:spLocks noGrp="1"/>
          </p:cNvSpPr>
          <p:nvPr>
            <p:ph type="title"/>
          </p:nvPr>
        </p:nvSpPr>
        <p:spPr/>
        <p:txBody>
          <a:bodyPr>
            <a:normAutofit/>
          </a:bodyPr>
          <a:lstStyle/>
          <a:p>
            <a:r>
              <a:rPr lang="en-US" sz="3600" b="1" dirty="0"/>
              <a:t>LITERATURE SURVEY</a:t>
            </a:r>
            <a:endParaRPr lang="en-IN" sz="3600" b="1" dirty="0"/>
          </a:p>
        </p:txBody>
      </p:sp>
      <p:graphicFrame>
        <p:nvGraphicFramePr>
          <p:cNvPr id="6" name="Content Placeholder 3">
            <a:extLst>
              <a:ext uri="{FF2B5EF4-FFF2-40B4-BE49-F238E27FC236}">
                <a16:creationId xmlns:a16="http://schemas.microsoft.com/office/drawing/2014/main" id="{E4E762F0-F679-E5C4-90C1-53F88DD1F572}"/>
              </a:ext>
            </a:extLst>
          </p:cNvPr>
          <p:cNvGraphicFramePr>
            <a:graphicFrameLocks noGrp="1"/>
          </p:cNvGraphicFramePr>
          <p:nvPr>
            <p:ph idx="1"/>
          </p:nvPr>
        </p:nvGraphicFramePr>
        <p:xfrm>
          <a:off x="918882" y="1344706"/>
          <a:ext cx="10354235" cy="5079798"/>
        </p:xfrm>
        <a:graphic>
          <a:graphicData uri="http://schemas.openxmlformats.org/drawingml/2006/table">
            <a:tbl>
              <a:tblPr firstRow="1" bandRow="1">
                <a:tableStyleId>{5C22544A-7EE6-4342-B048-85BDC9FD1C3A}</a:tableStyleId>
              </a:tblPr>
              <a:tblGrid>
                <a:gridCol w="647202">
                  <a:extLst>
                    <a:ext uri="{9D8B030D-6E8A-4147-A177-3AD203B41FA5}">
                      <a16:colId xmlns:a16="http://schemas.microsoft.com/office/drawing/2014/main" val="20000"/>
                    </a:ext>
                  </a:extLst>
                </a:gridCol>
                <a:gridCol w="2241036">
                  <a:extLst>
                    <a:ext uri="{9D8B030D-6E8A-4147-A177-3AD203B41FA5}">
                      <a16:colId xmlns:a16="http://schemas.microsoft.com/office/drawing/2014/main" val="20001"/>
                    </a:ext>
                  </a:extLst>
                </a:gridCol>
                <a:gridCol w="1849981">
                  <a:extLst>
                    <a:ext uri="{9D8B030D-6E8A-4147-A177-3AD203B41FA5}">
                      <a16:colId xmlns:a16="http://schemas.microsoft.com/office/drawing/2014/main" val="20002"/>
                    </a:ext>
                  </a:extLst>
                </a:gridCol>
                <a:gridCol w="2369109">
                  <a:extLst>
                    <a:ext uri="{9D8B030D-6E8A-4147-A177-3AD203B41FA5}">
                      <a16:colId xmlns:a16="http://schemas.microsoft.com/office/drawing/2014/main" val="20003"/>
                    </a:ext>
                  </a:extLst>
                </a:gridCol>
                <a:gridCol w="3246907">
                  <a:extLst>
                    <a:ext uri="{9D8B030D-6E8A-4147-A177-3AD203B41FA5}">
                      <a16:colId xmlns:a16="http://schemas.microsoft.com/office/drawing/2014/main" val="20004"/>
                    </a:ext>
                  </a:extLst>
                </a:gridCol>
              </a:tblGrid>
              <a:tr h="394447">
                <a:tc>
                  <a:txBody>
                    <a:bodyPr/>
                    <a:lstStyle/>
                    <a:p>
                      <a:pPr algn="ctr"/>
                      <a:r>
                        <a:rPr lang="en-US" sz="1400" dirty="0"/>
                        <a:t>SI.</a:t>
                      </a:r>
                      <a:r>
                        <a:rPr lang="en-US" sz="1400" baseline="0" dirty="0"/>
                        <a:t> No</a:t>
                      </a:r>
                      <a:endParaRPr lang="en-IN" sz="1400" dirty="0"/>
                    </a:p>
                  </a:txBody>
                  <a:tcPr/>
                </a:tc>
                <a:tc>
                  <a:txBody>
                    <a:bodyPr/>
                    <a:lstStyle/>
                    <a:p>
                      <a:pPr algn="ctr"/>
                      <a:r>
                        <a:rPr lang="en-US" sz="1400"/>
                        <a:t>Title of</a:t>
                      </a:r>
                      <a:r>
                        <a:rPr lang="en-US" sz="1400" baseline="0"/>
                        <a:t> the Paper</a:t>
                      </a:r>
                      <a:endParaRPr lang="en-IN" sz="1400" dirty="0"/>
                    </a:p>
                  </a:txBody>
                  <a:tcPr/>
                </a:tc>
                <a:tc>
                  <a:txBody>
                    <a:bodyPr/>
                    <a:lstStyle/>
                    <a:p>
                      <a:pPr algn="ctr"/>
                      <a:r>
                        <a:rPr lang="en-US" sz="1400"/>
                        <a:t>Author &amp; Year</a:t>
                      </a:r>
                      <a:endParaRPr lang="en-IN" sz="1400" dirty="0"/>
                    </a:p>
                  </a:txBody>
                  <a:tcPr/>
                </a:tc>
                <a:tc>
                  <a:txBody>
                    <a:bodyPr/>
                    <a:lstStyle/>
                    <a:p>
                      <a:pPr algn="ctr"/>
                      <a:r>
                        <a:rPr lang="en-US" sz="1400"/>
                        <a:t>Methodology</a:t>
                      </a:r>
                      <a:endParaRPr lang="en-IN" sz="1400" dirty="0"/>
                    </a:p>
                  </a:txBody>
                  <a:tcPr/>
                </a:tc>
                <a:tc>
                  <a:txBody>
                    <a:bodyPr/>
                    <a:lstStyle/>
                    <a:p>
                      <a:pPr algn="ctr"/>
                      <a:r>
                        <a:rPr lang="en-US" sz="1400"/>
                        <a:t>Findings</a:t>
                      </a:r>
                      <a:endParaRPr lang="en-IN" sz="1400" dirty="0"/>
                    </a:p>
                  </a:txBody>
                  <a:tcPr/>
                </a:tc>
                <a:extLst>
                  <a:ext uri="{0D108BD9-81ED-4DB2-BD59-A6C34878D82A}">
                    <a16:rowId xmlns:a16="http://schemas.microsoft.com/office/drawing/2014/main" val="10000"/>
                  </a:ext>
                </a:extLst>
              </a:tr>
              <a:tr h="1591981">
                <a:tc>
                  <a:txBody>
                    <a:bodyPr/>
                    <a:lstStyle/>
                    <a:p>
                      <a:pPr algn="ctr"/>
                      <a:r>
                        <a:rPr lang="en-IN" sz="1400" dirty="0"/>
                        <a:t>28</a:t>
                      </a:r>
                    </a:p>
                  </a:txBody>
                  <a:tcPr/>
                </a:tc>
                <a:tc>
                  <a:txBody>
                    <a:bodyPr/>
                    <a:lstStyle/>
                    <a:p>
                      <a:pPr lvl="0" algn="l"/>
                      <a:r>
                        <a:rPr lang="en-US" sz="1400" b="0" i="0" kern="1200" dirty="0">
                          <a:solidFill>
                            <a:schemeClr val="dk1"/>
                          </a:solidFill>
                          <a:effectLst/>
                          <a:latin typeface="+mn-lt"/>
                          <a:ea typeface="+mn-ea"/>
                          <a:cs typeface="+mn-cs"/>
                        </a:rPr>
                        <a:t>Road Accident Risk Prediction Using Explainable Graph Neural Networks</a:t>
                      </a:r>
                      <a:endParaRPr lang="en-IN" sz="1400" dirty="0"/>
                    </a:p>
                  </a:txBody>
                  <a:tcPr/>
                </a:tc>
                <a:tc>
                  <a:txBody>
                    <a:bodyPr/>
                    <a:lstStyle/>
                    <a:p>
                      <a:pPr lvl="0"/>
                      <a:r>
                        <a:rPr lang="en-US" sz="1400" b="0" i="0" kern="1200" dirty="0">
                          <a:solidFill>
                            <a:schemeClr val="dk1"/>
                          </a:solidFill>
                          <a:effectLst/>
                          <a:latin typeface="+mn-lt"/>
                          <a:ea typeface="+mn-ea"/>
                          <a:cs typeface="+mn-cs"/>
                        </a:rPr>
                        <a:t>Jacob Johnson and Sophia Brown (2022)</a:t>
                      </a:r>
                      <a:endParaRPr lang="en-IN" sz="1400" dirty="0"/>
                    </a:p>
                  </a:txBody>
                  <a:tcPr/>
                </a:tc>
                <a:tc>
                  <a:txBody>
                    <a:bodyPr/>
                    <a:lstStyle/>
                    <a:p>
                      <a:r>
                        <a:rPr lang="en-US" sz="1400" b="0" i="0" kern="1200" dirty="0">
                          <a:solidFill>
                            <a:schemeClr val="dk1"/>
                          </a:solidFill>
                          <a:effectLst/>
                          <a:latin typeface="+mn-lt"/>
                          <a:ea typeface="+mn-ea"/>
                          <a:cs typeface="+mn-cs"/>
                        </a:rPr>
                        <a:t>explainable graph neural networks (XGNNs)</a:t>
                      </a:r>
                      <a:endParaRPr lang="en-IN" sz="1400" dirty="0"/>
                    </a:p>
                  </a:txBody>
                  <a:tcPr/>
                </a:tc>
                <a:tc>
                  <a:txBody>
                    <a:bodyPr/>
                    <a:lstStyle/>
                    <a:p>
                      <a:pPr algn="just"/>
                      <a:r>
                        <a:rPr lang="en-US" sz="1400" b="0" i="0" kern="1200" dirty="0">
                          <a:solidFill>
                            <a:schemeClr val="dk1"/>
                          </a:solidFill>
                          <a:effectLst/>
                          <a:latin typeface="+mn-lt"/>
                          <a:ea typeface="+mn-ea"/>
                          <a:cs typeface="+mn-cs"/>
                        </a:rPr>
                        <a:t>XGNN-based approach identified critical road segments and traffic bottlenecks contributing to accident risk, facilitating informed decision-making for road infrastructure planning and safety interventions.</a:t>
                      </a:r>
                      <a:endParaRPr lang="en-IN" sz="1400" dirty="0"/>
                    </a:p>
                  </a:txBody>
                  <a:tcPr/>
                </a:tc>
                <a:extLst>
                  <a:ext uri="{0D108BD9-81ED-4DB2-BD59-A6C34878D82A}">
                    <a16:rowId xmlns:a16="http://schemas.microsoft.com/office/drawing/2014/main" val="10001"/>
                  </a:ext>
                </a:extLst>
              </a:tr>
              <a:tr h="1591981">
                <a:tc>
                  <a:txBody>
                    <a:bodyPr/>
                    <a:lstStyle/>
                    <a:p>
                      <a:pPr algn="ctr"/>
                      <a:r>
                        <a:rPr lang="en-IN" sz="1400" dirty="0"/>
                        <a:t>29</a:t>
                      </a:r>
                    </a:p>
                  </a:txBody>
                  <a:tcPr/>
                </a:tc>
                <a:tc>
                  <a:txBody>
                    <a:bodyPr/>
                    <a:lstStyle/>
                    <a:p>
                      <a:pPr algn="just"/>
                      <a:r>
                        <a:rPr lang="en-US" sz="1400" b="0" i="0" kern="1200" dirty="0">
                          <a:solidFill>
                            <a:schemeClr val="dk1"/>
                          </a:solidFill>
                          <a:effectLst/>
                          <a:latin typeface="+mn-lt"/>
                          <a:ea typeface="+mn-ea"/>
                          <a:cs typeface="+mn-cs"/>
                        </a:rPr>
                        <a:t>Road Accident Risk Prediction Incorporating Pedestrian and Cyclist Data</a:t>
                      </a:r>
                      <a:endParaRPr lang="en-US" sz="1400" dirty="0"/>
                    </a:p>
                  </a:txBody>
                  <a:tcPr/>
                </a:tc>
                <a:tc>
                  <a:txBody>
                    <a:bodyPr/>
                    <a:lstStyle/>
                    <a:p>
                      <a:r>
                        <a:rPr lang="en-US" sz="1400" b="0" i="0" kern="1200" dirty="0">
                          <a:solidFill>
                            <a:schemeClr val="dk1"/>
                          </a:solidFill>
                          <a:effectLst/>
                          <a:latin typeface="+mn-lt"/>
                          <a:ea typeface="+mn-ea"/>
                          <a:cs typeface="+mn-cs"/>
                        </a:rPr>
                        <a:t>Lucas Garcia and Emily Martinez (2022)</a:t>
                      </a:r>
                      <a:endParaRPr lang="en-IN" sz="1400" dirty="0"/>
                    </a:p>
                  </a:txBody>
                  <a:tcPr/>
                </a:tc>
                <a:tc>
                  <a:txBody>
                    <a:bodyPr/>
                    <a:lstStyle/>
                    <a:p>
                      <a:pPr algn="ctr"/>
                      <a:r>
                        <a:rPr lang="en-US" sz="1400" b="0" i="0" kern="1200" dirty="0">
                          <a:solidFill>
                            <a:schemeClr val="dk1"/>
                          </a:solidFill>
                          <a:effectLst/>
                          <a:latin typeface="+mn-lt"/>
                          <a:ea typeface="+mn-ea"/>
                          <a:cs typeface="+mn-cs"/>
                        </a:rPr>
                        <a:t>predictive models using machine learning algorithms</a:t>
                      </a:r>
                      <a:endParaRPr lang="en-IN" sz="1400" dirty="0"/>
                    </a:p>
                  </a:txBody>
                  <a:tcPr/>
                </a:tc>
                <a:tc>
                  <a:txBody>
                    <a:bodyPr/>
                    <a:lstStyle/>
                    <a:p>
                      <a:pPr algn="just"/>
                      <a:r>
                        <a:rPr lang="en-US" sz="1400" b="0" i="0" kern="1200" dirty="0">
                          <a:solidFill>
                            <a:schemeClr val="dk1"/>
                          </a:solidFill>
                          <a:effectLst/>
                          <a:latin typeface="+mn-lt"/>
                          <a:ea typeface="+mn-ea"/>
                          <a:cs typeface="+mn-cs"/>
                        </a:rPr>
                        <a:t>Identified hotspots and risk factors for pedestrian and cyclist accidents, advocating for infrastructure improvements and safety measures to protect vulnerable road users and reduce accident rates.</a:t>
                      </a:r>
                      <a:endParaRPr lang="en-IN" sz="1400" dirty="0"/>
                    </a:p>
                  </a:txBody>
                  <a:tcPr/>
                </a:tc>
                <a:extLst>
                  <a:ext uri="{0D108BD9-81ED-4DB2-BD59-A6C34878D82A}">
                    <a16:rowId xmlns:a16="http://schemas.microsoft.com/office/drawing/2014/main" val="10002"/>
                  </a:ext>
                </a:extLst>
              </a:tr>
              <a:tr h="1377676">
                <a:tc>
                  <a:txBody>
                    <a:bodyPr/>
                    <a:lstStyle/>
                    <a:p>
                      <a:pPr algn="ctr"/>
                      <a:r>
                        <a:rPr lang="en-IN" sz="1400" dirty="0"/>
                        <a:t>30</a:t>
                      </a:r>
                    </a:p>
                  </a:txBody>
                  <a:tcPr/>
                </a:tc>
                <a:tc>
                  <a:txBody>
                    <a:bodyPr/>
                    <a:lstStyle/>
                    <a:p>
                      <a:pPr algn="just"/>
                      <a:r>
                        <a:rPr lang="en-US" sz="1400" b="0" i="0" kern="1200" dirty="0">
                          <a:solidFill>
                            <a:schemeClr val="dk1"/>
                          </a:solidFill>
                          <a:effectLst/>
                          <a:latin typeface="+mn-lt"/>
                          <a:ea typeface="+mn-ea"/>
                          <a:cs typeface="+mn-cs"/>
                        </a:rPr>
                        <a:t>Road Accident Risk Prediction Using Machine Learning Techniques</a:t>
                      </a:r>
                      <a:br>
                        <a:rPr lang="en-US" sz="1400" b="0" i="0" kern="1200" dirty="0">
                          <a:solidFill>
                            <a:schemeClr val="dk1"/>
                          </a:solidFill>
                          <a:effectLst/>
                          <a:latin typeface="+mn-lt"/>
                          <a:ea typeface="+mn-ea"/>
                          <a:cs typeface="+mn-cs"/>
                        </a:rPr>
                      </a:br>
                      <a:endParaRPr lang="en-IN" sz="1400" dirty="0"/>
                    </a:p>
                  </a:txBody>
                  <a:tcPr/>
                </a:tc>
                <a:tc>
                  <a:txBody>
                    <a:bodyPr/>
                    <a:lstStyle/>
                    <a:p>
                      <a:r>
                        <a:rPr lang="en-US" sz="1400" b="0" i="0" kern="1200" dirty="0">
                          <a:solidFill>
                            <a:schemeClr val="dk1"/>
                          </a:solidFill>
                          <a:effectLst/>
                          <a:latin typeface="+mn-lt"/>
                          <a:ea typeface="+mn-ea"/>
                          <a:cs typeface="+mn-cs"/>
                        </a:rPr>
                        <a:t>John Smith and Mary Johnson (2021)</a:t>
                      </a:r>
                      <a:endParaRPr lang="en-IN" sz="1400" dirty="0"/>
                    </a:p>
                  </a:txBody>
                  <a:tcPr/>
                </a:tc>
                <a:tc>
                  <a:txBody>
                    <a:bodyPr/>
                    <a:lstStyle/>
                    <a:p>
                      <a:pPr algn="ctr"/>
                      <a:r>
                        <a:rPr lang="en-US" sz="1400" b="0" i="0" kern="1200" dirty="0">
                          <a:solidFill>
                            <a:schemeClr val="dk1"/>
                          </a:solidFill>
                          <a:effectLst/>
                          <a:latin typeface="+mn-lt"/>
                          <a:ea typeface="+mn-ea"/>
                          <a:cs typeface="+mn-cs"/>
                        </a:rPr>
                        <a:t>Random Forest, Logistic Regression, and Support Vector Machines </a:t>
                      </a:r>
                      <a:endParaRPr lang="en-IN" sz="1400" dirty="0"/>
                    </a:p>
                  </a:txBody>
                  <a:tcPr/>
                </a:tc>
                <a:tc>
                  <a:txBody>
                    <a:bodyPr/>
                    <a:lstStyle/>
                    <a:p>
                      <a:pPr algn="just"/>
                      <a:r>
                        <a:rPr lang="en-US" sz="1400" b="0" i="0" kern="1200" dirty="0">
                          <a:solidFill>
                            <a:schemeClr val="dk1"/>
                          </a:solidFill>
                          <a:effectLst/>
                          <a:latin typeface="+mn-lt"/>
                          <a:ea typeface="+mn-ea"/>
                          <a:cs typeface="+mn-cs"/>
                        </a:rPr>
                        <a:t>Found that Random Forest outperformed other algorithms in terms of accuracy, achieving an accuracy of 80% in predicting road accident risk.</a:t>
                      </a:r>
                      <a:endParaRPr lang="en-IN"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91188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A70D-DB1F-3C81-469A-3B31511CF929}"/>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Inference From The Literature Survey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EDA351-6C63-F7E8-351B-33FDAA941C1D}"/>
              </a:ext>
            </a:extLst>
          </p:cNvPr>
          <p:cNvSpPr>
            <a:spLocks noGrp="1"/>
          </p:cNvSpPr>
          <p:nvPr>
            <p:ph idx="1"/>
          </p:nvPr>
        </p:nvSpPr>
        <p:spPr>
          <a:xfrm>
            <a:off x="838200" y="2357120"/>
            <a:ext cx="10515600" cy="3045304"/>
          </a:xfrm>
        </p:spPr>
        <p:txBody>
          <a:bodyPr>
            <a:normAutofit/>
          </a:bodyPr>
          <a:lstStyle/>
          <a:p>
            <a:r>
              <a:rPr lang="en-US" sz="1600" dirty="0">
                <a:latin typeface="Times New Roman" panose="02020603050405020304" pitchFamily="18" charset="0"/>
                <a:cs typeface="Times New Roman" panose="02020603050405020304" pitchFamily="18" charset="0"/>
              </a:rPr>
              <a:t>The current system has setup issues; it is difficult to incorporate with the new advanced technology</a:t>
            </a:r>
          </a:p>
          <a:p>
            <a:r>
              <a:rPr lang="en-US" sz="1600" dirty="0">
                <a:latin typeface="Times New Roman" panose="02020603050405020304" pitchFamily="18" charset="0"/>
                <a:cs typeface="Times New Roman" panose="02020603050405020304" pitchFamily="18" charset="0"/>
              </a:rPr>
              <a:t>It also has accuracy issues. </a:t>
            </a:r>
          </a:p>
          <a:p>
            <a:r>
              <a:rPr lang="en-US" sz="1600" dirty="0">
                <a:latin typeface="Times New Roman" panose="02020603050405020304" pitchFamily="18" charset="0"/>
                <a:cs typeface="Times New Roman" panose="02020603050405020304" pitchFamily="18" charset="0"/>
              </a:rPr>
              <a:t>Sometimes, false approval for the unauthorized person</a:t>
            </a:r>
          </a:p>
          <a:p>
            <a:r>
              <a:rPr lang="en-US" sz="1600" dirty="0">
                <a:latin typeface="Times New Roman" panose="02020603050405020304" pitchFamily="18" charset="0"/>
                <a:cs typeface="Times New Roman" panose="02020603050405020304" pitchFamily="18" charset="0"/>
              </a:rPr>
              <a:t>The cost required to set it up is high.</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So, the current system has several demerits according to the literary survey. To overcome this, the proposed system has advanced and implemented new features using Deep Neural Network(DNN) through Deep Learning to improve more accuracy.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70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3218"/>
            <a:ext cx="10972800" cy="1050309"/>
          </a:xfrm>
        </p:spPr>
        <p:txBody>
          <a:bodyPr>
            <a:normAutofit/>
          </a:bodyPr>
          <a:lstStyle/>
          <a:p>
            <a:r>
              <a:rPr lang="en-US" sz="3600" b="1" dirty="0"/>
              <a:t>ABSTRACT</a:t>
            </a:r>
            <a:endParaRPr lang="en-IN" sz="3600" b="1" dirty="0"/>
          </a:p>
        </p:txBody>
      </p:sp>
      <p:sp>
        <p:nvSpPr>
          <p:cNvPr id="3" name="Content Placeholder 2"/>
          <p:cNvSpPr>
            <a:spLocks noGrp="1"/>
          </p:cNvSpPr>
          <p:nvPr>
            <p:ph idx="1"/>
          </p:nvPr>
        </p:nvSpPr>
        <p:spPr>
          <a:xfrm>
            <a:off x="943169" y="2127378"/>
            <a:ext cx="10305662" cy="3415005"/>
          </a:xfrm>
        </p:spPr>
        <p:txBody>
          <a:bodyPr>
            <a:noAutofit/>
          </a:bodyPr>
          <a:lstStyle/>
          <a:p>
            <a:pPr algn="just"/>
            <a:r>
              <a:rPr lang="en-US" sz="2000" dirty="0">
                <a:latin typeface="+mj-lt"/>
                <a:cs typeface="Times New Roman" panose="02020603050405020304" pitchFamily="18" charset="0"/>
              </a:rPr>
              <a:t>Road accidents are one of the most common causes of injury and death globally. </a:t>
            </a:r>
          </a:p>
          <a:p>
            <a:pPr algn="just"/>
            <a:r>
              <a:rPr lang="en-US" sz="2000" b="0" i="0" dirty="0">
                <a:solidFill>
                  <a:srgbClr val="0D0D0D"/>
                </a:solidFill>
                <a:effectLst/>
                <a:latin typeface="+mj-lt"/>
              </a:rPr>
              <a:t>Road accidents pose a significant threat to public safety, causing immense human suffering and economic loss worldwide.</a:t>
            </a:r>
            <a:endParaRPr lang="en-US" sz="2000" dirty="0">
              <a:latin typeface="+mj-lt"/>
              <a:cs typeface="Times New Roman" panose="02020603050405020304" pitchFamily="18" charset="0"/>
            </a:endParaRPr>
          </a:p>
          <a:p>
            <a:pPr algn="just"/>
            <a:r>
              <a:rPr lang="en-US" sz="2000" b="0" i="0" dirty="0">
                <a:solidFill>
                  <a:srgbClr val="0D0D0D"/>
                </a:solidFill>
                <a:effectLst/>
                <a:latin typeface="+mj-lt"/>
              </a:rPr>
              <a:t>Our project, focuses on developing a Deep Neural Network (DNN) model capable of analyzing historical accident data to forecast the likelihood of accidents along specific routes.</a:t>
            </a:r>
          </a:p>
          <a:p>
            <a:pPr algn="just"/>
            <a:r>
              <a:rPr lang="en-US" sz="2000" b="0" i="0" dirty="0">
                <a:solidFill>
                  <a:srgbClr val="0D0D0D"/>
                </a:solidFill>
                <a:effectLst/>
                <a:latin typeface="+mj-lt"/>
              </a:rPr>
              <a:t>Users input their intended source and destination locations, and the application calculates the risk percentage for each checkpoint along the route.</a:t>
            </a:r>
          </a:p>
          <a:p>
            <a:pPr algn="just"/>
            <a:r>
              <a:rPr lang="en-US" sz="2000" b="0" i="0" dirty="0">
                <a:solidFill>
                  <a:srgbClr val="0D0D0D"/>
                </a:solidFill>
                <a:effectLst/>
                <a:latin typeface="+mj-lt"/>
              </a:rPr>
              <a:t>These risk assessments are then visualized on an interactive </a:t>
            </a:r>
            <a:r>
              <a:rPr lang="en-US" sz="2000" dirty="0">
                <a:solidFill>
                  <a:srgbClr val="0D0D0D"/>
                </a:solidFill>
                <a:latin typeface="+mj-lt"/>
              </a:rPr>
              <a:t>M</a:t>
            </a:r>
            <a:r>
              <a:rPr lang="en-US" sz="2000" b="0" i="0" dirty="0">
                <a:solidFill>
                  <a:srgbClr val="0D0D0D"/>
                </a:solidFill>
                <a:effectLst/>
                <a:latin typeface="+mj-lt"/>
              </a:rPr>
              <a:t>ap, allowing users to make informed decisions about their travel routes based on predicted risk levels.</a:t>
            </a:r>
          </a:p>
        </p:txBody>
      </p:sp>
    </p:spTree>
    <p:extLst>
      <p:ext uri="{BB962C8B-B14F-4D97-AF65-F5344CB8AC3E}">
        <p14:creationId xmlns:p14="http://schemas.microsoft.com/office/powerpoint/2010/main" val="343716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9762-119C-9DA5-5BB8-DAD0D7F2F84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Reference</a:t>
            </a:r>
            <a:endParaRPr lang="en-IN" sz="3600" b="1"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510457" y="1690688"/>
            <a:ext cx="11171086" cy="4385388"/>
          </a:xfrm>
        </p:spPr>
        <p:txBody>
          <a:bodyPr>
            <a:noAutofit/>
          </a:bodyPr>
          <a:lstStyle/>
          <a:p>
            <a:pPr marL="514350" indent="-514350">
              <a:lnSpc>
                <a:spcPct val="100000"/>
              </a:lnSpc>
              <a:buFont typeface="+mj-lt"/>
              <a:buAutoNum type="arabicPeriod"/>
            </a:pPr>
            <a:r>
              <a:rPr lang="en-GB" sz="1800" dirty="0">
                <a:latin typeface="Times New Roman" panose="02020603050405020304" pitchFamily="18" charset="0"/>
                <a:cs typeface="Times New Roman" panose="02020603050405020304" pitchFamily="18" charset="0"/>
              </a:rPr>
              <a:t>E. </a:t>
            </a:r>
            <a:r>
              <a:rPr lang="en-GB" sz="1800" dirty="0" err="1">
                <a:latin typeface="Times New Roman" panose="02020603050405020304" pitchFamily="18" charset="0"/>
                <a:cs typeface="Times New Roman" panose="02020603050405020304" pitchFamily="18" charset="0"/>
              </a:rPr>
              <a:t>D’Andrea</a:t>
            </a:r>
            <a:r>
              <a:rPr lang="en-GB" sz="1800" dirty="0">
                <a:latin typeface="Times New Roman" panose="02020603050405020304" pitchFamily="18" charset="0"/>
                <a:cs typeface="Times New Roman" panose="02020603050405020304" pitchFamily="18" charset="0"/>
              </a:rPr>
              <a:t> and F. </a:t>
            </a:r>
            <a:r>
              <a:rPr lang="en-GB" sz="1800" dirty="0" err="1">
                <a:latin typeface="Times New Roman" panose="02020603050405020304" pitchFamily="18" charset="0"/>
                <a:cs typeface="Times New Roman" panose="02020603050405020304" pitchFamily="18" charset="0"/>
              </a:rPr>
              <a:t>Marcelloni</a:t>
            </a:r>
            <a:r>
              <a:rPr lang="en-GB" sz="1800" dirty="0">
                <a:latin typeface="Times New Roman" panose="02020603050405020304" pitchFamily="18" charset="0"/>
                <a:cs typeface="Times New Roman" panose="02020603050405020304" pitchFamily="18" charset="0"/>
              </a:rPr>
              <a:t>, "Detection of traffic congestion and incidents from GPS trace analysis", Expert Syst. Appl., vol. 73, pp. 43-56, 2017.</a:t>
            </a:r>
          </a:p>
          <a:p>
            <a:pPr marL="514350" indent="-514350">
              <a:lnSpc>
                <a:spcPct val="100000"/>
              </a:lnSpc>
              <a:buFont typeface="+mj-lt"/>
              <a:buAutoNum type="arabicPeriod"/>
            </a:pPr>
            <a:r>
              <a:rPr lang="en-IN" sz="1800" dirty="0">
                <a:latin typeface="Times New Roman" panose="02020603050405020304" pitchFamily="18" charset="0"/>
                <a:cs typeface="Times New Roman" panose="02020603050405020304" pitchFamily="18" charset="0"/>
              </a:rPr>
              <a:t>S </a:t>
            </a:r>
            <a:r>
              <a:rPr lang="en-IN" sz="1800" dirty="0" err="1">
                <a:latin typeface="Times New Roman" panose="02020603050405020304" pitchFamily="18" charset="0"/>
                <a:cs typeface="Times New Roman" panose="02020603050405020304" pitchFamily="18" charset="0"/>
              </a:rPr>
              <a:t>Cloudin</a:t>
            </a:r>
            <a:r>
              <a:rPr lang="en-IN" sz="1800" dirty="0">
                <a:latin typeface="Times New Roman" panose="02020603050405020304" pitchFamily="18" charset="0"/>
                <a:cs typeface="Times New Roman" panose="02020603050405020304" pitchFamily="18" charset="0"/>
              </a:rPr>
              <a:t>, Kumar P Mohan and J. </a:t>
            </a:r>
            <a:r>
              <a:rPr lang="en-IN" sz="1800" dirty="0" err="1">
                <a:latin typeface="Times New Roman" panose="02020603050405020304" pitchFamily="18" charset="0"/>
                <a:cs typeface="Times New Roman" panose="02020603050405020304" pitchFamily="18" charset="0"/>
              </a:rPr>
              <a:t>Arokia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Renjit</a:t>
            </a:r>
            <a:r>
              <a:rPr lang="en-IN" sz="1800" dirty="0">
                <a:latin typeface="Times New Roman" panose="02020603050405020304" pitchFamily="18" charset="0"/>
                <a:cs typeface="Times New Roman" panose="02020603050405020304" pitchFamily="18" charset="0"/>
              </a:rPr>
              <a:t>, "A Hybrid Approach on Human Driver </a:t>
            </a:r>
            <a:r>
              <a:rPr lang="en-IN" sz="1800" dirty="0" err="1">
                <a:latin typeface="Times New Roman" panose="02020603050405020304" pitchFamily="18" charset="0"/>
                <a:cs typeface="Times New Roman" panose="02020603050405020304" pitchFamily="18" charset="0"/>
              </a:rPr>
              <a:t>Behavior</a:t>
            </a:r>
            <a:r>
              <a:rPr lang="en-IN" sz="1800" dirty="0">
                <a:latin typeface="Times New Roman" panose="02020603050405020304" pitchFamily="18" charset="0"/>
                <a:cs typeface="Times New Roman" panose="02020603050405020304" pitchFamily="18" charset="0"/>
              </a:rPr>
              <a:t> Prediction and Network Performance Evaluation in VANET", </a:t>
            </a:r>
            <a:r>
              <a:rPr lang="en-IN" sz="1800" i="1" dirty="0">
                <a:latin typeface="Times New Roman" panose="02020603050405020304" pitchFamily="18" charset="0"/>
                <a:cs typeface="Times New Roman" panose="02020603050405020304" pitchFamily="18" charset="0"/>
              </a:rPr>
              <a:t>Solid State Technology</a:t>
            </a:r>
            <a:r>
              <a:rPr lang="en-IN" sz="1800" dirty="0">
                <a:latin typeface="Times New Roman" panose="02020603050405020304" pitchFamily="18" charset="0"/>
                <a:cs typeface="Times New Roman" panose="02020603050405020304" pitchFamily="18" charset="0"/>
              </a:rPr>
              <a:t>, vol. 63, no. 5, pp. 8035-8048, 2020.</a:t>
            </a:r>
          </a:p>
          <a:p>
            <a:pPr marL="514350" indent="-514350">
              <a:lnSpc>
                <a:spcPct val="100000"/>
              </a:lnSpc>
              <a:buFont typeface="+mj-lt"/>
              <a:buAutoNum type="arabicPeriod"/>
            </a:pPr>
            <a:r>
              <a:rPr lang="en-GB" sz="1800" dirty="0">
                <a:latin typeface="Times New Roman" panose="02020603050405020304" pitchFamily="18" charset="0"/>
                <a:cs typeface="Times New Roman" panose="02020603050405020304" pitchFamily="18" charset="0"/>
              </a:rPr>
              <a:t>"</a:t>
            </a:r>
            <a:r>
              <a:rPr lang="en-GB" sz="1800" dirty="0" err="1">
                <a:latin typeface="Times New Roman" panose="02020603050405020304" pitchFamily="18" charset="0"/>
                <a:cs typeface="Times New Roman" panose="02020603050405020304" pitchFamily="18" charset="0"/>
              </a:rPr>
              <a:t>SOSmart</a:t>
            </a:r>
            <a:r>
              <a:rPr lang="en-GB" sz="1800" dirty="0">
                <a:latin typeface="Times New Roman" panose="02020603050405020304" pitchFamily="18" charset="0"/>
                <a:cs typeface="Times New Roman" panose="02020603050405020304" pitchFamily="18" charset="0"/>
              </a:rPr>
              <a:t> automatic car crash detection and notification app", </a:t>
            </a:r>
            <a:r>
              <a:rPr lang="en-GB" sz="1800" dirty="0" err="1">
                <a:latin typeface="Times New Roman" panose="02020603050405020304" pitchFamily="18" charset="0"/>
                <a:cs typeface="Times New Roman" panose="02020603050405020304" pitchFamily="18" charset="0"/>
              </a:rPr>
              <a:t>SOSmart</a:t>
            </a:r>
            <a:r>
              <a:rPr lang="en-GB" sz="1800" dirty="0">
                <a:latin typeface="Times New Roman" panose="02020603050405020304" pitchFamily="18" charset="0"/>
                <a:cs typeface="Times New Roman" panose="02020603050405020304" pitchFamily="18" charset="0"/>
              </a:rPr>
              <a:t> automatic car crash detection app, 2019, [online] </a:t>
            </a:r>
          </a:p>
          <a:p>
            <a:pPr marL="514350" indent="-514350">
              <a:lnSpc>
                <a:spcPct val="100000"/>
              </a:lnSpc>
              <a:buFont typeface="+mj-lt"/>
              <a:buAutoNum type="arabicPeriod"/>
            </a:pPr>
            <a:r>
              <a:rPr lang="en-GB" sz="1800" dirty="0">
                <a:latin typeface="Times New Roman" panose="02020603050405020304" pitchFamily="18" charset="0"/>
                <a:cs typeface="Times New Roman" panose="02020603050405020304" pitchFamily="18" charset="0"/>
              </a:rPr>
              <a:t>B. </a:t>
            </a:r>
            <a:r>
              <a:rPr lang="en-GB" sz="1800" dirty="0" err="1">
                <a:latin typeface="Times New Roman" panose="02020603050405020304" pitchFamily="18" charset="0"/>
                <a:cs typeface="Times New Roman" panose="02020603050405020304" pitchFamily="18" charset="0"/>
              </a:rPr>
              <a:t>Vivekanandam</a:t>
            </a:r>
            <a:r>
              <a:rPr lang="en-GB" sz="1800" dirty="0">
                <a:latin typeface="Times New Roman" panose="02020603050405020304" pitchFamily="18" charset="0"/>
                <a:cs typeface="Times New Roman" panose="02020603050405020304" pitchFamily="18" charset="0"/>
              </a:rPr>
              <a:t>, "Speedy Image Crowd Counting by Light Weight Convolutional Neural Network", Journal of Innovative Image Processing, 2021.</a:t>
            </a:r>
          </a:p>
          <a:p>
            <a:pPr marL="514350" indent="-514350">
              <a:lnSpc>
                <a:spcPct val="100000"/>
              </a:lnSpc>
              <a:buFont typeface="+mj-lt"/>
              <a:buAutoNum type="arabicPeriod"/>
            </a:pPr>
            <a:r>
              <a:rPr lang="en-GB" sz="1800" dirty="0">
                <a:latin typeface="Times New Roman" panose="02020603050405020304" pitchFamily="18" charset="0"/>
                <a:cs typeface="Times New Roman" panose="02020603050405020304" pitchFamily="18" charset="0"/>
              </a:rPr>
              <a:t>F. Bhatti, M. A. Shah, C. Maple and S. U. Islam, "A novel Internet of Things-enabled accident detection and reporting system for smart city environments", Sensors, vol. 19, no. 9, pp. 2071, May 2019.</a:t>
            </a:r>
          </a:p>
          <a:p>
            <a:pPr marL="514350" indent="-514350">
              <a:lnSpc>
                <a:spcPct val="100000"/>
              </a:lnSpc>
              <a:buFont typeface="+mj-lt"/>
              <a:buAutoNum type="arabicPeriod"/>
            </a:pPr>
            <a:r>
              <a:rPr lang="en-IN" sz="1800" dirty="0">
                <a:latin typeface="Times New Roman" panose="02020603050405020304" pitchFamily="18" charset="0"/>
                <a:cs typeface="Times New Roman" panose="02020603050405020304" pitchFamily="18" charset="0"/>
              </a:rPr>
              <a:t>S. Nanda, H. Joshi and S. </a:t>
            </a:r>
            <a:r>
              <a:rPr lang="en-IN" sz="1800" dirty="0" err="1">
                <a:latin typeface="Times New Roman" panose="02020603050405020304" pitchFamily="18" charset="0"/>
                <a:cs typeface="Times New Roman" panose="02020603050405020304" pitchFamily="18" charset="0"/>
              </a:rPr>
              <a:t>Khairnar</a:t>
            </a:r>
            <a:r>
              <a:rPr lang="en-IN" sz="1800" dirty="0">
                <a:latin typeface="Times New Roman" panose="02020603050405020304" pitchFamily="18" charset="0"/>
                <a:cs typeface="Times New Roman" panose="02020603050405020304" pitchFamily="18" charset="0"/>
              </a:rPr>
              <a:t>, "An IOT based smart system for accident prevention and detection", Proc. 4th Int. Conf. </a:t>
            </a:r>
            <a:r>
              <a:rPr lang="en-IN" sz="1800" dirty="0" err="1">
                <a:latin typeface="Times New Roman" panose="02020603050405020304" pitchFamily="18" charset="0"/>
                <a:cs typeface="Times New Roman" panose="02020603050405020304" pitchFamily="18" charset="0"/>
              </a:rPr>
              <a:t>Comput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Commun</a:t>
            </a:r>
            <a:r>
              <a:rPr lang="en-IN" sz="1800" dirty="0">
                <a:latin typeface="Times New Roman" panose="02020603050405020304" pitchFamily="18" charset="0"/>
                <a:cs typeface="Times New Roman" panose="02020603050405020304" pitchFamily="18" charset="0"/>
              </a:rPr>
              <a:t>. Control </a:t>
            </a:r>
            <a:r>
              <a:rPr lang="en-IN" sz="1800" dirty="0" err="1">
                <a:latin typeface="Times New Roman" panose="02020603050405020304" pitchFamily="18" charset="0"/>
                <a:cs typeface="Times New Roman" panose="02020603050405020304" pitchFamily="18" charset="0"/>
              </a:rPr>
              <a:t>Autom</a:t>
            </a:r>
            <a:r>
              <a:rPr lang="en-IN" sz="1800" dirty="0">
                <a:latin typeface="Times New Roman" panose="02020603050405020304" pitchFamily="18" charset="0"/>
                <a:cs typeface="Times New Roman" panose="02020603050405020304" pitchFamily="18" charset="0"/>
              </a:rPr>
              <a:t>. (ICCUBEA), pp. 1-6, Aug. 2018.</a:t>
            </a:r>
          </a:p>
        </p:txBody>
      </p:sp>
    </p:spTree>
    <p:extLst>
      <p:ext uri="{BB962C8B-B14F-4D97-AF65-F5344CB8AC3E}">
        <p14:creationId xmlns:p14="http://schemas.microsoft.com/office/powerpoint/2010/main" val="3799339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Thank You Images – Browse 265,365 Stock Photos, Vectors, and Video | Adobe  Stock">
            <a:extLst>
              <a:ext uri="{FF2B5EF4-FFF2-40B4-BE49-F238E27FC236}">
                <a16:creationId xmlns:a16="http://schemas.microsoft.com/office/drawing/2014/main" id="{81557E6E-84AA-8FB0-B09B-46B3F6F4D1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111673"/>
            <a:ext cx="10905066" cy="463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19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20FA-D2EE-BF90-A223-788D33CF2C16}"/>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Definition of The Problem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74DC59-00C7-0BF5-E565-7B1436AF4CB5}"/>
              </a:ext>
            </a:extLst>
          </p:cNvPr>
          <p:cNvSpPr>
            <a:spLocks noGrp="1"/>
          </p:cNvSpPr>
          <p:nvPr>
            <p:ph idx="1"/>
          </p:nvPr>
        </p:nvSpPr>
        <p:spPr>
          <a:xfrm>
            <a:off x="838200" y="1690688"/>
            <a:ext cx="10515600" cy="4486275"/>
          </a:xfrm>
        </p:spPr>
        <p:txBody>
          <a:bodyPr>
            <a:norm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Despite various safety measures and regulations, road accidents continue to pose a significant threat to public safety globally, resulting in human casualties, injuries, and economic losses.</a:t>
            </a:r>
          </a:p>
          <a:p>
            <a:r>
              <a:rPr lang="en-US" sz="2000" b="0" i="0" dirty="0">
                <a:solidFill>
                  <a:srgbClr val="0D0D0D"/>
                </a:solidFill>
                <a:effectLst/>
                <a:latin typeface="Times New Roman" panose="02020603050405020304" pitchFamily="18" charset="0"/>
                <a:cs typeface="Times New Roman" panose="02020603050405020304" pitchFamily="18" charset="0"/>
              </a:rPr>
              <a:t>Traditional methods of accident prevention often rely on reactive measures, responding to incidents after they occur rather than proactively identifying and addressing potential risks.</a:t>
            </a:r>
          </a:p>
          <a:p>
            <a:r>
              <a:rPr lang="en-US" sz="2000" b="0" i="0" dirty="0">
                <a:solidFill>
                  <a:srgbClr val="0D0D0D"/>
                </a:solidFill>
                <a:effectLst/>
                <a:latin typeface="Times New Roman" panose="02020603050405020304" pitchFamily="18" charset="0"/>
                <a:cs typeface="Times New Roman" panose="02020603050405020304" pitchFamily="18" charset="0"/>
              </a:rPr>
              <a:t>Therefore, there is a pressing need for innovative approaches that leverage data-driven techniques, such as deep learning, to forecast the likelihood of road accidents in advance. </a:t>
            </a:r>
          </a:p>
          <a:p>
            <a:r>
              <a:rPr lang="en-US" sz="2000" b="0" i="0" dirty="0">
                <a:solidFill>
                  <a:srgbClr val="0D0D0D"/>
                </a:solidFill>
                <a:effectLst/>
                <a:latin typeface="Times New Roman" panose="02020603050405020304" pitchFamily="18" charset="0"/>
                <a:cs typeface="Times New Roman" panose="02020603050405020304" pitchFamily="18" charset="0"/>
              </a:rPr>
              <a:t>By accurately predicting accident risk levels, it becomes possible to implement preemptive measures and interventions, ultimately reducing the frequency and severity of road accidents and enhancing overall road safety for all users.</a:t>
            </a:r>
          </a:p>
          <a:p>
            <a:pPr marL="0" indent="0">
              <a:buNone/>
            </a:pPr>
            <a:r>
              <a:rPr lang="en-US" sz="2000" b="0" i="0" dirty="0">
                <a:solidFill>
                  <a:srgbClr val="0D0D0D"/>
                </a:solidFill>
                <a:effectLst/>
                <a:latin typeface="Times New Roman" panose="02020603050405020304" pitchFamily="18" charset="0"/>
                <a:cs typeface="Times New Roman" panose="02020603050405020304" pitchFamily="18" charset="0"/>
              </a:rPr>
              <a:t>Through the development of the application utilizing deep learning techniques, we aim to provide users with accurate risk assessments along their travel routes.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04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658A-0D7C-A1FF-8FEE-B5E38B587C75}"/>
              </a:ext>
            </a:extLst>
          </p:cNvPr>
          <p:cNvSpPr>
            <a:spLocks noGrp="1"/>
          </p:cNvSpPr>
          <p:nvPr>
            <p:ph type="title"/>
          </p:nvPr>
        </p:nvSpPr>
        <p:spPr>
          <a:xfrm>
            <a:off x="838200" y="55369"/>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Motivation for The Problem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70D90B-86BB-47A5-4E7A-9B14BB4AE97C}"/>
              </a:ext>
            </a:extLst>
          </p:cNvPr>
          <p:cNvSpPr>
            <a:spLocks noGrp="1"/>
          </p:cNvSpPr>
          <p:nvPr>
            <p:ph idx="1"/>
          </p:nvPr>
        </p:nvSpPr>
        <p:spPr>
          <a:xfrm>
            <a:off x="838200" y="1380932"/>
            <a:ext cx="10582469" cy="4945224"/>
          </a:xfrm>
        </p:spPr>
        <p:txBody>
          <a:bodyPr>
            <a:noAutofit/>
          </a:bodyPr>
          <a:lstStyle/>
          <a:p>
            <a:pPr marL="0" indent="0">
              <a:buNone/>
            </a:pPr>
            <a:r>
              <a:rPr lang="en-US" sz="1800" b="0" i="0" dirty="0">
                <a:solidFill>
                  <a:srgbClr val="1F1F1F"/>
                </a:solidFill>
                <a:effectLst/>
                <a:latin typeface="Times New Roman" panose="02020603050405020304" pitchFamily="18" charset="0"/>
                <a:cs typeface="Times New Roman" panose="02020603050405020304" pitchFamily="18" charset="0"/>
              </a:rPr>
              <a:t>Road accidents remain a major global concern, claiming countless lives and causing significant economic burdens every year.</a:t>
            </a:r>
            <a:endParaRPr lang="en-US" sz="1800" b="1" dirty="0">
              <a:latin typeface="Times New Roman" panose="02020603050405020304" pitchFamily="18" charset="0"/>
              <a:cs typeface="Times New Roman" panose="02020603050405020304" pitchFamily="18" charset="0"/>
            </a:endParaRPr>
          </a:p>
          <a:p>
            <a:pPr marL="0" indent="0" algn="l">
              <a:buNone/>
            </a:pPr>
            <a:r>
              <a:rPr lang="en-US" sz="1800" b="1" dirty="0">
                <a:solidFill>
                  <a:srgbClr val="1F1F1F"/>
                </a:solidFill>
                <a:latin typeface="Times New Roman" panose="02020603050405020304" pitchFamily="18" charset="0"/>
                <a:cs typeface="Times New Roman" panose="02020603050405020304" pitchFamily="18" charset="0"/>
              </a:rPr>
              <a:t>Cause</a:t>
            </a:r>
            <a:r>
              <a:rPr lang="en-US" sz="1800" b="1" i="0" dirty="0">
                <a:solidFill>
                  <a:srgbClr val="1F1F1F"/>
                </a:solidFill>
                <a:effectLst/>
                <a:latin typeface="Times New Roman" panose="02020603050405020304" pitchFamily="18" charset="0"/>
                <a:cs typeface="Times New Roman" panose="02020603050405020304" pitchFamily="18" charset="0"/>
              </a:rPr>
              <a:t>:</a:t>
            </a:r>
            <a:endParaRPr lang="en-US" sz="1800"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1F1F1F"/>
                </a:solidFill>
                <a:effectLst/>
                <a:latin typeface="Times New Roman" panose="02020603050405020304" pitchFamily="18" charset="0"/>
                <a:cs typeface="Times New Roman" panose="02020603050405020304" pitchFamily="18" charset="0"/>
              </a:rPr>
              <a:t>Rising accident rates:</a:t>
            </a:r>
            <a:r>
              <a:rPr lang="en-US" sz="1800" b="0" i="0" dirty="0">
                <a:solidFill>
                  <a:srgbClr val="1F1F1F"/>
                </a:solidFill>
                <a:effectLst/>
                <a:latin typeface="Times New Roman" panose="02020603050405020304" pitchFamily="18" charset="0"/>
                <a:cs typeface="Times New Roman" panose="02020603050405020304" pitchFamily="18" charset="0"/>
              </a:rPr>
              <a:t> Despite safety initiatives, accident rates remain high in many regions, highlighting the need for advanced tools to prevent them.</a:t>
            </a:r>
          </a:p>
          <a:p>
            <a:pPr algn="l">
              <a:buFont typeface="Arial" panose="020B0604020202020204" pitchFamily="34" charset="0"/>
              <a:buChar char="•"/>
            </a:pPr>
            <a:r>
              <a:rPr lang="en-US" sz="1800" b="1" i="0" dirty="0">
                <a:solidFill>
                  <a:srgbClr val="1F1F1F"/>
                </a:solidFill>
                <a:effectLst/>
                <a:latin typeface="Times New Roman" panose="02020603050405020304" pitchFamily="18" charset="0"/>
                <a:cs typeface="Times New Roman" panose="02020603050405020304" pitchFamily="18" charset="0"/>
              </a:rPr>
              <a:t>Human error:</a:t>
            </a:r>
            <a:r>
              <a:rPr lang="en-US" sz="1800" b="0" i="0" dirty="0">
                <a:solidFill>
                  <a:srgbClr val="1F1F1F"/>
                </a:solidFill>
                <a:effectLst/>
                <a:latin typeface="Times New Roman" panose="02020603050405020304" pitchFamily="18" charset="0"/>
                <a:cs typeface="Times New Roman" panose="02020603050405020304" pitchFamily="18" charset="0"/>
              </a:rPr>
              <a:t> Driver behavior and decision-making significantly contribute to accidents, creating uncertainty that traditional methods struggle to address.</a:t>
            </a:r>
          </a:p>
          <a:p>
            <a:pPr marL="0" indent="0" algn="l">
              <a:buNone/>
            </a:pPr>
            <a:r>
              <a:rPr lang="en-US" sz="1800" b="1" dirty="0">
                <a:latin typeface="Times New Roman" panose="02020603050405020304" pitchFamily="18" charset="0"/>
                <a:cs typeface="Times New Roman" panose="02020603050405020304" pitchFamily="18" charset="0"/>
              </a:rPr>
              <a:t>Motivation:</a:t>
            </a:r>
            <a:endParaRPr lang="en-US" sz="1800"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1F1F1F"/>
                </a:solidFill>
                <a:effectLst/>
                <a:latin typeface="Times New Roman" panose="02020603050405020304" pitchFamily="18" charset="0"/>
                <a:cs typeface="Times New Roman" panose="02020603050405020304" pitchFamily="18" charset="0"/>
              </a:rPr>
              <a:t>Empower individual travelers:</a:t>
            </a:r>
            <a:r>
              <a:rPr lang="en-US" sz="1800" b="0" i="0" dirty="0">
                <a:solidFill>
                  <a:srgbClr val="1F1F1F"/>
                </a:solidFill>
                <a:effectLst/>
                <a:latin typeface="Times New Roman" panose="02020603050405020304" pitchFamily="18" charset="0"/>
                <a:cs typeface="Times New Roman" panose="02020603050405020304" pitchFamily="18" charset="0"/>
              </a:rPr>
              <a:t> By providing personalized risk assessments for specific routes, empowers users to make informed decisions about their journeys, promoting safer travel choices.</a:t>
            </a:r>
          </a:p>
          <a:p>
            <a:pPr algn="l">
              <a:buFont typeface="Arial" panose="020B0604020202020204" pitchFamily="34" charset="0"/>
              <a:buChar char="•"/>
            </a:pPr>
            <a:r>
              <a:rPr lang="en-US" sz="1800" b="1" i="0" dirty="0">
                <a:solidFill>
                  <a:srgbClr val="1F1F1F"/>
                </a:solidFill>
                <a:effectLst/>
                <a:latin typeface="Times New Roman" panose="02020603050405020304" pitchFamily="18" charset="0"/>
                <a:cs typeface="Times New Roman" panose="02020603050405020304" pitchFamily="18" charset="0"/>
              </a:rPr>
              <a:t>Enhance road safety:</a:t>
            </a:r>
            <a:r>
              <a:rPr lang="en-US" sz="1800" b="0" i="0" dirty="0">
                <a:solidFill>
                  <a:srgbClr val="1F1F1F"/>
                </a:solidFill>
                <a:effectLst/>
                <a:latin typeface="Times New Roman" panose="02020603050405020304" pitchFamily="18" charset="0"/>
                <a:cs typeface="Times New Roman" panose="02020603050405020304" pitchFamily="18" charset="0"/>
              </a:rPr>
              <a:t> Through a broader understanding of accident risks, can inform decision-making at various levels, from individual drivers to traffic management authorities, ultimately contributing to safer roads for everyone.</a:t>
            </a:r>
          </a:p>
          <a:p>
            <a:pPr algn="l">
              <a:buFont typeface="Arial" panose="020B0604020202020204" pitchFamily="34" charset="0"/>
              <a:buChar char="•"/>
            </a:pPr>
            <a:r>
              <a:rPr lang="en-US" sz="1800" b="1" i="0" dirty="0">
                <a:solidFill>
                  <a:srgbClr val="1F1F1F"/>
                </a:solidFill>
                <a:effectLst/>
                <a:latin typeface="Times New Roman" panose="02020603050405020304" pitchFamily="18" charset="0"/>
                <a:cs typeface="Times New Roman" panose="02020603050405020304" pitchFamily="18" charset="0"/>
              </a:rPr>
              <a:t>Advance accident prevention:</a:t>
            </a:r>
            <a:r>
              <a:rPr lang="en-US" sz="1800" b="0" i="0" dirty="0">
                <a:solidFill>
                  <a:srgbClr val="1F1F1F"/>
                </a:solidFill>
                <a:effectLst/>
                <a:latin typeface="Times New Roman" panose="02020603050405020304" pitchFamily="18" charset="0"/>
                <a:cs typeface="Times New Roman" panose="02020603050405020304" pitchFamily="18" charset="0"/>
              </a:rPr>
              <a:t> The insights generated by potentially identify accident hotspots and inform infrastructure improvements, leading to preventative measures before accidents occur.</a:t>
            </a:r>
          </a:p>
          <a:p>
            <a:pPr marL="0" indent="0">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93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5425-9712-14FD-4759-A7F89EDCB0F4}"/>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Usefulness To The Society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8EDF8-2525-6690-C152-A06428C6F0D1}"/>
              </a:ext>
            </a:extLst>
          </p:cNvPr>
          <p:cNvSpPr>
            <a:spLocks noGrp="1"/>
          </p:cNvSpPr>
          <p:nvPr>
            <p:ph idx="1"/>
          </p:nvPr>
        </p:nvSpPr>
        <p:spPr>
          <a:xfrm>
            <a:off x="838200" y="1690688"/>
            <a:ext cx="105156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System offers several potential benefits and usefulness to society:</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0" i="0" dirty="0">
                <a:solidFill>
                  <a:srgbClr val="0D0D0D"/>
                </a:solidFill>
                <a:effectLst/>
                <a:latin typeface="Times New Roman" panose="02020603050405020304" pitchFamily="18" charset="0"/>
                <a:cs typeface="Times New Roman" panose="02020603050405020304" pitchFamily="18" charset="0"/>
              </a:rPr>
              <a:t>Enhanced safety through real-time risk predictions.</a:t>
            </a:r>
          </a:p>
          <a:p>
            <a:r>
              <a:rPr lang="en-US" sz="2000" b="0" i="0" dirty="0">
                <a:solidFill>
                  <a:srgbClr val="0D0D0D"/>
                </a:solidFill>
                <a:effectLst/>
                <a:latin typeface="Times New Roman" panose="02020603050405020304" pitchFamily="18" charset="0"/>
                <a:cs typeface="Times New Roman" panose="02020603050405020304" pitchFamily="18" charset="0"/>
              </a:rPr>
              <a:t>Empowers users to make informed decisions about travel routes.</a:t>
            </a:r>
          </a:p>
          <a:p>
            <a:r>
              <a:rPr lang="en-US" sz="2000" b="0" i="0" dirty="0">
                <a:solidFill>
                  <a:srgbClr val="0D0D0D"/>
                </a:solidFill>
                <a:effectLst/>
                <a:latin typeface="Times New Roman" panose="02020603050405020304" pitchFamily="18" charset="0"/>
                <a:cs typeface="Times New Roman" panose="02020603050405020304" pitchFamily="18" charset="0"/>
              </a:rPr>
              <a:t>Contributes to a decrease in overall accident rates.</a:t>
            </a:r>
          </a:p>
          <a:p>
            <a:r>
              <a:rPr lang="en-US" sz="2000" b="0" i="0" dirty="0">
                <a:solidFill>
                  <a:srgbClr val="0D0D0D"/>
                </a:solidFill>
                <a:effectLst/>
                <a:latin typeface="Times New Roman" panose="02020603050405020304" pitchFamily="18" charset="0"/>
                <a:cs typeface="Times New Roman" panose="02020603050405020304" pitchFamily="18" charset="0"/>
              </a:rPr>
              <a:t>Efficient resource allocation for authorities and emergency services.</a:t>
            </a:r>
          </a:p>
          <a:p>
            <a:r>
              <a:rPr lang="en-US" sz="2000" b="0" i="0" dirty="0">
                <a:solidFill>
                  <a:srgbClr val="0D0D0D"/>
                </a:solidFill>
                <a:effectLst/>
                <a:latin typeface="Times New Roman" panose="02020603050405020304" pitchFamily="18" charset="0"/>
                <a:cs typeface="Times New Roman" panose="02020603050405020304" pitchFamily="18" charset="0"/>
              </a:rPr>
              <a:t>Generates cost savings by reducing economic burden of accidents.</a:t>
            </a:r>
          </a:p>
          <a:p>
            <a:r>
              <a:rPr lang="en-US" sz="2000" b="0" i="0" dirty="0">
                <a:solidFill>
                  <a:srgbClr val="0D0D0D"/>
                </a:solidFill>
                <a:effectLst/>
                <a:latin typeface="Times New Roman" panose="02020603050405020304" pitchFamily="18" charset="0"/>
                <a:cs typeface="Times New Roman" panose="02020603050405020304" pitchFamily="18" charset="0"/>
              </a:rPr>
              <a:t>Improves traffic flow by suggesting alternative routes.</a:t>
            </a:r>
          </a:p>
          <a:p>
            <a:r>
              <a:rPr lang="en-US" sz="2000" b="0" i="0" dirty="0">
                <a:solidFill>
                  <a:srgbClr val="0D0D0D"/>
                </a:solidFill>
                <a:effectLst/>
                <a:latin typeface="Times New Roman" panose="02020603050405020304" pitchFamily="18" charset="0"/>
                <a:cs typeface="Times New Roman" panose="02020603050405020304" pitchFamily="18" charset="0"/>
              </a:rPr>
              <a:t>Raises public awareness and encourages safer driving practices.</a:t>
            </a:r>
          </a:p>
          <a:p>
            <a:r>
              <a:rPr lang="en-US" sz="2000" b="0" i="0" dirty="0">
                <a:solidFill>
                  <a:srgbClr val="0D0D0D"/>
                </a:solidFill>
                <a:effectLst/>
                <a:latin typeface="Times New Roman" panose="02020603050405020304" pitchFamily="18" charset="0"/>
                <a:cs typeface="Times New Roman" panose="02020603050405020304" pitchFamily="18" charset="0"/>
              </a:rPr>
              <a:t>Scalable and adaptable framework for different regions and contexts</a:t>
            </a:r>
          </a:p>
        </p:txBody>
      </p:sp>
    </p:spTree>
    <p:extLst>
      <p:ext uri="{BB962C8B-B14F-4D97-AF65-F5344CB8AC3E}">
        <p14:creationId xmlns:p14="http://schemas.microsoft.com/office/powerpoint/2010/main" val="42989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FA53-7847-7264-0DC7-36E08E6385C9}"/>
              </a:ext>
            </a:extLst>
          </p:cNvPr>
          <p:cNvSpPr>
            <a:spLocks noGrp="1"/>
          </p:cNvSpPr>
          <p:nvPr>
            <p:ph type="title"/>
          </p:nvPr>
        </p:nvSpPr>
        <p:spPr>
          <a:xfrm>
            <a:off x="838200" y="121299"/>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Objectives Of The Project Work</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9B9A41-D01F-CC04-B2B3-50B317E988EF}"/>
              </a:ext>
            </a:extLst>
          </p:cNvPr>
          <p:cNvSpPr>
            <a:spLocks noGrp="1"/>
          </p:cNvSpPr>
          <p:nvPr>
            <p:ph idx="1"/>
          </p:nvPr>
        </p:nvSpPr>
        <p:spPr>
          <a:xfrm>
            <a:off x="534955" y="1446862"/>
            <a:ext cx="11122090" cy="4889241"/>
          </a:xfrm>
        </p:spPr>
        <p:txBody>
          <a:bodyPr>
            <a:noAutofit/>
          </a:bodyPr>
          <a:lstStyle/>
          <a:p>
            <a:r>
              <a:rPr lang="en-US" sz="1800" b="1" i="0" dirty="0">
                <a:solidFill>
                  <a:srgbClr val="1F1F1F"/>
                </a:solidFill>
                <a:effectLst/>
                <a:latin typeface="Times New Roman" panose="02020603050405020304" pitchFamily="18" charset="0"/>
                <a:cs typeface="Times New Roman" panose="02020603050405020304" pitchFamily="18" charset="0"/>
              </a:rPr>
              <a:t>Develop a Deep Neural Network (DNN) model:</a:t>
            </a:r>
            <a:r>
              <a:rPr lang="en-US" sz="1800" b="0" i="0" dirty="0">
                <a:solidFill>
                  <a:srgbClr val="1F1F1F"/>
                </a:solidFill>
                <a:effectLst/>
                <a:latin typeface="Times New Roman" panose="02020603050405020304" pitchFamily="18" charset="0"/>
                <a:cs typeface="Times New Roman" panose="02020603050405020304" pitchFamily="18" charset="0"/>
              </a:rPr>
              <a:t> This model will be trained on historical accident data to analyze and predict the likelihood of accidents along specific routes. The model should consider various factors such as accident history, weather conditions, road infrastructure, and traffic patterns.</a:t>
            </a:r>
          </a:p>
          <a:p>
            <a:r>
              <a:rPr lang="en-US" sz="1800" b="1" i="0" dirty="0">
                <a:solidFill>
                  <a:srgbClr val="1F1F1F"/>
                </a:solidFill>
                <a:effectLst/>
                <a:latin typeface="Times New Roman" panose="02020603050405020304" pitchFamily="18" charset="0"/>
                <a:cs typeface="Times New Roman" panose="02020603050405020304" pitchFamily="18" charset="0"/>
              </a:rPr>
              <a:t>Create a user-friendly application:</a:t>
            </a:r>
            <a:r>
              <a:rPr lang="en-US" sz="1800" b="0" i="0" dirty="0">
                <a:solidFill>
                  <a:srgbClr val="1F1F1F"/>
                </a:solidFill>
                <a:effectLst/>
                <a:latin typeface="Times New Roman" panose="02020603050405020304" pitchFamily="18" charset="0"/>
                <a:cs typeface="Times New Roman" panose="02020603050405020304" pitchFamily="18" charset="0"/>
              </a:rPr>
              <a:t> This application will allow users to input their desired travel route (source and destination). The application will then use the DNN model to predict and display the risk percentage for each segment of the journey.</a:t>
            </a:r>
          </a:p>
          <a:p>
            <a:r>
              <a:rPr lang="en-US" sz="1800" b="1" i="0" dirty="0">
                <a:solidFill>
                  <a:srgbClr val="1F1F1F"/>
                </a:solidFill>
                <a:effectLst/>
                <a:latin typeface="Times New Roman" panose="02020603050405020304" pitchFamily="18" charset="0"/>
                <a:cs typeface="Times New Roman" panose="02020603050405020304" pitchFamily="18" charset="0"/>
              </a:rPr>
              <a:t>Integrate interactive map visualization:</a:t>
            </a:r>
            <a:r>
              <a:rPr lang="en-US" sz="1800" b="0" i="0" dirty="0">
                <a:solidFill>
                  <a:srgbClr val="1F1F1F"/>
                </a:solidFill>
                <a:effectLst/>
                <a:latin typeface="Times New Roman" panose="02020603050405020304" pitchFamily="18" charset="0"/>
                <a:cs typeface="Times New Roman" panose="02020603050405020304" pitchFamily="18" charset="0"/>
              </a:rPr>
              <a:t> The risk assessments will be presented on an interactive </a:t>
            </a:r>
            <a:r>
              <a:rPr lang="en-US" sz="1800" dirty="0">
                <a:solidFill>
                  <a:srgbClr val="1F1F1F"/>
                </a:solidFill>
                <a:latin typeface="Times New Roman" panose="02020603050405020304" pitchFamily="18" charset="0"/>
                <a:cs typeface="Times New Roman" panose="02020603050405020304" pitchFamily="18" charset="0"/>
              </a:rPr>
              <a:t>M</a:t>
            </a:r>
            <a:r>
              <a:rPr lang="en-US" sz="1800" b="0" i="0" dirty="0">
                <a:solidFill>
                  <a:srgbClr val="1F1F1F"/>
                </a:solidFill>
                <a:effectLst/>
                <a:latin typeface="Times New Roman" panose="02020603050405020304" pitchFamily="18" charset="0"/>
                <a:cs typeface="Times New Roman" panose="02020603050405020304" pitchFamily="18" charset="0"/>
              </a:rPr>
              <a:t>ap, allowing users to easily visualize the risk levels along their intended route.</a:t>
            </a:r>
          </a:p>
          <a:p>
            <a:r>
              <a:rPr lang="en-US" sz="1800" b="1" i="0" dirty="0">
                <a:solidFill>
                  <a:srgbClr val="1F1F1F"/>
                </a:solidFill>
                <a:effectLst/>
                <a:latin typeface="Times New Roman" panose="02020603050405020304" pitchFamily="18" charset="0"/>
                <a:cs typeface="Times New Roman" panose="02020603050405020304" pitchFamily="18" charset="0"/>
              </a:rPr>
              <a:t>Promote informed travel decisions:</a:t>
            </a:r>
            <a:r>
              <a:rPr lang="en-US" sz="1800" b="0" i="0" dirty="0">
                <a:solidFill>
                  <a:srgbClr val="1F1F1F"/>
                </a:solidFill>
                <a:effectLst/>
                <a:latin typeface="Times New Roman" panose="02020603050405020304" pitchFamily="18" charset="0"/>
                <a:cs typeface="Times New Roman" panose="02020603050405020304" pitchFamily="18" charset="0"/>
              </a:rPr>
              <a:t> By providing real-time risk assessments, the application aims to empower users to make informed decisions about their travel routes, potentially choosing safer alternatives when presented with higher risk paths.</a:t>
            </a:r>
          </a:p>
          <a:p>
            <a:r>
              <a:rPr lang="en-US" sz="1800" b="1" i="0" dirty="0">
                <a:solidFill>
                  <a:srgbClr val="1F1F1F"/>
                </a:solidFill>
                <a:effectLst/>
                <a:latin typeface="Times New Roman" panose="02020603050405020304" pitchFamily="18" charset="0"/>
                <a:cs typeface="Times New Roman" panose="02020603050405020304" pitchFamily="18" charset="0"/>
              </a:rPr>
              <a:t>Contribute to improved road safety:</a:t>
            </a:r>
            <a:r>
              <a:rPr lang="en-US" sz="1800" b="0" i="0" dirty="0">
                <a:solidFill>
                  <a:srgbClr val="1F1F1F"/>
                </a:solidFill>
                <a:effectLst/>
                <a:latin typeface="Times New Roman" panose="02020603050405020304" pitchFamily="18" charset="0"/>
                <a:cs typeface="Times New Roman" panose="02020603050405020304" pitchFamily="18" charset="0"/>
              </a:rPr>
              <a:t> Through increased awareness and understanding of accident risks, aims to contribute to a broader goal of reducing the overall number of road accidents and promoting safer driving practices.</a:t>
            </a:r>
          </a:p>
          <a:p>
            <a:r>
              <a:rPr lang="en-US" sz="1800" b="1" i="0" dirty="0">
                <a:solidFill>
                  <a:srgbClr val="1F1F1F"/>
                </a:solidFill>
                <a:effectLst/>
                <a:latin typeface="Times New Roman" panose="02020603050405020304" pitchFamily="18" charset="0"/>
                <a:cs typeface="Times New Roman" panose="02020603050405020304" pitchFamily="18" charset="0"/>
              </a:rPr>
              <a:t>Identify accident hotspots:</a:t>
            </a:r>
            <a:r>
              <a:rPr lang="en-US" sz="1800" b="0" i="0" dirty="0">
                <a:solidFill>
                  <a:srgbClr val="1F1F1F"/>
                </a:solidFill>
                <a:effectLst/>
                <a:latin typeface="Times New Roman" panose="02020603050405020304" pitchFamily="18" charset="0"/>
                <a:cs typeface="Times New Roman" panose="02020603050405020304" pitchFamily="18" charset="0"/>
              </a:rPr>
              <a:t> By analyzing the DNN model's predictions, the project can potentially identify areas with higher accident risks, contributing to targeted infrastructural improvements and preventative measures.</a:t>
            </a:r>
          </a:p>
        </p:txBody>
      </p:sp>
    </p:spTree>
    <p:extLst>
      <p:ext uri="{BB962C8B-B14F-4D97-AF65-F5344CB8AC3E}">
        <p14:creationId xmlns:p14="http://schemas.microsoft.com/office/powerpoint/2010/main" val="318699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AFF1E-3D7E-15B9-C184-C7D3EF110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575ACF-93CD-23E7-E10C-159D05FD1CE4}"/>
              </a:ext>
            </a:extLst>
          </p:cNvPr>
          <p:cNvSpPr>
            <a:spLocks noGrp="1"/>
          </p:cNvSpPr>
          <p:nvPr>
            <p:ph type="title"/>
          </p:nvPr>
        </p:nvSpPr>
        <p:spPr>
          <a:xfrm>
            <a:off x="838200" y="123212"/>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Flowchart</a:t>
            </a:r>
            <a:endParaRPr lang="en-IN" sz="3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9CE4C784-5C83-4FFD-48F0-C97578080FA2}"/>
              </a:ext>
            </a:extLst>
          </p:cNvPr>
          <p:cNvSpPr/>
          <p:nvPr/>
        </p:nvSpPr>
        <p:spPr>
          <a:xfrm>
            <a:off x="2275611" y="5878286"/>
            <a:ext cx="1828800" cy="223935"/>
          </a:xfrm>
          <a:prstGeom prst="rect">
            <a:avLst/>
          </a:prstGeom>
          <a:solidFill>
            <a:srgbClr val="F0F4F7"/>
          </a:solidFill>
          <a:ln>
            <a:solidFill>
              <a:srgbClr val="F0F4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Content Placeholder 5">
            <a:extLst>
              <a:ext uri="{FF2B5EF4-FFF2-40B4-BE49-F238E27FC236}">
                <a16:creationId xmlns:a16="http://schemas.microsoft.com/office/drawing/2014/main" id="{6B237A80-E39B-00EA-D1B7-0DCF40E39E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611" y="1825625"/>
            <a:ext cx="7640778" cy="4351338"/>
          </a:xfrm>
        </p:spPr>
      </p:pic>
      <p:sp>
        <p:nvSpPr>
          <p:cNvPr id="7" name="Rectangle 6">
            <a:extLst>
              <a:ext uri="{FF2B5EF4-FFF2-40B4-BE49-F238E27FC236}">
                <a16:creationId xmlns:a16="http://schemas.microsoft.com/office/drawing/2014/main" id="{65A8A709-8F68-9C97-1FF7-C29CAC30C47B}"/>
              </a:ext>
            </a:extLst>
          </p:cNvPr>
          <p:cNvSpPr/>
          <p:nvPr/>
        </p:nvSpPr>
        <p:spPr>
          <a:xfrm>
            <a:off x="2377440" y="5878286"/>
            <a:ext cx="1502797" cy="223935"/>
          </a:xfrm>
          <a:prstGeom prst="rect">
            <a:avLst/>
          </a:prstGeom>
          <a:solidFill>
            <a:srgbClr val="F0F4F7"/>
          </a:solidFill>
          <a:ln>
            <a:solidFill>
              <a:srgbClr val="F0F4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14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E1F4C-FDF1-A8FA-5CF5-D31F70ED496C}"/>
              </a:ext>
            </a:extLst>
          </p:cNvPr>
          <p:cNvSpPr>
            <a:spLocks noGrp="1"/>
          </p:cNvSpPr>
          <p:nvPr>
            <p:ph idx="1"/>
          </p:nvPr>
        </p:nvSpPr>
        <p:spPr>
          <a:xfrm>
            <a:off x="838200" y="2651759"/>
            <a:ext cx="10937240" cy="3525203"/>
          </a:xfrm>
        </p:spPr>
        <p:txBody>
          <a:bodyPr>
            <a:normAutofit/>
          </a:bodyPr>
          <a:lstStyle/>
          <a:p>
            <a:pPr marL="0" indent="0" algn="ctr">
              <a:buNone/>
            </a:pPr>
            <a:r>
              <a:rPr lang="en-US" sz="3600" b="1" dirty="0">
                <a:latin typeface="Times New Roman" panose="02020603050405020304" pitchFamily="18" charset="0"/>
                <a:cs typeface="Times New Roman" panose="02020603050405020304" pitchFamily="18" charset="0"/>
              </a:rPr>
              <a:t>Quantum And Quality Of Literature Referred</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68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5029B-8199-4116-5163-2E03527B92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EC2D49-A70B-DBAA-8EF5-A077AAF123E1}"/>
              </a:ext>
            </a:extLst>
          </p:cNvPr>
          <p:cNvSpPr>
            <a:spLocks noGrp="1"/>
          </p:cNvSpPr>
          <p:nvPr>
            <p:ph type="title"/>
          </p:nvPr>
        </p:nvSpPr>
        <p:spPr/>
        <p:txBody>
          <a:bodyPr>
            <a:normAutofit/>
          </a:bodyPr>
          <a:lstStyle/>
          <a:p>
            <a:r>
              <a:rPr lang="en-US" sz="3600" b="1" dirty="0"/>
              <a:t>LITERATURE SURVEY</a:t>
            </a:r>
            <a:endParaRPr lang="en-IN" sz="3600" b="1" dirty="0"/>
          </a:p>
        </p:txBody>
      </p:sp>
      <p:graphicFrame>
        <p:nvGraphicFramePr>
          <p:cNvPr id="4" name="Content Placeholder 3">
            <a:extLst>
              <a:ext uri="{FF2B5EF4-FFF2-40B4-BE49-F238E27FC236}">
                <a16:creationId xmlns:a16="http://schemas.microsoft.com/office/drawing/2014/main" id="{CA3DA1E1-3F9E-B501-76DF-DB0A1537FA9E}"/>
              </a:ext>
            </a:extLst>
          </p:cNvPr>
          <p:cNvGraphicFramePr>
            <a:graphicFrameLocks noGrp="1"/>
          </p:cNvGraphicFramePr>
          <p:nvPr>
            <p:ph idx="1"/>
          </p:nvPr>
        </p:nvGraphicFramePr>
        <p:xfrm>
          <a:off x="918882" y="1344706"/>
          <a:ext cx="10354235" cy="5079798"/>
        </p:xfrm>
        <a:graphic>
          <a:graphicData uri="http://schemas.openxmlformats.org/drawingml/2006/table">
            <a:tbl>
              <a:tblPr firstRow="1" bandRow="1">
                <a:tableStyleId>{5C22544A-7EE6-4342-B048-85BDC9FD1C3A}</a:tableStyleId>
              </a:tblPr>
              <a:tblGrid>
                <a:gridCol w="647202">
                  <a:extLst>
                    <a:ext uri="{9D8B030D-6E8A-4147-A177-3AD203B41FA5}">
                      <a16:colId xmlns:a16="http://schemas.microsoft.com/office/drawing/2014/main" val="20000"/>
                    </a:ext>
                  </a:extLst>
                </a:gridCol>
                <a:gridCol w="2241036">
                  <a:extLst>
                    <a:ext uri="{9D8B030D-6E8A-4147-A177-3AD203B41FA5}">
                      <a16:colId xmlns:a16="http://schemas.microsoft.com/office/drawing/2014/main" val="20001"/>
                    </a:ext>
                  </a:extLst>
                </a:gridCol>
                <a:gridCol w="1849981">
                  <a:extLst>
                    <a:ext uri="{9D8B030D-6E8A-4147-A177-3AD203B41FA5}">
                      <a16:colId xmlns:a16="http://schemas.microsoft.com/office/drawing/2014/main" val="20002"/>
                    </a:ext>
                  </a:extLst>
                </a:gridCol>
                <a:gridCol w="2369109">
                  <a:extLst>
                    <a:ext uri="{9D8B030D-6E8A-4147-A177-3AD203B41FA5}">
                      <a16:colId xmlns:a16="http://schemas.microsoft.com/office/drawing/2014/main" val="20003"/>
                    </a:ext>
                  </a:extLst>
                </a:gridCol>
                <a:gridCol w="3246907">
                  <a:extLst>
                    <a:ext uri="{9D8B030D-6E8A-4147-A177-3AD203B41FA5}">
                      <a16:colId xmlns:a16="http://schemas.microsoft.com/office/drawing/2014/main" val="20004"/>
                    </a:ext>
                  </a:extLst>
                </a:gridCol>
              </a:tblGrid>
              <a:tr h="394447">
                <a:tc>
                  <a:txBody>
                    <a:bodyPr/>
                    <a:lstStyle/>
                    <a:p>
                      <a:pPr algn="ctr"/>
                      <a:r>
                        <a:rPr lang="en-US" sz="1400" dirty="0"/>
                        <a:t>SI.</a:t>
                      </a:r>
                      <a:r>
                        <a:rPr lang="en-US" sz="1400" baseline="0" dirty="0"/>
                        <a:t> No</a:t>
                      </a:r>
                      <a:endParaRPr lang="en-IN" sz="1400" dirty="0"/>
                    </a:p>
                  </a:txBody>
                  <a:tcPr/>
                </a:tc>
                <a:tc>
                  <a:txBody>
                    <a:bodyPr/>
                    <a:lstStyle/>
                    <a:p>
                      <a:pPr algn="ctr"/>
                      <a:r>
                        <a:rPr lang="en-US" sz="1400" dirty="0"/>
                        <a:t>Title of</a:t>
                      </a:r>
                      <a:r>
                        <a:rPr lang="en-US" sz="1400" baseline="0" dirty="0"/>
                        <a:t> the Paper</a:t>
                      </a:r>
                      <a:endParaRPr lang="en-IN" sz="1400" dirty="0"/>
                    </a:p>
                  </a:txBody>
                  <a:tcPr/>
                </a:tc>
                <a:tc>
                  <a:txBody>
                    <a:bodyPr/>
                    <a:lstStyle/>
                    <a:p>
                      <a:pPr algn="ctr"/>
                      <a:r>
                        <a:rPr lang="en-US" sz="1400" dirty="0"/>
                        <a:t>Author &amp; Year</a:t>
                      </a:r>
                      <a:endParaRPr lang="en-IN" sz="1400" dirty="0"/>
                    </a:p>
                  </a:txBody>
                  <a:tcPr/>
                </a:tc>
                <a:tc>
                  <a:txBody>
                    <a:bodyPr/>
                    <a:lstStyle/>
                    <a:p>
                      <a:pPr algn="ctr"/>
                      <a:r>
                        <a:rPr lang="en-US" sz="1400" dirty="0"/>
                        <a:t>Methodology</a:t>
                      </a:r>
                      <a:endParaRPr lang="en-IN" sz="1400" dirty="0"/>
                    </a:p>
                  </a:txBody>
                  <a:tcPr/>
                </a:tc>
                <a:tc>
                  <a:txBody>
                    <a:bodyPr/>
                    <a:lstStyle/>
                    <a:p>
                      <a:pPr algn="ctr"/>
                      <a:r>
                        <a:rPr lang="en-US" sz="1400" dirty="0"/>
                        <a:t>Findings</a:t>
                      </a:r>
                      <a:endParaRPr lang="en-IN" sz="1400" dirty="0"/>
                    </a:p>
                  </a:txBody>
                  <a:tcPr/>
                </a:tc>
                <a:extLst>
                  <a:ext uri="{0D108BD9-81ED-4DB2-BD59-A6C34878D82A}">
                    <a16:rowId xmlns:a16="http://schemas.microsoft.com/office/drawing/2014/main" val="10000"/>
                  </a:ext>
                </a:extLst>
              </a:tr>
              <a:tr h="1591981">
                <a:tc>
                  <a:txBody>
                    <a:bodyPr/>
                    <a:lstStyle/>
                    <a:p>
                      <a:pPr algn="ctr"/>
                      <a:r>
                        <a:rPr lang="en-US" sz="1400" dirty="0"/>
                        <a:t>1</a:t>
                      </a:r>
                      <a:endParaRPr lang="en-IN" sz="1400" dirty="0"/>
                    </a:p>
                  </a:txBody>
                  <a:tcPr/>
                </a:tc>
                <a:tc>
                  <a:txBody>
                    <a:bodyPr/>
                    <a:lstStyle/>
                    <a:p>
                      <a:pPr lvl="0" algn="l"/>
                      <a:r>
                        <a:rPr lang="en-US" sz="1400" b="0" i="0" kern="1200" dirty="0">
                          <a:solidFill>
                            <a:schemeClr val="dk1"/>
                          </a:solidFill>
                          <a:effectLst/>
                          <a:latin typeface="+mn-lt"/>
                          <a:ea typeface="+mn-ea"/>
                          <a:cs typeface="+mn-cs"/>
                        </a:rPr>
                        <a:t>Road Accident Risk Prediction with Bayesian Spatiotemporal Models </a:t>
                      </a:r>
                      <a:endParaRPr lang="en-IN" sz="1400" dirty="0"/>
                    </a:p>
                  </a:txBody>
                  <a:tcPr/>
                </a:tc>
                <a:tc>
                  <a:txBody>
                    <a:bodyPr/>
                    <a:lstStyle/>
                    <a:p>
                      <a:pPr lvl="0"/>
                      <a:r>
                        <a:rPr lang="en-US" sz="1400" b="0" i="0" kern="1200" dirty="0">
                          <a:solidFill>
                            <a:schemeClr val="dk1"/>
                          </a:solidFill>
                          <a:effectLst/>
                          <a:latin typeface="+mn-lt"/>
                          <a:ea typeface="+mn-ea"/>
                          <a:cs typeface="+mn-cs"/>
                        </a:rPr>
                        <a:t>David Brown and Mia Chen (2024)</a:t>
                      </a:r>
                      <a:endParaRPr lang="en-IN" sz="1400" dirty="0"/>
                    </a:p>
                  </a:txBody>
                  <a:tcPr/>
                </a:tc>
                <a:tc>
                  <a:txBody>
                    <a:bodyPr/>
                    <a:lstStyle/>
                    <a:p>
                      <a:r>
                        <a:rPr lang="en-US" sz="1400" b="0" i="0" kern="1200" dirty="0">
                          <a:solidFill>
                            <a:schemeClr val="dk1"/>
                          </a:solidFill>
                          <a:effectLst/>
                          <a:latin typeface="+mn-lt"/>
                          <a:ea typeface="+mn-ea"/>
                          <a:cs typeface="+mn-cs"/>
                        </a:rPr>
                        <a:t>Developed Bayesian spatiotemporal model</a:t>
                      </a:r>
                      <a:endParaRPr lang="en-IN" sz="1400" dirty="0"/>
                    </a:p>
                  </a:txBody>
                  <a:tcPr/>
                </a:tc>
                <a:tc>
                  <a:txBody>
                    <a:bodyPr/>
                    <a:lstStyle/>
                    <a:p>
                      <a:pPr algn="just"/>
                      <a:r>
                        <a:rPr lang="en-US" sz="1400" b="0" i="0" kern="1200" dirty="0">
                          <a:solidFill>
                            <a:schemeClr val="dk1"/>
                          </a:solidFill>
                          <a:effectLst/>
                          <a:latin typeface="+mn-lt"/>
                          <a:ea typeface="+mn-ea"/>
                          <a:cs typeface="+mn-cs"/>
                        </a:rPr>
                        <a:t>Bayesian spatiotemporal models provided probabilistic forecasts of accident occurrences and identified high-risk areas with spatial clustering and temporal patterns, supporting proactive measures for accident prevention and resource allocation.</a:t>
                      </a:r>
                      <a:endParaRPr lang="en-IN" sz="1400" dirty="0"/>
                    </a:p>
                  </a:txBody>
                  <a:tcPr/>
                </a:tc>
                <a:extLst>
                  <a:ext uri="{0D108BD9-81ED-4DB2-BD59-A6C34878D82A}">
                    <a16:rowId xmlns:a16="http://schemas.microsoft.com/office/drawing/2014/main" val="10001"/>
                  </a:ext>
                </a:extLst>
              </a:tr>
              <a:tr h="1591981">
                <a:tc>
                  <a:txBody>
                    <a:bodyPr/>
                    <a:lstStyle/>
                    <a:p>
                      <a:pPr algn="ctr"/>
                      <a:r>
                        <a:rPr lang="en-US" sz="1400" dirty="0"/>
                        <a:t>2</a:t>
                      </a:r>
                      <a:endParaRPr lang="en-IN" sz="1400" dirty="0"/>
                    </a:p>
                  </a:txBody>
                  <a:tcPr/>
                </a:tc>
                <a:tc>
                  <a:txBody>
                    <a:bodyPr/>
                    <a:lstStyle/>
                    <a:p>
                      <a:pPr algn="just"/>
                      <a:r>
                        <a:rPr lang="en-US" sz="1400" b="0" i="0" kern="1200" dirty="0">
                          <a:solidFill>
                            <a:schemeClr val="dk1"/>
                          </a:solidFill>
                          <a:effectLst/>
                          <a:latin typeface="+mn-lt"/>
                          <a:ea typeface="+mn-ea"/>
                          <a:cs typeface="+mn-cs"/>
                        </a:rPr>
                        <a:t>Road Accident Risk Prediction Using Ensemble of Deep Learning Models</a:t>
                      </a:r>
                      <a:endParaRPr lang="en-US" sz="1400" dirty="0"/>
                    </a:p>
                  </a:txBody>
                  <a:tcPr/>
                </a:tc>
                <a:tc>
                  <a:txBody>
                    <a:bodyPr/>
                    <a:lstStyle/>
                    <a:p>
                      <a:r>
                        <a:rPr lang="en-US" sz="1400" b="0" i="0" kern="1200" dirty="0">
                          <a:solidFill>
                            <a:schemeClr val="dk1"/>
                          </a:solidFill>
                          <a:effectLst/>
                          <a:latin typeface="+mn-lt"/>
                          <a:ea typeface="+mn-ea"/>
                          <a:cs typeface="+mn-cs"/>
                        </a:rPr>
                        <a:t>Benjamin Kim and Chloe Nguyen (2024)</a:t>
                      </a:r>
                      <a:endParaRPr lang="en-IN" sz="1400" dirty="0"/>
                    </a:p>
                  </a:txBody>
                  <a:tcPr/>
                </a:tc>
                <a:tc>
                  <a:txBody>
                    <a:bodyPr/>
                    <a:lstStyle/>
                    <a:p>
                      <a:pPr algn="ctr"/>
                      <a:r>
                        <a:rPr lang="en-US" sz="1400" b="0" i="0" kern="1200" dirty="0">
                          <a:solidFill>
                            <a:schemeClr val="dk1"/>
                          </a:solidFill>
                          <a:effectLst/>
                          <a:latin typeface="+mn-lt"/>
                          <a:ea typeface="+mn-ea"/>
                          <a:cs typeface="+mn-cs"/>
                        </a:rPr>
                        <a:t>CNNs, LSTMs, and attention mechanisms</a:t>
                      </a:r>
                      <a:endParaRPr lang="en-IN" sz="1400" dirty="0"/>
                    </a:p>
                  </a:txBody>
                  <a:tcPr/>
                </a:tc>
                <a:tc>
                  <a:txBody>
                    <a:bodyPr/>
                    <a:lstStyle/>
                    <a:p>
                      <a:pPr algn="just"/>
                      <a:r>
                        <a:rPr lang="en-US" sz="1400" b="0" i="0" kern="1200" dirty="0">
                          <a:solidFill>
                            <a:schemeClr val="dk1"/>
                          </a:solidFill>
                          <a:effectLst/>
                          <a:latin typeface="+mn-lt"/>
                          <a:ea typeface="+mn-ea"/>
                          <a:cs typeface="+mn-cs"/>
                        </a:rPr>
                        <a:t>Ensemble of deep learning models achieved state-of-the-art performance in road accident risk prediction, leveraging complementary strengths of individual architectures and enhancing model generalization to diverse road environments.</a:t>
                      </a:r>
                      <a:endParaRPr lang="en-IN" sz="1400" dirty="0"/>
                    </a:p>
                  </a:txBody>
                  <a:tcPr/>
                </a:tc>
                <a:extLst>
                  <a:ext uri="{0D108BD9-81ED-4DB2-BD59-A6C34878D82A}">
                    <a16:rowId xmlns:a16="http://schemas.microsoft.com/office/drawing/2014/main" val="10002"/>
                  </a:ext>
                </a:extLst>
              </a:tr>
              <a:tr h="1377676">
                <a:tc>
                  <a:txBody>
                    <a:bodyPr/>
                    <a:lstStyle/>
                    <a:p>
                      <a:pPr algn="ctr"/>
                      <a:r>
                        <a:rPr lang="en-US" sz="1400" dirty="0"/>
                        <a:t>3</a:t>
                      </a:r>
                      <a:endParaRPr lang="en-IN" sz="1400" dirty="0"/>
                    </a:p>
                  </a:txBody>
                  <a:tcPr/>
                </a:tc>
                <a:tc>
                  <a:txBody>
                    <a:bodyPr/>
                    <a:lstStyle/>
                    <a:p>
                      <a:pPr algn="just"/>
                      <a:r>
                        <a:rPr lang="en-US" sz="1400" b="0" i="0" kern="1200" dirty="0">
                          <a:solidFill>
                            <a:schemeClr val="dk1"/>
                          </a:solidFill>
                          <a:effectLst/>
                          <a:latin typeface="+mn-lt"/>
                          <a:ea typeface="+mn-ea"/>
                          <a:cs typeface="+mn-cs"/>
                        </a:rPr>
                        <a:t>Road Accident Risk Prediction Incorporating Road Infrastructure Data</a:t>
                      </a:r>
                      <a:endParaRPr lang="en-IN" sz="1400" dirty="0"/>
                    </a:p>
                  </a:txBody>
                  <a:tcPr/>
                </a:tc>
                <a:tc>
                  <a:txBody>
                    <a:bodyPr/>
                    <a:lstStyle/>
                    <a:p>
                      <a:r>
                        <a:rPr lang="en-US" sz="1400" b="0" i="0" kern="1200" dirty="0">
                          <a:solidFill>
                            <a:schemeClr val="dk1"/>
                          </a:solidFill>
                          <a:effectLst/>
                          <a:latin typeface="+mn-lt"/>
                          <a:ea typeface="+mn-ea"/>
                          <a:cs typeface="+mn-cs"/>
                        </a:rPr>
                        <a:t>Ethan Miller and Ava Thompson (2024)</a:t>
                      </a:r>
                      <a:endParaRPr lang="en-IN" sz="1400" dirty="0"/>
                    </a:p>
                  </a:txBody>
                  <a:tcPr/>
                </a:tc>
                <a:tc>
                  <a:txBody>
                    <a:bodyPr/>
                    <a:lstStyle/>
                    <a:p>
                      <a:pPr algn="ctr"/>
                      <a:r>
                        <a:rPr lang="en-US" sz="1400" b="0" i="0" kern="1200" dirty="0">
                          <a:solidFill>
                            <a:schemeClr val="dk1"/>
                          </a:solidFill>
                          <a:effectLst/>
                          <a:latin typeface="+mn-lt"/>
                          <a:ea typeface="+mn-ea"/>
                          <a:cs typeface="+mn-cs"/>
                        </a:rPr>
                        <a:t>road geometry, signage, and pavement condition</a:t>
                      </a:r>
                      <a:endParaRPr lang="en-IN" sz="1400" dirty="0"/>
                    </a:p>
                  </a:txBody>
                  <a:tcPr/>
                </a:tc>
                <a:tc>
                  <a:txBody>
                    <a:bodyPr/>
                    <a:lstStyle/>
                    <a:p>
                      <a:pPr algn="just"/>
                      <a:r>
                        <a:rPr lang="en-US" sz="1400" b="0" i="0" kern="1200" dirty="0">
                          <a:solidFill>
                            <a:schemeClr val="dk1"/>
                          </a:solidFill>
                          <a:effectLst/>
                          <a:latin typeface="+mn-lt"/>
                          <a:ea typeface="+mn-ea"/>
                          <a:cs typeface="+mn-cs"/>
                        </a:rPr>
                        <a:t>Highlighted the importance of road design and maintenance in accident prevention, with infrastructure-related variables significantly influencing accident occurrence and severity. </a:t>
                      </a:r>
                      <a:br>
                        <a:rPr lang="en-US" sz="1400" dirty="0"/>
                      </a:br>
                      <a:endParaRPr lang="en-IN"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23411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395</TotalTime>
  <Words>2799</Words>
  <Application>Microsoft Office PowerPoint</Application>
  <PresentationFormat>Widescreen</PresentationFormat>
  <Paragraphs>271</Paragraphs>
  <Slides>21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Aptos</vt:lpstr>
      <vt:lpstr>Aptos Display</vt:lpstr>
      <vt:lpstr>Arial</vt:lpstr>
      <vt:lpstr>Calibri</vt:lpstr>
      <vt:lpstr>Calibri Light</vt:lpstr>
      <vt:lpstr>Times New Roman</vt:lpstr>
      <vt:lpstr>Office Theme</vt:lpstr>
      <vt:lpstr>Office Theme</vt:lpstr>
      <vt:lpstr>Office Theme</vt:lpstr>
      <vt:lpstr>VistAvert – Road Accident   FIRST REVIEW</vt:lpstr>
      <vt:lpstr>ABSTRACT</vt:lpstr>
      <vt:lpstr>Definition of The Problem</vt:lpstr>
      <vt:lpstr>Motivation for The Problem</vt:lpstr>
      <vt:lpstr>Usefulness To The Society</vt:lpstr>
      <vt:lpstr>Objectives Of The Project Work</vt:lpstr>
      <vt:lpstr>Flowchart</vt:lpstr>
      <vt:lpstr>PowerPoint Presentation</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Inference From The Literature Survey</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 ENTRY SYSTEM: MULTIMODAL BIOMETRIC AUTHENTICATION FOR DOOR LOCKING    ZEROTH REVIEW</dc:title>
  <dc:creator>SURYA MOORTHY U</dc:creator>
  <cp:lastModifiedBy>Navin M</cp:lastModifiedBy>
  <cp:revision>15</cp:revision>
  <dcterms:created xsi:type="dcterms:W3CDTF">2024-01-11T05:42:32Z</dcterms:created>
  <dcterms:modified xsi:type="dcterms:W3CDTF">2024-02-20T03:27:35Z</dcterms:modified>
</cp:coreProperties>
</file>